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AV" ContentType="audio/x-wav"/>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11" r:id="rId2"/>
    <p:sldMasterId id="2147483687" r:id="rId3"/>
    <p:sldMasterId id="2147483699" r:id="rId4"/>
  </p:sldMasterIdLst>
  <p:notesMasterIdLst>
    <p:notesMasterId r:id="rId36"/>
  </p:notesMasterIdLst>
  <p:handoutMasterIdLst>
    <p:handoutMasterId r:id="rId37"/>
  </p:handoutMasterIdLst>
  <p:sldIdLst>
    <p:sldId id="256" r:id="rId5"/>
    <p:sldId id="281" r:id="rId6"/>
    <p:sldId id="264" r:id="rId7"/>
    <p:sldId id="282" r:id="rId8"/>
    <p:sldId id="299" r:id="rId9"/>
    <p:sldId id="300" r:id="rId10"/>
    <p:sldId id="283" r:id="rId11"/>
    <p:sldId id="284" r:id="rId12"/>
    <p:sldId id="298" r:id="rId13"/>
    <p:sldId id="288" r:id="rId14"/>
    <p:sldId id="267" r:id="rId15"/>
    <p:sldId id="301" r:id="rId16"/>
    <p:sldId id="302" r:id="rId17"/>
    <p:sldId id="303" r:id="rId18"/>
    <p:sldId id="279" r:id="rId19"/>
    <p:sldId id="280" r:id="rId20"/>
    <p:sldId id="271" r:id="rId21"/>
    <p:sldId id="266" r:id="rId22"/>
    <p:sldId id="268" r:id="rId23"/>
    <p:sldId id="289" r:id="rId24"/>
    <p:sldId id="290" r:id="rId25"/>
    <p:sldId id="291" r:id="rId26"/>
    <p:sldId id="304" r:id="rId27"/>
    <p:sldId id="305" r:id="rId28"/>
    <p:sldId id="269" r:id="rId29"/>
    <p:sldId id="286" r:id="rId30"/>
    <p:sldId id="265" r:id="rId31"/>
    <p:sldId id="263" r:id="rId32"/>
    <p:sldId id="293" r:id="rId33"/>
    <p:sldId id="292" r:id="rId34"/>
    <p:sldId id="287" r:id="rId35"/>
  </p:sldIdLst>
  <p:sldSz cx="9144000" cy="5143500" type="screen16x9"/>
  <p:notesSz cx="6858000" cy="994568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133"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2" autoAdjust="0"/>
    <p:restoredTop sz="94620" autoAdjust="0"/>
  </p:normalViewPr>
  <p:slideViewPr>
    <p:cSldViewPr>
      <p:cViewPr varScale="1">
        <p:scale>
          <a:sx n="155" d="100"/>
          <a:sy n="155" d="100"/>
        </p:scale>
        <p:origin x="120" y="12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3" d="100"/>
          <a:sy n="53" d="100"/>
        </p:scale>
        <p:origin x="-2952" y="-102"/>
      </p:cViewPr>
      <p:guideLst>
        <p:guide orient="horz" pos="3133"/>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29"/>
    </mc:Choice>
    <mc:Fallback>
      <c:style val="29"/>
    </mc:Fallback>
  </mc:AlternateContent>
  <c:chart>
    <c:autoTitleDeleted val="1"/>
    <c:view3D>
      <c:rotX val="15"/>
      <c:rotY val="20"/>
      <c:rAngAx val="0"/>
      <c:perspective val="10"/>
    </c:view3D>
    <c:floor>
      <c:thickness val="0"/>
    </c:floor>
    <c:sideWall>
      <c:thickness val="0"/>
    </c:sideWall>
    <c:backWall>
      <c:thickness val="0"/>
    </c:backWall>
    <c:plotArea>
      <c:layout/>
      <c:bar3DChart>
        <c:barDir val="col"/>
        <c:grouping val="stacked"/>
        <c:varyColors val="0"/>
        <c:ser>
          <c:idx val="0"/>
          <c:order val="0"/>
          <c:tx>
            <c:strRef>
              <c:f>Sheet1!$A$2</c:f>
              <c:strCache>
                <c:ptCount val="1"/>
                <c:pt idx="0">
                  <c:v>交易量（万元）</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Sheet1!$B$1:$G$1</c:f>
              <c:strCache>
                <c:ptCount val="6"/>
                <c:pt idx="0">
                  <c:v>2012年1月</c:v>
                </c:pt>
                <c:pt idx="1">
                  <c:v>2012年12月</c:v>
                </c:pt>
                <c:pt idx="2">
                  <c:v>2013年6月</c:v>
                </c:pt>
                <c:pt idx="3">
                  <c:v>2013年12月</c:v>
                </c:pt>
                <c:pt idx="4">
                  <c:v>2014年6月</c:v>
                </c:pt>
                <c:pt idx="5">
                  <c:v>2014年10月</c:v>
                </c:pt>
              </c:strCache>
            </c:strRef>
          </c:cat>
          <c:val>
            <c:numRef>
              <c:f>Sheet1!$B$2:$G$2</c:f>
              <c:numCache>
                <c:formatCode>General</c:formatCode>
                <c:ptCount val="6"/>
                <c:pt idx="0">
                  <c:v>3876</c:v>
                </c:pt>
                <c:pt idx="1">
                  <c:v>39000</c:v>
                </c:pt>
                <c:pt idx="2">
                  <c:v>188075</c:v>
                </c:pt>
                <c:pt idx="3">
                  <c:v>336962</c:v>
                </c:pt>
                <c:pt idx="4">
                  <c:v>379930</c:v>
                </c:pt>
                <c:pt idx="5">
                  <c:v>508198</c:v>
                </c:pt>
              </c:numCache>
            </c:numRef>
          </c:val>
        </c:ser>
        <c:dLbls>
          <c:showLegendKey val="0"/>
          <c:showVal val="1"/>
          <c:showCatName val="0"/>
          <c:showSerName val="0"/>
          <c:showPercent val="0"/>
          <c:showBubbleSize val="0"/>
        </c:dLbls>
        <c:gapWidth val="75"/>
        <c:shape val="cylinder"/>
        <c:axId val="249563040"/>
        <c:axId val="249563600"/>
        <c:axId val="0"/>
      </c:bar3DChart>
      <c:catAx>
        <c:axId val="249563040"/>
        <c:scaling>
          <c:orientation val="minMax"/>
        </c:scaling>
        <c:delete val="0"/>
        <c:axPos val="b"/>
        <c:numFmt formatCode="General" sourceLinked="0"/>
        <c:majorTickMark val="none"/>
        <c:minorTickMark val="none"/>
        <c:tickLblPos val="nextTo"/>
        <c:txPr>
          <a:bodyPr/>
          <a:lstStyle/>
          <a:p>
            <a:pPr>
              <a:defRPr sz="900">
                <a:latin typeface="微软雅黑" panose="020B0503020204020204" pitchFamily="34" charset="-122"/>
                <a:ea typeface="微软雅黑" panose="020B0503020204020204" pitchFamily="34" charset="-122"/>
              </a:defRPr>
            </a:pPr>
            <a:endParaRPr lang="zh-CN"/>
          </a:p>
        </c:txPr>
        <c:crossAx val="249563600"/>
        <c:crosses val="autoZero"/>
        <c:auto val="1"/>
        <c:lblAlgn val="ctr"/>
        <c:lblOffset val="100"/>
        <c:noMultiLvlLbl val="0"/>
      </c:catAx>
      <c:valAx>
        <c:axId val="249563600"/>
        <c:scaling>
          <c:orientation val="minMax"/>
        </c:scaling>
        <c:delete val="0"/>
        <c:axPos val="l"/>
        <c:numFmt formatCode="General" sourceLinked="1"/>
        <c:majorTickMark val="none"/>
        <c:minorTickMark val="none"/>
        <c:tickLblPos val="nextTo"/>
        <c:crossAx val="249563040"/>
        <c:crosses val="autoZero"/>
        <c:crossBetween val="between"/>
      </c:valAx>
    </c:plotArea>
    <c:legend>
      <c:legendPos val="b"/>
      <c:layout>
        <c:manualLayout>
          <c:xMode val="edge"/>
          <c:yMode val="edge"/>
          <c:x val="0.17774464566585776"/>
          <c:y val="0.86624680625684758"/>
          <c:w val="0.51522788711590739"/>
          <c:h val="7.8118924942521387E-2"/>
        </c:manualLayout>
      </c:layout>
      <c:overlay val="0"/>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9728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97284"/>
          </a:xfrm>
          <a:prstGeom prst="rect">
            <a:avLst/>
          </a:prstGeom>
        </p:spPr>
        <p:txBody>
          <a:bodyPr vert="horz" lIns="91440" tIns="45720" rIns="91440" bIns="45720" rtlCol="0"/>
          <a:lstStyle>
            <a:lvl1pPr algn="r">
              <a:defRPr sz="1200"/>
            </a:lvl1pPr>
          </a:lstStyle>
          <a:p>
            <a:fld id="{292437F8-914F-4794-A088-1A63083D418D}" type="datetimeFigureOut">
              <a:rPr lang="zh-CN" altLang="en-US" smtClean="0"/>
              <a:pPr/>
              <a:t>2014/11/27</a:t>
            </a:fld>
            <a:endParaRPr lang="zh-CN" altLang="en-US"/>
          </a:p>
        </p:txBody>
      </p:sp>
      <p:sp>
        <p:nvSpPr>
          <p:cNvPr id="4" name="页脚占位符 3"/>
          <p:cNvSpPr>
            <a:spLocks noGrp="1"/>
          </p:cNvSpPr>
          <p:nvPr>
            <p:ph type="ftr" sz="quarter" idx="2"/>
          </p:nvPr>
        </p:nvSpPr>
        <p:spPr>
          <a:xfrm>
            <a:off x="0" y="9446678"/>
            <a:ext cx="2971800" cy="49728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9446678"/>
            <a:ext cx="2971800" cy="497284"/>
          </a:xfrm>
          <a:prstGeom prst="rect">
            <a:avLst/>
          </a:prstGeom>
        </p:spPr>
        <p:txBody>
          <a:bodyPr vert="horz" lIns="91440" tIns="45720" rIns="91440" bIns="45720" rtlCol="0" anchor="b"/>
          <a:lstStyle>
            <a:lvl1pPr algn="r">
              <a:defRPr sz="1200"/>
            </a:lvl1pPr>
          </a:lstStyle>
          <a:p>
            <a:fld id="{3CDBFB59-1CB9-499D-8AAB-D14A091A4424}" type="slidenum">
              <a:rPr lang="zh-CN" altLang="en-US" smtClean="0"/>
              <a:pPr/>
              <a:t>‹#›</a:t>
            </a:fld>
            <a:endParaRPr lang="zh-CN" altLang="en-US"/>
          </a:p>
        </p:txBody>
      </p:sp>
    </p:spTree>
    <p:extLst>
      <p:ext uri="{BB962C8B-B14F-4D97-AF65-F5344CB8AC3E}">
        <p14:creationId xmlns:p14="http://schemas.microsoft.com/office/powerpoint/2010/main" val="5510143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9728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97284"/>
          </a:xfrm>
          <a:prstGeom prst="rect">
            <a:avLst/>
          </a:prstGeom>
        </p:spPr>
        <p:txBody>
          <a:bodyPr vert="horz" lIns="91440" tIns="45720" rIns="91440" bIns="45720" rtlCol="0"/>
          <a:lstStyle>
            <a:lvl1pPr algn="r">
              <a:defRPr sz="1200"/>
            </a:lvl1pPr>
          </a:lstStyle>
          <a:p>
            <a:fld id="{6CAF7C43-0A8D-41B3-B6C2-391BDC295362}" type="datetimeFigureOut">
              <a:rPr lang="zh-CN" altLang="en-US" smtClean="0"/>
              <a:pPr/>
              <a:t>2014/11/27</a:t>
            </a:fld>
            <a:endParaRPr lang="zh-CN" altLang="en-US"/>
          </a:p>
        </p:txBody>
      </p:sp>
      <p:sp>
        <p:nvSpPr>
          <p:cNvPr id="4" name="幻灯片图像占位符 3"/>
          <p:cNvSpPr>
            <a:spLocks noGrp="1" noRot="1" noChangeAspect="1"/>
          </p:cNvSpPr>
          <p:nvPr>
            <p:ph type="sldImg" idx="2"/>
          </p:nvPr>
        </p:nvSpPr>
        <p:spPr>
          <a:xfrm>
            <a:off x="114300" y="746125"/>
            <a:ext cx="6629400" cy="372903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724202"/>
            <a:ext cx="5486400" cy="447556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446678"/>
            <a:ext cx="2971800" cy="49728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9446678"/>
            <a:ext cx="2971800" cy="497284"/>
          </a:xfrm>
          <a:prstGeom prst="rect">
            <a:avLst/>
          </a:prstGeom>
        </p:spPr>
        <p:txBody>
          <a:bodyPr vert="horz" lIns="91440" tIns="45720" rIns="91440" bIns="45720" rtlCol="0" anchor="b"/>
          <a:lstStyle>
            <a:lvl1pPr algn="r">
              <a:defRPr sz="1200"/>
            </a:lvl1pPr>
          </a:lstStyle>
          <a:p>
            <a:fld id="{539CFE41-24A8-4E2F-9E1F-F4BDB8D450CC}" type="slidenum">
              <a:rPr lang="zh-CN" altLang="en-US" smtClean="0"/>
              <a:pPr/>
              <a:t>‹#›</a:t>
            </a:fld>
            <a:endParaRPr lang="zh-CN" altLang="en-US"/>
          </a:p>
        </p:txBody>
      </p:sp>
    </p:spTree>
    <p:extLst>
      <p:ext uri="{BB962C8B-B14F-4D97-AF65-F5344CB8AC3E}">
        <p14:creationId xmlns:p14="http://schemas.microsoft.com/office/powerpoint/2010/main" val="2937139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9CFE41-24A8-4E2F-9E1F-F4BDB8D450CC}" type="slidenum">
              <a:rPr lang="zh-CN" altLang="en-US" smtClean="0"/>
              <a:pPr/>
              <a:t>29</a:t>
            </a:fld>
            <a:endParaRPr lang="zh-CN" altLang="en-US"/>
          </a:p>
        </p:txBody>
      </p:sp>
    </p:spTree>
    <p:extLst>
      <p:ext uri="{BB962C8B-B14F-4D97-AF65-F5344CB8AC3E}">
        <p14:creationId xmlns:p14="http://schemas.microsoft.com/office/powerpoint/2010/main" val="3631338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2014/11/27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2014/11/27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2014/11/27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2014/11/27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2014/11/27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4ABE2C7-DAAB-4DE8-8873-2F9CC830A880}" type="datetimeFigureOut">
              <a:rPr lang="zh-CN" altLang="en-US" smtClean="0"/>
              <a:pPr/>
              <a:t>2014/11/27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1A36AE-AD42-4E82-80B5-FCC2EA9D8289}" type="slidenum">
              <a:rPr lang="zh-CN" altLang="en-US" smtClean="0"/>
              <a:pPr/>
              <a:t>‹#›</a:t>
            </a:fld>
            <a:endParaRPr lang="zh-CN" alt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4ABE2C7-DAAB-4DE8-8873-2F9CC830A880}" type="datetimeFigureOut">
              <a:rPr lang="zh-CN" altLang="en-US" smtClean="0"/>
              <a:pPr/>
              <a:t>2014/11/27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1A36AE-AD42-4E82-80B5-FCC2EA9D8289}" type="slidenum">
              <a:rPr lang="zh-CN" altLang="en-US" smtClean="0"/>
              <a:pPr/>
              <a:t>‹#›</a:t>
            </a:fld>
            <a:endParaRPr lang="zh-CN" altLang="en-US"/>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4ABE2C7-DAAB-4DE8-8873-2F9CC830A880}" type="datetimeFigureOut">
              <a:rPr lang="zh-CN" altLang="en-US" smtClean="0"/>
              <a:pPr/>
              <a:t>2014/11/27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1A36AE-AD42-4E82-80B5-FCC2EA9D8289}" type="slidenum">
              <a:rPr lang="zh-CN" altLang="en-US" smtClean="0"/>
              <a:pPr/>
              <a:t>‹#›</a:t>
            </a:fld>
            <a:endParaRPr lang="zh-CN" altLang="en-U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4ABE2C7-DAAB-4DE8-8873-2F9CC830A880}" type="datetimeFigureOut">
              <a:rPr lang="zh-CN" altLang="en-US" smtClean="0"/>
              <a:pPr/>
              <a:t>2014/11/27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71A36AE-AD42-4E82-80B5-FCC2EA9D8289}" type="slidenum">
              <a:rPr lang="zh-CN" altLang="en-US" smtClean="0"/>
              <a:pPr/>
              <a:t>‹#›</a:t>
            </a:fld>
            <a:endParaRPr lang="zh-CN" altLang="en-US"/>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4ABE2C7-DAAB-4DE8-8873-2F9CC830A880}" type="datetimeFigureOut">
              <a:rPr lang="zh-CN" altLang="en-US" smtClean="0"/>
              <a:pPr/>
              <a:t>2014/11/27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71A36AE-AD42-4E82-80B5-FCC2EA9D8289}" type="slidenum">
              <a:rPr lang="zh-CN" altLang="en-US" smtClean="0"/>
              <a:pPr/>
              <a:t>‹#›</a:t>
            </a:fld>
            <a:endParaRPr lang="zh-CN" altLang="en-U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4ABE2C7-DAAB-4DE8-8873-2F9CC830A880}" type="datetimeFigureOut">
              <a:rPr lang="zh-CN" altLang="en-US" smtClean="0"/>
              <a:pPr/>
              <a:t>2014/11/27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71A36AE-AD42-4E82-80B5-FCC2EA9D8289}" type="slidenum">
              <a:rPr lang="zh-CN" altLang="en-US" smtClean="0"/>
              <a:pPr/>
              <a:t>‹#›</a:t>
            </a:fld>
            <a:endParaRPr lang="zh-CN" alt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2014/11/27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4ABE2C7-DAAB-4DE8-8873-2F9CC830A880}" type="datetimeFigureOut">
              <a:rPr lang="zh-CN" altLang="en-US" smtClean="0"/>
              <a:pPr/>
              <a:t>2014/11/27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71A36AE-AD42-4E82-80B5-FCC2EA9D8289}" type="slidenum">
              <a:rPr lang="zh-CN" altLang="en-US" smtClean="0"/>
              <a:pPr/>
              <a:t>‹#›</a:t>
            </a:fld>
            <a:endParaRPr lang="zh-CN" altLang="en-US"/>
          </a:p>
        </p:txBody>
      </p:sp>
    </p:spTree>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4ABE2C7-DAAB-4DE8-8873-2F9CC830A880}" type="datetimeFigureOut">
              <a:rPr lang="zh-CN" altLang="en-US" smtClean="0"/>
              <a:pPr/>
              <a:t>2014/11/27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71A36AE-AD42-4E82-80B5-FCC2EA9D8289}" type="slidenum">
              <a:rPr lang="zh-CN" altLang="en-US" smtClean="0"/>
              <a:pPr/>
              <a:t>‹#›</a:t>
            </a:fld>
            <a:endParaRPr lang="zh-CN" altLang="en-US"/>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4ABE2C7-DAAB-4DE8-8873-2F9CC830A880}" type="datetimeFigureOut">
              <a:rPr lang="zh-CN" altLang="en-US" smtClean="0"/>
              <a:pPr/>
              <a:t>2014/11/27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71A36AE-AD42-4E82-80B5-FCC2EA9D8289}" type="slidenum">
              <a:rPr lang="zh-CN" altLang="en-US" smtClean="0"/>
              <a:pPr/>
              <a:t>‹#›</a:t>
            </a:fld>
            <a:endParaRPr lang="zh-CN" altLang="en-US"/>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4ABE2C7-DAAB-4DE8-8873-2F9CC830A880}" type="datetimeFigureOut">
              <a:rPr lang="zh-CN" altLang="en-US" smtClean="0"/>
              <a:pPr/>
              <a:t>2014/11/27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1A36AE-AD42-4E82-80B5-FCC2EA9D8289}" type="slidenum">
              <a:rPr lang="zh-CN" altLang="en-US" smtClean="0"/>
              <a:pPr/>
              <a:t>‹#›</a:t>
            </a:fld>
            <a:endParaRPr lang="zh-CN" altLang="en-US"/>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4ABE2C7-DAAB-4DE8-8873-2F9CC830A880}" type="datetimeFigureOut">
              <a:rPr lang="zh-CN" altLang="en-US" smtClean="0"/>
              <a:pPr/>
              <a:t>2014/11/27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1A36AE-AD42-4E82-80B5-FCC2EA9D8289}" type="slidenum">
              <a:rPr lang="zh-CN" altLang="en-US" smtClean="0"/>
              <a:pPr/>
              <a:t>‹#›</a:t>
            </a:fld>
            <a:endParaRPr lang="zh-CN" altLang="en-US"/>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225EC0A-D19E-45CA-9177-56D879150848}" type="datetimeFigureOut">
              <a:rPr lang="zh-CN" altLang="en-US" smtClean="0"/>
              <a:pPr/>
              <a:t>2014/11/27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C11768-2823-48E6-B0FE-A41CA20546F1}" type="slidenum">
              <a:rPr lang="zh-CN" altLang="en-US" smtClean="0"/>
              <a:pPr/>
              <a:t>‹#›</a:t>
            </a:fld>
            <a:endParaRPr lang="zh-CN" altLang="en-US"/>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225EC0A-D19E-45CA-9177-56D879150848}" type="datetimeFigureOut">
              <a:rPr lang="zh-CN" altLang="en-US" smtClean="0"/>
              <a:pPr/>
              <a:t>2014/11/27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C11768-2823-48E6-B0FE-A41CA20546F1}" type="slidenum">
              <a:rPr lang="zh-CN" altLang="en-US" smtClean="0"/>
              <a:pPr/>
              <a:t>‹#›</a:t>
            </a:fld>
            <a:endParaRPr lang="zh-CN" altLang="en-US"/>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225EC0A-D19E-45CA-9177-56D879150848}" type="datetimeFigureOut">
              <a:rPr lang="zh-CN" altLang="en-US" smtClean="0"/>
              <a:pPr/>
              <a:t>2014/11/27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C11768-2823-48E6-B0FE-A41CA20546F1}" type="slidenum">
              <a:rPr lang="zh-CN" altLang="en-US" smtClean="0"/>
              <a:pPr/>
              <a:t>‹#›</a:t>
            </a:fld>
            <a:endParaRPr lang="zh-CN" altLang="en-US"/>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225EC0A-D19E-45CA-9177-56D879150848}" type="datetimeFigureOut">
              <a:rPr lang="zh-CN" altLang="en-US" smtClean="0"/>
              <a:pPr/>
              <a:t>2014/11/27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C11768-2823-48E6-B0FE-A41CA20546F1}" type="slidenum">
              <a:rPr lang="zh-CN" altLang="en-US" smtClean="0"/>
              <a:pPr/>
              <a:t>‹#›</a:t>
            </a:fld>
            <a:endParaRPr lang="zh-CN" altLang="en-US"/>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225EC0A-D19E-45CA-9177-56D879150848}" type="datetimeFigureOut">
              <a:rPr lang="zh-CN" altLang="en-US" smtClean="0"/>
              <a:pPr/>
              <a:t>2014/11/27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0C11768-2823-48E6-B0FE-A41CA20546F1}" type="slidenum">
              <a:rPr lang="zh-CN" altLang="en-US" smtClean="0"/>
              <a:pPr/>
              <a:t>‹#›</a:t>
            </a:fld>
            <a:endParaRPr lang="zh-CN" alt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2014/11/27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225EC0A-D19E-45CA-9177-56D879150848}" type="datetimeFigureOut">
              <a:rPr lang="zh-CN" altLang="en-US" smtClean="0"/>
              <a:pPr/>
              <a:t>2014/11/27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0C11768-2823-48E6-B0FE-A41CA20546F1}" type="slidenum">
              <a:rPr lang="zh-CN" altLang="en-US" smtClean="0"/>
              <a:pPr/>
              <a:t>‹#›</a:t>
            </a:fld>
            <a:endParaRPr lang="zh-CN" altLang="en-US"/>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225EC0A-D19E-45CA-9177-56D879150848}" type="datetimeFigureOut">
              <a:rPr lang="zh-CN" altLang="en-US" smtClean="0"/>
              <a:pPr/>
              <a:t>2014/11/27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0C11768-2823-48E6-B0FE-A41CA20546F1}" type="slidenum">
              <a:rPr lang="zh-CN" altLang="en-US" smtClean="0"/>
              <a:pPr/>
              <a:t>‹#›</a:t>
            </a:fld>
            <a:endParaRPr lang="zh-CN" altLang="en-US"/>
          </a:p>
        </p:txBody>
      </p:sp>
    </p:spTree>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225EC0A-D19E-45CA-9177-56D879150848}" type="datetimeFigureOut">
              <a:rPr lang="zh-CN" altLang="en-US" smtClean="0"/>
              <a:pPr/>
              <a:t>2014/11/27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C11768-2823-48E6-B0FE-A41CA20546F1}" type="slidenum">
              <a:rPr lang="zh-CN" altLang="en-US" smtClean="0"/>
              <a:pPr/>
              <a:t>‹#›</a:t>
            </a:fld>
            <a:endParaRPr lang="zh-CN" altLang="en-US"/>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225EC0A-D19E-45CA-9177-56D879150848}" type="datetimeFigureOut">
              <a:rPr lang="zh-CN" altLang="en-US" smtClean="0"/>
              <a:pPr/>
              <a:t>2014/11/27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C11768-2823-48E6-B0FE-A41CA20546F1}" type="slidenum">
              <a:rPr lang="zh-CN" altLang="en-US" smtClean="0"/>
              <a:pPr/>
              <a:t>‹#›</a:t>
            </a:fld>
            <a:endParaRPr lang="zh-CN" altLang="en-US"/>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225EC0A-D19E-45CA-9177-56D879150848}" type="datetimeFigureOut">
              <a:rPr lang="zh-CN" altLang="en-US" smtClean="0"/>
              <a:pPr/>
              <a:t>2014/11/27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C11768-2823-48E6-B0FE-A41CA20546F1}" type="slidenum">
              <a:rPr lang="zh-CN" altLang="en-US" smtClean="0"/>
              <a:pPr/>
              <a:t>‹#›</a:t>
            </a:fld>
            <a:endParaRPr lang="zh-CN" altLang="en-US"/>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225EC0A-D19E-45CA-9177-56D879150848}" type="datetimeFigureOut">
              <a:rPr lang="zh-CN" altLang="en-US" smtClean="0"/>
              <a:pPr/>
              <a:t>2014/11/27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C11768-2823-48E6-B0FE-A41CA20546F1}" type="slidenum">
              <a:rPr lang="zh-CN" altLang="en-US" smtClean="0"/>
              <a:pPr/>
              <a:t>‹#›</a:t>
            </a:fld>
            <a:endParaRPr lang="zh-CN" altLang="en-US"/>
          </a:p>
        </p:txBody>
      </p:sp>
    </p:spTree>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C188B90-CD91-4AEF-A4BE-BC8688655AC1}" type="datetimeFigureOut">
              <a:rPr lang="zh-CN" altLang="en-US" smtClean="0"/>
              <a:pPr/>
              <a:t>2014/11/27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A1D0B1-92D1-4DF1-8378-46DEBE39BC51}" type="slidenum">
              <a:rPr lang="zh-CN" altLang="en-US" smtClean="0"/>
              <a:pPr/>
              <a:t>‹#›</a:t>
            </a:fld>
            <a:endParaRPr lang="zh-CN" altLang="en-US"/>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C188B90-CD91-4AEF-A4BE-BC8688655AC1}" type="datetimeFigureOut">
              <a:rPr lang="zh-CN" altLang="en-US" smtClean="0"/>
              <a:pPr/>
              <a:t>2014/11/27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A1D0B1-92D1-4DF1-8378-46DEBE39BC51}" type="slidenum">
              <a:rPr lang="zh-CN" altLang="en-US" smtClean="0"/>
              <a:pPr/>
              <a:t>‹#›</a:t>
            </a:fld>
            <a:endParaRPr lang="zh-CN" altLang="en-US"/>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C188B90-CD91-4AEF-A4BE-BC8688655AC1}" type="datetimeFigureOut">
              <a:rPr lang="zh-CN" altLang="en-US" smtClean="0"/>
              <a:pPr/>
              <a:t>2014/11/27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A1D0B1-92D1-4DF1-8378-46DEBE39BC51}" type="slidenum">
              <a:rPr lang="zh-CN" altLang="en-US" smtClean="0"/>
              <a:pPr/>
              <a:t>‹#›</a:t>
            </a:fld>
            <a:endParaRPr lang="zh-CN" altLang="en-US"/>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C188B90-CD91-4AEF-A4BE-BC8688655AC1}" type="datetimeFigureOut">
              <a:rPr lang="zh-CN" altLang="en-US" smtClean="0"/>
              <a:pPr/>
              <a:t>2014/11/27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A1D0B1-92D1-4DF1-8378-46DEBE39BC51}" type="slidenum">
              <a:rPr lang="zh-CN" altLang="en-US" smtClean="0"/>
              <a:pPr/>
              <a:t>‹#›</a:t>
            </a:fld>
            <a:endParaRPr lang="zh-CN" alt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2014/11/27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C188B90-CD91-4AEF-A4BE-BC8688655AC1}" type="datetimeFigureOut">
              <a:rPr lang="zh-CN" altLang="en-US" smtClean="0"/>
              <a:pPr/>
              <a:t>2014/11/27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7A1D0B1-92D1-4DF1-8378-46DEBE39BC51}" type="slidenum">
              <a:rPr lang="zh-CN" altLang="en-US" smtClean="0"/>
              <a:pPr/>
              <a:t>‹#›</a:t>
            </a:fld>
            <a:endParaRPr lang="zh-CN" altLang="en-US"/>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C188B90-CD91-4AEF-A4BE-BC8688655AC1}" type="datetimeFigureOut">
              <a:rPr lang="zh-CN" altLang="en-US" smtClean="0"/>
              <a:pPr/>
              <a:t>2014/11/27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A1D0B1-92D1-4DF1-8378-46DEBE39BC51}" type="slidenum">
              <a:rPr lang="zh-CN" altLang="en-US" smtClean="0"/>
              <a:pPr/>
              <a:t>‹#›</a:t>
            </a:fld>
            <a:endParaRPr lang="zh-CN" altLang="en-US"/>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C188B90-CD91-4AEF-A4BE-BC8688655AC1}" type="datetimeFigureOut">
              <a:rPr lang="zh-CN" altLang="en-US" smtClean="0"/>
              <a:pPr/>
              <a:t>2014/11/27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7A1D0B1-92D1-4DF1-8378-46DEBE39BC51}" type="slidenum">
              <a:rPr lang="zh-CN" altLang="en-US" smtClean="0"/>
              <a:pPr/>
              <a:t>‹#›</a:t>
            </a:fld>
            <a:endParaRPr lang="zh-CN" altLang="en-US"/>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C188B90-CD91-4AEF-A4BE-BC8688655AC1}" type="datetimeFigureOut">
              <a:rPr lang="zh-CN" altLang="en-US" smtClean="0"/>
              <a:pPr/>
              <a:t>2014/11/27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A1D0B1-92D1-4DF1-8378-46DEBE39BC51}" type="slidenum">
              <a:rPr lang="zh-CN" altLang="en-US" smtClean="0"/>
              <a:pPr/>
              <a:t>‹#›</a:t>
            </a:fld>
            <a:endParaRPr lang="zh-CN" altLang="en-US"/>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C188B90-CD91-4AEF-A4BE-BC8688655AC1}" type="datetimeFigureOut">
              <a:rPr lang="zh-CN" altLang="en-US" smtClean="0"/>
              <a:pPr/>
              <a:t>2014/11/27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A1D0B1-92D1-4DF1-8378-46DEBE39BC51}" type="slidenum">
              <a:rPr lang="zh-CN" altLang="en-US" smtClean="0"/>
              <a:pPr/>
              <a:t>‹#›</a:t>
            </a:fld>
            <a:endParaRPr lang="zh-CN" altLang="en-US"/>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C188B90-CD91-4AEF-A4BE-BC8688655AC1}" type="datetimeFigureOut">
              <a:rPr lang="zh-CN" altLang="en-US" smtClean="0"/>
              <a:pPr/>
              <a:t>2014/11/27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A1D0B1-92D1-4DF1-8378-46DEBE39BC51}" type="slidenum">
              <a:rPr lang="zh-CN" altLang="en-US" smtClean="0"/>
              <a:pPr/>
              <a:t>‹#›</a:t>
            </a:fld>
            <a:endParaRPr lang="zh-CN" altLang="en-US"/>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C188B90-CD91-4AEF-A4BE-BC8688655AC1}" type="datetimeFigureOut">
              <a:rPr lang="zh-CN" altLang="en-US" smtClean="0"/>
              <a:pPr/>
              <a:t>2014/11/27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A1D0B1-92D1-4DF1-8378-46DEBE39BC51}" type="slidenum">
              <a:rPr lang="zh-CN" altLang="en-US" smtClean="0"/>
              <a:pPr/>
              <a:t>‹#›</a:t>
            </a:fld>
            <a:endParaRPr lang="zh-CN" alt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2014/11/27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2014/11/27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2014/11/27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2014/11/27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2014/11/27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3.jpe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4.jpe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2014/11/27</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pic>
        <p:nvPicPr>
          <p:cNvPr id="8" name="图片 7"/>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60" r:id="rId13"/>
  </p:sldLayoutIdLst>
  <p:transition>
    <p:fade/>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44ABE2C7-DAAB-4DE8-8873-2F9CC830A880}" type="datetimeFigureOut">
              <a:rPr lang="zh-CN" altLang="en-US" smtClean="0"/>
              <a:pPr/>
              <a:t>2014/11/27</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871A36AE-AD42-4E82-80B5-FCC2EA9D8289}" type="slidenum">
              <a:rPr lang="zh-CN" altLang="en-US" smtClean="0"/>
              <a:pPr/>
              <a:t>‹#›</a:t>
            </a:fld>
            <a:endParaRPr lang="zh-CN" altLang="en-US"/>
          </a:p>
        </p:txBody>
      </p:sp>
      <p:pic>
        <p:nvPicPr>
          <p:cNvPr id="7" name="图片 6" descr="未标题-1.jpg"/>
          <p:cNvPicPr>
            <a:picLocks noChangeAspect="1"/>
          </p:cNvPicPr>
          <p:nvPr userDrawn="1"/>
        </p:nvPicPr>
        <p:blipFill>
          <a:blip r:embed="rId13" cstate="screen"/>
          <a:stretch>
            <a:fillRect/>
          </a:stretch>
        </p:blipFill>
        <p:spPr>
          <a:xfrm>
            <a:off x="0" y="4128"/>
            <a:ext cx="9144000" cy="5139372"/>
          </a:xfrm>
          <a:prstGeom prst="rect">
            <a:avLst/>
          </a:prstGeom>
        </p:spPr>
      </p:pic>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9225EC0A-D19E-45CA-9177-56D879150848}" type="datetimeFigureOut">
              <a:rPr lang="zh-CN" altLang="en-US" smtClean="0"/>
              <a:pPr/>
              <a:t>2014/11/27</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0C11768-2823-48E6-B0FE-A41CA20546F1}" type="slidenum">
              <a:rPr lang="zh-CN" altLang="en-US" smtClean="0"/>
              <a:pPr/>
              <a:t>‹#›</a:t>
            </a:fld>
            <a:endParaRPr lang="zh-CN" altLang="en-US"/>
          </a:p>
        </p:txBody>
      </p:sp>
      <p:pic>
        <p:nvPicPr>
          <p:cNvPr id="9" name="图片 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470" y="0"/>
            <a:ext cx="9121059" cy="5143500"/>
          </a:xfrm>
          <a:prstGeom prst="rect">
            <a:avLst/>
          </a:prstGeom>
        </p:spPr>
      </p:pic>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p:fade/>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C188B90-CD91-4AEF-A4BE-BC8688655AC1}" type="datetimeFigureOut">
              <a:rPr lang="zh-CN" altLang="en-US" smtClean="0"/>
              <a:pPr/>
              <a:t>2014/11/27</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E7A1D0B1-92D1-4DF1-8378-46DEBE39BC51}" type="slidenum">
              <a:rPr lang="zh-CN" altLang="en-US" smtClean="0"/>
              <a:pPr/>
              <a:t>‹#›</a:t>
            </a:fld>
            <a:endParaRPr lang="zh-CN" altLang="en-US"/>
          </a:p>
        </p:txBody>
      </p:sp>
      <p:pic>
        <p:nvPicPr>
          <p:cNvPr id="8" name="图片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p:fade/>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31.xml"/><Relationship Id="rId5" Type="http://schemas.openxmlformats.org/officeDocument/2006/relationships/image" Target="../media/image16.jpe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31.xml"/><Relationship Id="rId6" Type="http://schemas.openxmlformats.org/officeDocument/2006/relationships/image" Target="../media/image22.jpeg"/><Relationship Id="rId5" Type="http://schemas.openxmlformats.org/officeDocument/2006/relationships/image" Target="../media/image21.png"/><Relationship Id="rId10" Type="http://schemas.openxmlformats.org/officeDocument/2006/relationships/image" Target="../media/image26.jpeg"/><Relationship Id="rId4" Type="http://schemas.openxmlformats.org/officeDocument/2006/relationships/image" Target="../media/image20.png"/><Relationship Id="rId9" Type="http://schemas.openxmlformats.org/officeDocument/2006/relationships/image" Target="../media/image25.jpe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3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3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 Id="rId9" Type="http://schemas.openxmlformats.org/officeDocument/2006/relationships/image" Target="../media/image4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1.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3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8" Type="http://schemas.openxmlformats.org/officeDocument/2006/relationships/image" Target="../media/image64.jpeg"/><Relationship Id="rId13" Type="http://schemas.openxmlformats.org/officeDocument/2006/relationships/image" Target="../media/image69.jpeg"/><Relationship Id="rId3" Type="http://schemas.openxmlformats.org/officeDocument/2006/relationships/image" Target="../media/image60.png"/><Relationship Id="rId7" Type="http://schemas.openxmlformats.org/officeDocument/2006/relationships/image" Target="http://www.yeepay.com/images/ec_logo.gif" TargetMode="External"/><Relationship Id="rId12" Type="http://schemas.openxmlformats.org/officeDocument/2006/relationships/image" Target="../media/image68.jpeg"/><Relationship Id="rId2" Type="http://schemas.openxmlformats.org/officeDocument/2006/relationships/image" Target="../media/image59.jpeg"/><Relationship Id="rId16" Type="http://schemas.openxmlformats.org/officeDocument/2006/relationships/image" Target="../media/image72.png"/><Relationship Id="rId1" Type="http://schemas.openxmlformats.org/officeDocument/2006/relationships/slideLayout" Target="../slideLayouts/slideLayout31.xml"/><Relationship Id="rId6" Type="http://schemas.openxmlformats.org/officeDocument/2006/relationships/image" Target="../media/image63.png"/><Relationship Id="rId11" Type="http://schemas.openxmlformats.org/officeDocument/2006/relationships/image" Target="../media/image67.jpeg"/><Relationship Id="rId5" Type="http://schemas.openxmlformats.org/officeDocument/2006/relationships/image" Target="../media/image62.jpeg"/><Relationship Id="rId15" Type="http://schemas.openxmlformats.org/officeDocument/2006/relationships/image" Target="../media/image71.png"/><Relationship Id="rId10" Type="http://schemas.openxmlformats.org/officeDocument/2006/relationships/image" Target="../media/image66.jpeg"/><Relationship Id="rId4" Type="http://schemas.openxmlformats.org/officeDocument/2006/relationships/image" Target="../media/image61.jpeg"/><Relationship Id="rId9" Type="http://schemas.openxmlformats.org/officeDocument/2006/relationships/image" Target="../media/image65.jpeg"/><Relationship Id="rId14" Type="http://schemas.openxmlformats.org/officeDocument/2006/relationships/image" Target="../media/image70.png"/></Relationships>
</file>

<file path=ppt/slides/_rels/slide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Freeform 8"/>
          <p:cNvSpPr>
            <a:spLocks/>
          </p:cNvSpPr>
          <p:nvPr/>
        </p:nvSpPr>
        <p:spPr bwMode="auto">
          <a:xfrm>
            <a:off x="6876256" y="267494"/>
            <a:ext cx="1751213" cy="1224136"/>
          </a:xfrm>
          <a:custGeom>
            <a:avLst/>
            <a:gdLst/>
            <a:ahLst/>
            <a:cxnLst>
              <a:cxn ang="0">
                <a:pos x="519" y="173"/>
              </a:cxn>
              <a:cxn ang="0">
                <a:pos x="260" y="0"/>
              </a:cxn>
              <a:cxn ang="0">
                <a:pos x="0" y="173"/>
              </a:cxn>
              <a:cxn ang="0">
                <a:pos x="260" y="339"/>
              </a:cxn>
              <a:cxn ang="0">
                <a:pos x="344" y="330"/>
              </a:cxn>
              <a:cxn ang="0">
                <a:pos x="362" y="325"/>
              </a:cxn>
              <a:cxn ang="0">
                <a:pos x="360" y="359"/>
              </a:cxn>
              <a:cxn ang="0">
                <a:pos x="365" y="361"/>
              </a:cxn>
              <a:cxn ang="0">
                <a:pos x="513" y="216"/>
              </a:cxn>
              <a:cxn ang="0">
                <a:pos x="519" y="173"/>
              </a:cxn>
            </a:cxnLst>
            <a:rect l="0" t="0" r="r" b="b"/>
            <a:pathLst>
              <a:path w="519" h="363">
                <a:moveTo>
                  <a:pt x="519" y="173"/>
                </a:moveTo>
                <a:cubicBezTo>
                  <a:pt x="519" y="78"/>
                  <a:pt x="403" y="0"/>
                  <a:pt x="260" y="0"/>
                </a:cubicBezTo>
                <a:cubicBezTo>
                  <a:pt x="116" y="0"/>
                  <a:pt x="0" y="78"/>
                  <a:pt x="0" y="173"/>
                </a:cubicBezTo>
                <a:cubicBezTo>
                  <a:pt x="0" y="268"/>
                  <a:pt x="116" y="339"/>
                  <a:pt x="260" y="339"/>
                </a:cubicBezTo>
                <a:cubicBezTo>
                  <a:pt x="289" y="339"/>
                  <a:pt x="317" y="336"/>
                  <a:pt x="344" y="330"/>
                </a:cubicBezTo>
                <a:cubicBezTo>
                  <a:pt x="348" y="329"/>
                  <a:pt x="354" y="328"/>
                  <a:pt x="362" y="325"/>
                </a:cubicBezTo>
                <a:cubicBezTo>
                  <a:pt x="413" y="309"/>
                  <a:pt x="377" y="343"/>
                  <a:pt x="360" y="359"/>
                </a:cubicBezTo>
                <a:cubicBezTo>
                  <a:pt x="355" y="363"/>
                  <a:pt x="360" y="363"/>
                  <a:pt x="365" y="361"/>
                </a:cubicBezTo>
                <a:cubicBezTo>
                  <a:pt x="421" y="338"/>
                  <a:pt x="488" y="290"/>
                  <a:pt x="513" y="216"/>
                </a:cubicBezTo>
                <a:cubicBezTo>
                  <a:pt x="519" y="198"/>
                  <a:pt x="519" y="184"/>
                  <a:pt x="519" y="17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38" name="Oval 14"/>
          <p:cNvSpPr>
            <a:spLocks noChangeArrowheads="1"/>
          </p:cNvSpPr>
          <p:nvPr/>
        </p:nvSpPr>
        <p:spPr bwMode="auto">
          <a:xfrm>
            <a:off x="7956376" y="1563638"/>
            <a:ext cx="192087" cy="82550"/>
          </a:xfrm>
          <a:prstGeom prst="ellipse">
            <a:avLst/>
          </a:prstGeom>
          <a:solidFill>
            <a:schemeClr val="bg1">
              <a:lumMod val="95000"/>
              <a:alpha val="38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grpSp>
        <p:nvGrpSpPr>
          <p:cNvPr id="2429" name="组合 2428"/>
          <p:cNvGrpSpPr/>
          <p:nvPr/>
        </p:nvGrpSpPr>
        <p:grpSpPr>
          <a:xfrm>
            <a:off x="-324544" y="3435846"/>
            <a:ext cx="9588500" cy="1865313"/>
            <a:chOff x="14288" y="2649538"/>
            <a:chExt cx="9588500" cy="1865313"/>
          </a:xfrm>
        </p:grpSpPr>
        <p:sp>
          <p:nvSpPr>
            <p:cNvPr id="1042" name="Freeform 18"/>
            <p:cNvSpPr>
              <a:spLocks/>
            </p:cNvSpPr>
            <p:nvPr/>
          </p:nvSpPr>
          <p:spPr bwMode="auto">
            <a:xfrm>
              <a:off x="1928813" y="4389439"/>
              <a:ext cx="4763" cy="6350"/>
            </a:xfrm>
            <a:custGeom>
              <a:avLst/>
              <a:gdLst/>
              <a:ahLst/>
              <a:cxnLst>
                <a:cxn ang="0">
                  <a:pos x="2" y="3"/>
                </a:cxn>
                <a:cxn ang="0">
                  <a:pos x="1" y="0"/>
                </a:cxn>
                <a:cxn ang="0">
                  <a:pos x="0" y="2"/>
                </a:cxn>
                <a:cxn ang="0">
                  <a:pos x="2" y="3"/>
                </a:cxn>
              </a:cxnLst>
              <a:rect l="0" t="0" r="r" b="b"/>
              <a:pathLst>
                <a:path w="2" h="3">
                  <a:moveTo>
                    <a:pt x="2" y="3"/>
                  </a:moveTo>
                  <a:cubicBezTo>
                    <a:pt x="1" y="0"/>
                    <a:pt x="1" y="0"/>
                    <a:pt x="1" y="0"/>
                  </a:cubicBezTo>
                  <a:cubicBezTo>
                    <a:pt x="0" y="1"/>
                    <a:pt x="0" y="2"/>
                    <a:pt x="0" y="2"/>
                  </a:cubicBezTo>
                  <a:cubicBezTo>
                    <a:pt x="2" y="3"/>
                    <a:pt x="2" y="3"/>
                    <a:pt x="2" y="3"/>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43" name="Freeform 19"/>
            <p:cNvSpPr>
              <a:spLocks/>
            </p:cNvSpPr>
            <p:nvPr/>
          </p:nvSpPr>
          <p:spPr bwMode="auto">
            <a:xfrm>
              <a:off x="1390650" y="2924176"/>
              <a:ext cx="549275" cy="1474788"/>
            </a:xfrm>
            <a:custGeom>
              <a:avLst/>
              <a:gdLst/>
              <a:ahLst/>
              <a:cxnLst>
                <a:cxn ang="0">
                  <a:pos x="227" y="493"/>
                </a:cxn>
                <a:cxn ang="0">
                  <a:pos x="230" y="480"/>
                </a:cxn>
                <a:cxn ang="0">
                  <a:pos x="227" y="471"/>
                </a:cxn>
                <a:cxn ang="0">
                  <a:pos x="231" y="453"/>
                </a:cxn>
                <a:cxn ang="0">
                  <a:pos x="226" y="443"/>
                </a:cxn>
                <a:cxn ang="0">
                  <a:pos x="226" y="421"/>
                </a:cxn>
                <a:cxn ang="0">
                  <a:pos x="221" y="415"/>
                </a:cxn>
                <a:cxn ang="0">
                  <a:pos x="220" y="390"/>
                </a:cxn>
                <a:cxn ang="0">
                  <a:pos x="213" y="383"/>
                </a:cxn>
                <a:cxn ang="0">
                  <a:pos x="215" y="364"/>
                </a:cxn>
                <a:cxn ang="0">
                  <a:pos x="204" y="349"/>
                </a:cxn>
                <a:cxn ang="0">
                  <a:pos x="204" y="336"/>
                </a:cxn>
                <a:cxn ang="0">
                  <a:pos x="195" y="324"/>
                </a:cxn>
                <a:cxn ang="0">
                  <a:pos x="194" y="312"/>
                </a:cxn>
                <a:cxn ang="0">
                  <a:pos x="185" y="295"/>
                </a:cxn>
                <a:cxn ang="0">
                  <a:pos x="187" y="287"/>
                </a:cxn>
                <a:cxn ang="0">
                  <a:pos x="182" y="282"/>
                </a:cxn>
                <a:cxn ang="0">
                  <a:pos x="166" y="246"/>
                </a:cxn>
                <a:cxn ang="0">
                  <a:pos x="173" y="235"/>
                </a:cxn>
                <a:cxn ang="0">
                  <a:pos x="179" y="223"/>
                </a:cxn>
                <a:cxn ang="0">
                  <a:pos x="192" y="221"/>
                </a:cxn>
                <a:cxn ang="0">
                  <a:pos x="196" y="216"/>
                </a:cxn>
                <a:cxn ang="0">
                  <a:pos x="171" y="210"/>
                </a:cxn>
                <a:cxn ang="0">
                  <a:pos x="147" y="215"/>
                </a:cxn>
                <a:cxn ang="0">
                  <a:pos x="145" y="217"/>
                </a:cxn>
                <a:cxn ang="0">
                  <a:pos x="132" y="196"/>
                </a:cxn>
                <a:cxn ang="0">
                  <a:pos x="58" y="102"/>
                </a:cxn>
                <a:cxn ang="0">
                  <a:pos x="58" y="0"/>
                </a:cxn>
                <a:cxn ang="0">
                  <a:pos x="54" y="6"/>
                </a:cxn>
                <a:cxn ang="0">
                  <a:pos x="44" y="21"/>
                </a:cxn>
                <a:cxn ang="0">
                  <a:pos x="41" y="94"/>
                </a:cxn>
                <a:cxn ang="0">
                  <a:pos x="36" y="98"/>
                </a:cxn>
                <a:cxn ang="0">
                  <a:pos x="36" y="235"/>
                </a:cxn>
                <a:cxn ang="0">
                  <a:pos x="0" y="236"/>
                </a:cxn>
                <a:cxn ang="0">
                  <a:pos x="0" y="247"/>
                </a:cxn>
                <a:cxn ang="0">
                  <a:pos x="11" y="258"/>
                </a:cxn>
                <a:cxn ang="0">
                  <a:pos x="20" y="259"/>
                </a:cxn>
                <a:cxn ang="0">
                  <a:pos x="21" y="261"/>
                </a:cxn>
                <a:cxn ang="0">
                  <a:pos x="30" y="617"/>
                </a:cxn>
                <a:cxn ang="0">
                  <a:pos x="53" y="620"/>
                </a:cxn>
                <a:cxn ang="0">
                  <a:pos x="227" y="616"/>
                </a:cxn>
                <a:cxn ang="0">
                  <a:pos x="228" y="602"/>
                </a:cxn>
                <a:cxn ang="0">
                  <a:pos x="221" y="594"/>
                </a:cxn>
                <a:cxn ang="0">
                  <a:pos x="221" y="580"/>
                </a:cxn>
                <a:cxn ang="0">
                  <a:pos x="225" y="568"/>
                </a:cxn>
                <a:cxn ang="0">
                  <a:pos x="225" y="554"/>
                </a:cxn>
                <a:cxn ang="0">
                  <a:pos x="228" y="538"/>
                </a:cxn>
                <a:cxn ang="0">
                  <a:pos x="227" y="526"/>
                </a:cxn>
                <a:cxn ang="0">
                  <a:pos x="231" y="509"/>
                </a:cxn>
                <a:cxn ang="0">
                  <a:pos x="227" y="493"/>
                </a:cxn>
              </a:cxnLst>
              <a:rect l="0" t="0" r="r" b="b"/>
              <a:pathLst>
                <a:path w="231" h="620">
                  <a:moveTo>
                    <a:pt x="227" y="493"/>
                  </a:moveTo>
                  <a:cubicBezTo>
                    <a:pt x="227" y="493"/>
                    <a:pt x="230" y="484"/>
                    <a:pt x="230" y="480"/>
                  </a:cubicBezTo>
                  <a:cubicBezTo>
                    <a:pt x="230" y="476"/>
                    <a:pt x="227" y="471"/>
                    <a:pt x="227" y="471"/>
                  </a:cubicBezTo>
                  <a:cubicBezTo>
                    <a:pt x="227" y="471"/>
                    <a:pt x="231" y="457"/>
                    <a:pt x="231" y="453"/>
                  </a:cubicBezTo>
                  <a:cubicBezTo>
                    <a:pt x="231" y="449"/>
                    <a:pt x="226" y="443"/>
                    <a:pt x="226" y="443"/>
                  </a:cubicBezTo>
                  <a:cubicBezTo>
                    <a:pt x="226" y="443"/>
                    <a:pt x="227" y="425"/>
                    <a:pt x="226" y="421"/>
                  </a:cubicBezTo>
                  <a:cubicBezTo>
                    <a:pt x="226" y="417"/>
                    <a:pt x="221" y="415"/>
                    <a:pt x="221" y="415"/>
                  </a:cubicBezTo>
                  <a:cubicBezTo>
                    <a:pt x="221" y="415"/>
                    <a:pt x="222" y="400"/>
                    <a:pt x="220" y="390"/>
                  </a:cubicBezTo>
                  <a:cubicBezTo>
                    <a:pt x="217" y="381"/>
                    <a:pt x="213" y="383"/>
                    <a:pt x="213" y="383"/>
                  </a:cubicBezTo>
                  <a:cubicBezTo>
                    <a:pt x="213" y="383"/>
                    <a:pt x="215" y="368"/>
                    <a:pt x="215" y="364"/>
                  </a:cubicBezTo>
                  <a:cubicBezTo>
                    <a:pt x="214" y="360"/>
                    <a:pt x="204" y="349"/>
                    <a:pt x="204" y="349"/>
                  </a:cubicBezTo>
                  <a:cubicBezTo>
                    <a:pt x="204" y="349"/>
                    <a:pt x="204" y="340"/>
                    <a:pt x="204" y="336"/>
                  </a:cubicBezTo>
                  <a:cubicBezTo>
                    <a:pt x="204" y="333"/>
                    <a:pt x="195" y="324"/>
                    <a:pt x="195" y="324"/>
                  </a:cubicBezTo>
                  <a:cubicBezTo>
                    <a:pt x="195" y="324"/>
                    <a:pt x="194" y="314"/>
                    <a:pt x="194" y="312"/>
                  </a:cubicBezTo>
                  <a:cubicBezTo>
                    <a:pt x="194" y="309"/>
                    <a:pt x="185" y="295"/>
                    <a:pt x="185" y="295"/>
                  </a:cubicBezTo>
                  <a:cubicBezTo>
                    <a:pt x="187" y="287"/>
                    <a:pt x="187" y="287"/>
                    <a:pt x="187" y="287"/>
                  </a:cubicBezTo>
                  <a:cubicBezTo>
                    <a:pt x="187" y="287"/>
                    <a:pt x="183" y="285"/>
                    <a:pt x="182" y="282"/>
                  </a:cubicBezTo>
                  <a:cubicBezTo>
                    <a:pt x="180" y="278"/>
                    <a:pt x="166" y="246"/>
                    <a:pt x="166" y="246"/>
                  </a:cubicBezTo>
                  <a:cubicBezTo>
                    <a:pt x="166" y="246"/>
                    <a:pt x="171" y="239"/>
                    <a:pt x="173" y="235"/>
                  </a:cubicBezTo>
                  <a:cubicBezTo>
                    <a:pt x="175" y="230"/>
                    <a:pt x="179" y="223"/>
                    <a:pt x="179" y="223"/>
                  </a:cubicBezTo>
                  <a:cubicBezTo>
                    <a:pt x="179" y="223"/>
                    <a:pt x="191" y="221"/>
                    <a:pt x="192" y="221"/>
                  </a:cubicBezTo>
                  <a:cubicBezTo>
                    <a:pt x="193" y="221"/>
                    <a:pt x="196" y="219"/>
                    <a:pt x="196" y="216"/>
                  </a:cubicBezTo>
                  <a:cubicBezTo>
                    <a:pt x="195" y="213"/>
                    <a:pt x="185" y="211"/>
                    <a:pt x="171" y="210"/>
                  </a:cubicBezTo>
                  <a:cubicBezTo>
                    <a:pt x="157" y="210"/>
                    <a:pt x="149" y="214"/>
                    <a:pt x="147" y="215"/>
                  </a:cubicBezTo>
                  <a:cubicBezTo>
                    <a:pt x="145" y="216"/>
                    <a:pt x="145" y="217"/>
                    <a:pt x="145" y="217"/>
                  </a:cubicBezTo>
                  <a:cubicBezTo>
                    <a:pt x="145" y="217"/>
                    <a:pt x="149" y="223"/>
                    <a:pt x="132" y="196"/>
                  </a:cubicBezTo>
                  <a:cubicBezTo>
                    <a:pt x="116" y="170"/>
                    <a:pt x="58" y="102"/>
                    <a:pt x="58" y="102"/>
                  </a:cubicBezTo>
                  <a:cubicBezTo>
                    <a:pt x="58" y="0"/>
                    <a:pt x="58" y="0"/>
                    <a:pt x="58" y="0"/>
                  </a:cubicBezTo>
                  <a:cubicBezTo>
                    <a:pt x="54" y="6"/>
                    <a:pt x="54" y="6"/>
                    <a:pt x="54" y="6"/>
                  </a:cubicBezTo>
                  <a:cubicBezTo>
                    <a:pt x="44" y="21"/>
                    <a:pt x="44" y="21"/>
                    <a:pt x="44" y="21"/>
                  </a:cubicBezTo>
                  <a:cubicBezTo>
                    <a:pt x="41" y="94"/>
                    <a:pt x="41" y="94"/>
                    <a:pt x="41" y="94"/>
                  </a:cubicBezTo>
                  <a:cubicBezTo>
                    <a:pt x="36" y="98"/>
                    <a:pt x="36" y="98"/>
                    <a:pt x="36" y="98"/>
                  </a:cubicBezTo>
                  <a:cubicBezTo>
                    <a:pt x="36" y="235"/>
                    <a:pt x="36" y="235"/>
                    <a:pt x="36" y="235"/>
                  </a:cubicBezTo>
                  <a:cubicBezTo>
                    <a:pt x="0" y="236"/>
                    <a:pt x="0" y="236"/>
                    <a:pt x="0" y="236"/>
                  </a:cubicBezTo>
                  <a:cubicBezTo>
                    <a:pt x="0" y="247"/>
                    <a:pt x="0" y="247"/>
                    <a:pt x="0" y="247"/>
                  </a:cubicBezTo>
                  <a:cubicBezTo>
                    <a:pt x="11" y="258"/>
                    <a:pt x="11" y="258"/>
                    <a:pt x="11" y="258"/>
                  </a:cubicBezTo>
                  <a:cubicBezTo>
                    <a:pt x="20" y="259"/>
                    <a:pt x="20" y="259"/>
                    <a:pt x="20" y="259"/>
                  </a:cubicBezTo>
                  <a:cubicBezTo>
                    <a:pt x="21" y="261"/>
                    <a:pt x="21" y="261"/>
                    <a:pt x="21" y="261"/>
                  </a:cubicBezTo>
                  <a:cubicBezTo>
                    <a:pt x="30" y="617"/>
                    <a:pt x="30" y="617"/>
                    <a:pt x="30" y="617"/>
                  </a:cubicBezTo>
                  <a:cubicBezTo>
                    <a:pt x="53" y="620"/>
                    <a:pt x="53" y="620"/>
                    <a:pt x="53" y="620"/>
                  </a:cubicBezTo>
                  <a:cubicBezTo>
                    <a:pt x="227" y="616"/>
                    <a:pt x="227" y="616"/>
                    <a:pt x="227" y="616"/>
                  </a:cubicBezTo>
                  <a:cubicBezTo>
                    <a:pt x="227" y="612"/>
                    <a:pt x="228" y="604"/>
                    <a:pt x="228" y="602"/>
                  </a:cubicBezTo>
                  <a:cubicBezTo>
                    <a:pt x="228" y="599"/>
                    <a:pt x="221" y="594"/>
                    <a:pt x="221" y="594"/>
                  </a:cubicBezTo>
                  <a:cubicBezTo>
                    <a:pt x="221" y="594"/>
                    <a:pt x="221" y="582"/>
                    <a:pt x="221" y="580"/>
                  </a:cubicBezTo>
                  <a:cubicBezTo>
                    <a:pt x="221" y="577"/>
                    <a:pt x="225" y="571"/>
                    <a:pt x="225" y="568"/>
                  </a:cubicBezTo>
                  <a:cubicBezTo>
                    <a:pt x="225" y="564"/>
                    <a:pt x="225" y="554"/>
                    <a:pt x="225" y="554"/>
                  </a:cubicBezTo>
                  <a:cubicBezTo>
                    <a:pt x="225" y="554"/>
                    <a:pt x="227" y="545"/>
                    <a:pt x="228" y="538"/>
                  </a:cubicBezTo>
                  <a:cubicBezTo>
                    <a:pt x="229" y="531"/>
                    <a:pt x="227" y="526"/>
                    <a:pt x="227" y="526"/>
                  </a:cubicBezTo>
                  <a:cubicBezTo>
                    <a:pt x="227" y="526"/>
                    <a:pt x="231" y="515"/>
                    <a:pt x="231" y="509"/>
                  </a:cubicBezTo>
                  <a:cubicBezTo>
                    <a:pt x="231" y="502"/>
                    <a:pt x="227" y="493"/>
                    <a:pt x="227" y="493"/>
                  </a:cubicBez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44" name="Freeform 20"/>
            <p:cNvSpPr>
              <a:spLocks/>
            </p:cNvSpPr>
            <p:nvPr/>
          </p:nvSpPr>
          <p:spPr bwMode="auto">
            <a:xfrm>
              <a:off x="1441450" y="3527426"/>
              <a:ext cx="30163" cy="863600"/>
            </a:xfrm>
            <a:custGeom>
              <a:avLst/>
              <a:gdLst/>
              <a:ahLst/>
              <a:cxnLst>
                <a:cxn ang="0">
                  <a:pos x="13" y="544"/>
                </a:cxn>
                <a:cxn ang="0">
                  <a:pos x="19" y="14"/>
                </a:cxn>
                <a:cxn ang="0">
                  <a:pos x="1" y="12"/>
                </a:cxn>
                <a:cxn ang="0">
                  <a:pos x="0" y="0"/>
                </a:cxn>
              </a:cxnLst>
              <a:rect l="0" t="0" r="r" b="b"/>
              <a:pathLst>
                <a:path w="19" h="544">
                  <a:moveTo>
                    <a:pt x="13" y="544"/>
                  </a:moveTo>
                  <a:lnTo>
                    <a:pt x="19" y="14"/>
                  </a:lnTo>
                  <a:lnTo>
                    <a:pt x="1" y="12"/>
                  </a:lnTo>
                  <a:lnTo>
                    <a:pt x="0"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45" name="Freeform 21"/>
            <p:cNvSpPr>
              <a:spLocks/>
            </p:cNvSpPr>
            <p:nvPr/>
          </p:nvSpPr>
          <p:spPr bwMode="auto">
            <a:xfrm>
              <a:off x="1390650" y="2924176"/>
              <a:ext cx="549275" cy="1471613"/>
            </a:xfrm>
            <a:custGeom>
              <a:avLst/>
              <a:gdLst/>
              <a:ahLst/>
              <a:cxnLst>
                <a:cxn ang="0">
                  <a:pos x="20" y="259"/>
                </a:cxn>
                <a:cxn ang="0">
                  <a:pos x="11" y="258"/>
                </a:cxn>
                <a:cxn ang="0">
                  <a:pos x="0" y="247"/>
                </a:cxn>
                <a:cxn ang="0">
                  <a:pos x="0" y="236"/>
                </a:cxn>
                <a:cxn ang="0">
                  <a:pos x="36" y="235"/>
                </a:cxn>
                <a:cxn ang="0">
                  <a:pos x="36" y="98"/>
                </a:cxn>
                <a:cxn ang="0">
                  <a:pos x="41" y="94"/>
                </a:cxn>
                <a:cxn ang="0">
                  <a:pos x="44" y="21"/>
                </a:cxn>
                <a:cxn ang="0">
                  <a:pos x="54" y="6"/>
                </a:cxn>
                <a:cxn ang="0">
                  <a:pos x="58" y="0"/>
                </a:cxn>
                <a:cxn ang="0">
                  <a:pos x="58" y="102"/>
                </a:cxn>
                <a:cxn ang="0">
                  <a:pos x="132" y="196"/>
                </a:cxn>
                <a:cxn ang="0">
                  <a:pos x="145" y="217"/>
                </a:cxn>
                <a:cxn ang="0">
                  <a:pos x="147" y="215"/>
                </a:cxn>
                <a:cxn ang="0">
                  <a:pos x="171" y="210"/>
                </a:cxn>
                <a:cxn ang="0">
                  <a:pos x="196" y="216"/>
                </a:cxn>
                <a:cxn ang="0">
                  <a:pos x="192" y="221"/>
                </a:cxn>
                <a:cxn ang="0">
                  <a:pos x="179" y="223"/>
                </a:cxn>
                <a:cxn ang="0">
                  <a:pos x="173" y="235"/>
                </a:cxn>
                <a:cxn ang="0">
                  <a:pos x="166" y="246"/>
                </a:cxn>
                <a:cxn ang="0">
                  <a:pos x="182" y="282"/>
                </a:cxn>
                <a:cxn ang="0">
                  <a:pos x="187" y="287"/>
                </a:cxn>
                <a:cxn ang="0">
                  <a:pos x="185" y="295"/>
                </a:cxn>
                <a:cxn ang="0">
                  <a:pos x="194" y="312"/>
                </a:cxn>
                <a:cxn ang="0">
                  <a:pos x="195" y="324"/>
                </a:cxn>
                <a:cxn ang="0">
                  <a:pos x="204" y="336"/>
                </a:cxn>
                <a:cxn ang="0">
                  <a:pos x="204" y="349"/>
                </a:cxn>
                <a:cxn ang="0">
                  <a:pos x="215" y="364"/>
                </a:cxn>
                <a:cxn ang="0">
                  <a:pos x="213" y="383"/>
                </a:cxn>
                <a:cxn ang="0">
                  <a:pos x="220" y="390"/>
                </a:cxn>
                <a:cxn ang="0">
                  <a:pos x="221" y="415"/>
                </a:cxn>
                <a:cxn ang="0">
                  <a:pos x="226" y="421"/>
                </a:cxn>
                <a:cxn ang="0">
                  <a:pos x="226" y="443"/>
                </a:cxn>
                <a:cxn ang="0">
                  <a:pos x="231" y="453"/>
                </a:cxn>
                <a:cxn ang="0">
                  <a:pos x="227" y="471"/>
                </a:cxn>
                <a:cxn ang="0">
                  <a:pos x="230" y="480"/>
                </a:cxn>
                <a:cxn ang="0">
                  <a:pos x="227" y="493"/>
                </a:cxn>
                <a:cxn ang="0">
                  <a:pos x="231" y="509"/>
                </a:cxn>
                <a:cxn ang="0">
                  <a:pos x="227" y="526"/>
                </a:cxn>
                <a:cxn ang="0">
                  <a:pos x="228" y="538"/>
                </a:cxn>
                <a:cxn ang="0">
                  <a:pos x="225" y="554"/>
                </a:cxn>
                <a:cxn ang="0">
                  <a:pos x="225" y="568"/>
                </a:cxn>
                <a:cxn ang="0">
                  <a:pos x="221" y="580"/>
                </a:cxn>
                <a:cxn ang="0">
                  <a:pos x="221" y="594"/>
                </a:cxn>
                <a:cxn ang="0">
                  <a:pos x="228" y="602"/>
                </a:cxn>
                <a:cxn ang="0">
                  <a:pos x="226" y="618"/>
                </a:cxn>
                <a:cxn ang="0">
                  <a:pos x="228" y="619"/>
                </a:cxn>
              </a:cxnLst>
              <a:rect l="0" t="0" r="r" b="b"/>
              <a:pathLst>
                <a:path w="231" h="619">
                  <a:moveTo>
                    <a:pt x="20" y="259"/>
                  </a:moveTo>
                  <a:cubicBezTo>
                    <a:pt x="11" y="258"/>
                    <a:pt x="11" y="258"/>
                    <a:pt x="11" y="258"/>
                  </a:cubicBezTo>
                  <a:cubicBezTo>
                    <a:pt x="0" y="247"/>
                    <a:pt x="0" y="247"/>
                    <a:pt x="0" y="247"/>
                  </a:cubicBezTo>
                  <a:cubicBezTo>
                    <a:pt x="0" y="236"/>
                    <a:pt x="0" y="236"/>
                    <a:pt x="0" y="236"/>
                  </a:cubicBezTo>
                  <a:cubicBezTo>
                    <a:pt x="36" y="235"/>
                    <a:pt x="36" y="235"/>
                    <a:pt x="36" y="235"/>
                  </a:cubicBezTo>
                  <a:cubicBezTo>
                    <a:pt x="36" y="98"/>
                    <a:pt x="36" y="98"/>
                    <a:pt x="36" y="98"/>
                  </a:cubicBezTo>
                  <a:cubicBezTo>
                    <a:pt x="41" y="94"/>
                    <a:pt x="41" y="94"/>
                    <a:pt x="41" y="94"/>
                  </a:cubicBezTo>
                  <a:cubicBezTo>
                    <a:pt x="44" y="21"/>
                    <a:pt x="44" y="21"/>
                    <a:pt x="44" y="21"/>
                  </a:cubicBezTo>
                  <a:cubicBezTo>
                    <a:pt x="54" y="6"/>
                    <a:pt x="54" y="6"/>
                    <a:pt x="54" y="6"/>
                  </a:cubicBezTo>
                  <a:cubicBezTo>
                    <a:pt x="58" y="0"/>
                    <a:pt x="58" y="0"/>
                    <a:pt x="58" y="0"/>
                  </a:cubicBezTo>
                  <a:cubicBezTo>
                    <a:pt x="58" y="102"/>
                    <a:pt x="58" y="102"/>
                    <a:pt x="58" y="102"/>
                  </a:cubicBezTo>
                  <a:cubicBezTo>
                    <a:pt x="58" y="102"/>
                    <a:pt x="116" y="170"/>
                    <a:pt x="132" y="196"/>
                  </a:cubicBezTo>
                  <a:cubicBezTo>
                    <a:pt x="149" y="223"/>
                    <a:pt x="145" y="217"/>
                    <a:pt x="145" y="217"/>
                  </a:cubicBezTo>
                  <a:cubicBezTo>
                    <a:pt x="145" y="217"/>
                    <a:pt x="145" y="216"/>
                    <a:pt x="147" y="215"/>
                  </a:cubicBezTo>
                  <a:cubicBezTo>
                    <a:pt x="149" y="214"/>
                    <a:pt x="157" y="210"/>
                    <a:pt x="171" y="210"/>
                  </a:cubicBezTo>
                  <a:cubicBezTo>
                    <a:pt x="185" y="211"/>
                    <a:pt x="195" y="213"/>
                    <a:pt x="196" y="216"/>
                  </a:cubicBezTo>
                  <a:cubicBezTo>
                    <a:pt x="196" y="219"/>
                    <a:pt x="193" y="221"/>
                    <a:pt x="192" y="221"/>
                  </a:cubicBezTo>
                  <a:cubicBezTo>
                    <a:pt x="191" y="221"/>
                    <a:pt x="179" y="223"/>
                    <a:pt x="179" y="223"/>
                  </a:cubicBezTo>
                  <a:cubicBezTo>
                    <a:pt x="179" y="223"/>
                    <a:pt x="175" y="230"/>
                    <a:pt x="173" y="235"/>
                  </a:cubicBezTo>
                  <a:cubicBezTo>
                    <a:pt x="171" y="239"/>
                    <a:pt x="166" y="246"/>
                    <a:pt x="166" y="246"/>
                  </a:cubicBezTo>
                  <a:cubicBezTo>
                    <a:pt x="166" y="246"/>
                    <a:pt x="180" y="278"/>
                    <a:pt x="182" y="282"/>
                  </a:cubicBezTo>
                  <a:cubicBezTo>
                    <a:pt x="183" y="285"/>
                    <a:pt x="187" y="287"/>
                    <a:pt x="187" y="287"/>
                  </a:cubicBezTo>
                  <a:cubicBezTo>
                    <a:pt x="185" y="295"/>
                    <a:pt x="185" y="295"/>
                    <a:pt x="185" y="295"/>
                  </a:cubicBezTo>
                  <a:cubicBezTo>
                    <a:pt x="185" y="295"/>
                    <a:pt x="194" y="309"/>
                    <a:pt x="194" y="312"/>
                  </a:cubicBezTo>
                  <a:cubicBezTo>
                    <a:pt x="194" y="314"/>
                    <a:pt x="195" y="324"/>
                    <a:pt x="195" y="324"/>
                  </a:cubicBezTo>
                  <a:cubicBezTo>
                    <a:pt x="195" y="324"/>
                    <a:pt x="204" y="333"/>
                    <a:pt x="204" y="336"/>
                  </a:cubicBezTo>
                  <a:cubicBezTo>
                    <a:pt x="204" y="340"/>
                    <a:pt x="204" y="349"/>
                    <a:pt x="204" y="349"/>
                  </a:cubicBezTo>
                  <a:cubicBezTo>
                    <a:pt x="204" y="349"/>
                    <a:pt x="214" y="360"/>
                    <a:pt x="215" y="364"/>
                  </a:cubicBezTo>
                  <a:cubicBezTo>
                    <a:pt x="215" y="368"/>
                    <a:pt x="213" y="383"/>
                    <a:pt x="213" y="383"/>
                  </a:cubicBezTo>
                  <a:cubicBezTo>
                    <a:pt x="213" y="383"/>
                    <a:pt x="217" y="381"/>
                    <a:pt x="220" y="390"/>
                  </a:cubicBezTo>
                  <a:cubicBezTo>
                    <a:pt x="222" y="400"/>
                    <a:pt x="221" y="415"/>
                    <a:pt x="221" y="415"/>
                  </a:cubicBezTo>
                  <a:cubicBezTo>
                    <a:pt x="221" y="415"/>
                    <a:pt x="226" y="417"/>
                    <a:pt x="226" y="421"/>
                  </a:cubicBezTo>
                  <a:cubicBezTo>
                    <a:pt x="227" y="425"/>
                    <a:pt x="226" y="443"/>
                    <a:pt x="226" y="443"/>
                  </a:cubicBezTo>
                  <a:cubicBezTo>
                    <a:pt x="226" y="443"/>
                    <a:pt x="231" y="449"/>
                    <a:pt x="231" y="453"/>
                  </a:cubicBezTo>
                  <a:cubicBezTo>
                    <a:pt x="231" y="457"/>
                    <a:pt x="227" y="471"/>
                    <a:pt x="227" y="471"/>
                  </a:cubicBezTo>
                  <a:cubicBezTo>
                    <a:pt x="227" y="471"/>
                    <a:pt x="230" y="476"/>
                    <a:pt x="230" y="480"/>
                  </a:cubicBezTo>
                  <a:cubicBezTo>
                    <a:pt x="230" y="484"/>
                    <a:pt x="227" y="493"/>
                    <a:pt x="227" y="493"/>
                  </a:cubicBezTo>
                  <a:cubicBezTo>
                    <a:pt x="227" y="493"/>
                    <a:pt x="231" y="502"/>
                    <a:pt x="231" y="509"/>
                  </a:cubicBezTo>
                  <a:cubicBezTo>
                    <a:pt x="231" y="515"/>
                    <a:pt x="227" y="526"/>
                    <a:pt x="227" y="526"/>
                  </a:cubicBezTo>
                  <a:cubicBezTo>
                    <a:pt x="227" y="526"/>
                    <a:pt x="229" y="531"/>
                    <a:pt x="228" y="538"/>
                  </a:cubicBezTo>
                  <a:cubicBezTo>
                    <a:pt x="227" y="545"/>
                    <a:pt x="225" y="554"/>
                    <a:pt x="225" y="554"/>
                  </a:cubicBezTo>
                  <a:cubicBezTo>
                    <a:pt x="225" y="554"/>
                    <a:pt x="225" y="564"/>
                    <a:pt x="225" y="568"/>
                  </a:cubicBezTo>
                  <a:cubicBezTo>
                    <a:pt x="225" y="571"/>
                    <a:pt x="221" y="577"/>
                    <a:pt x="221" y="580"/>
                  </a:cubicBezTo>
                  <a:cubicBezTo>
                    <a:pt x="221" y="582"/>
                    <a:pt x="221" y="594"/>
                    <a:pt x="221" y="594"/>
                  </a:cubicBezTo>
                  <a:cubicBezTo>
                    <a:pt x="221" y="594"/>
                    <a:pt x="228" y="599"/>
                    <a:pt x="228" y="602"/>
                  </a:cubicBezTo>
                  <a:cubicBezTo>
                    <a:pt x="228" y="604"/>
                    <a:pt x="226" y="618"/>
                    <a:pt x="226" y="618"/>
                  </a:cubicBezTo>
                  <a:cubicBezTo>
                    <a:pt x="228" y="619"/>
                    <a:pt x="228" y="619"/>
                    <a:pt x="228" y="619"/>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46" name="Freeform 22"/>
            <p:cNvSpPr>
              <a:spLocks/>
            </p:cNvSpPr>
            <p:nvPr/>
          </p:nvSpPr>
          <p:spPr bwMode="auto">
            <a:xfrm>
              <a:off x="1528763" y="4108451"/>
              <a:ext cx="217488" cy="290513"/>
            </a:xfrm>
            <a:custGeom>
              <a:avLst/>
              <a:gdLst/>
              <a:ahLst/>
              <a:cxnLst>
                <a:cxn ang="0">
                  <a:pos x="9" y="122"/>
                </a:cxn>
                <a:cxn ang="0">
                  <a:pos x="3" y="101"/>
                </a:cxn>
                <a:cxn ang="0">
                  <a:pos x="0" y="13"/>
                </a:cxn>
                <a:cxn ang="0">
                  <a:pos x="91" y="0"/>
                </a:cxn>
                <a:cxn ang="0">
                  <a:pos x="88" y="63"/>
                </a:cxn>
                <a:cxn ang="0">
                  <a:pos x="81" y="120"/>
                </a:cxn>
              </a:cxnLst>
              <a:rect l="0" t="0" r="r" b="b"/>
              <a:pathLst>
                <a:path w="91" h="122">
                  <a:moveTo>
                    <a:pt x="9" y="122"/>
                  </a:moveTo>
                  <a:cubicBezTo>
                    <a:pt x="3" y="101"/>
                    <a:pt x="3" y="101"/>
                    <a:pt x="3" y="101"/>
                  </a:cubicBezTo>
                  <a:cubicBezTo>
                    <a:pt x="0" y="13"/>
                    <a:pt x="0" y="13"/>
                    <a:pt x="0" y="13"/>
                  </a:cubicBezTo>
                  <a:cubicBezTo>
                    <a:pt x="91" y="0"/>
                    <a:pt x="91" y="0"/>
                    <a:pt x="91" y="0"/>
                  </a:cubicBezTo>
                  <a:cubicBezTo>
                    <a:pt x="91" y="0"/>
                    <a:pt x="91" y="38"/>
                    <a:pt x="88" y="63"/>
                  </a:cubicBezTo>
                  <a:cubicBezTo>
                    <a:pt x="85" y="88"/>
                    <a:pt x="81" y="120"/>
                    <a:pt x="81" y="12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47" name="Freeform 23"/>
            <p:cNvSpPr>
              <a:spLocks/>
            </p:cNvSpPr>
            <p:nvPr/>
          </p:nvSpPr>
          <p:spPr bwMode="auto">
            <a:xfrm>
              <a:off x="1531938" y="3797301"/>
              <a:ext cx="215900" cy="317500"/>
            </a:xfrm>
            <a:custGeom>
              <a:avLst/>
              <a:gdLst/>
              <a:ahLst/>
              <a:cxnLst>
                <a:cxn ang="0">
                  <a:pos x="91" y="121"/>
                </a:cxn>
                <a:cxn ang="0">
                  <a:pos x="89" y="59"/>
                </a:cxn>
                <a:cxn ang="0">
                  <a:pos x="83" y="0"/>
                </a:cxn>
                <a:cxn ang="0">
                  <a:pos x="0" y="17"/>
                </a:cxn>
                <a:cxn ang="0">
                  <a:pos x="1" y="134"/>
                </a:cxn>
                <a:cxn ang="0">
                  <a:pos x="91" y="121"/>
                </a:cxn>
              </a:cxnLst>
              <a:rect l="0" t="0" r="r" b="b"/>
              <a:pathLst>
                <a:path w="91" h="134">
                  <a:moveTo>
                    <a:pt x="91" y="121"/>
                  </a:moveTo>
                  <a:cubicBezTo>
                    <a:pt x="91" y="121"/>
                    <a:pt x="91" y="79"/>
                    <a:pt x="89" y="59"/>
                  </a:cubicBezTo>
                  <a:cubicBezTo>
                    <a:pt x="87" y="39"/>
                    <a:pt x="83" y="0"/>
                    <a:pt x="83" y="0"/>
                  </a:cubicBezTo>
                  <a:cubicBezTo>
                    <a:pt x="0" y="17"/>
                    <a:pt x="0" y="17"/>
                    <a:pt x="0" y="17"/>
                  </a:cubicBezTo>
                  <a:cubicBezTo>
                    <a:pt x="1" y="134"/>
                    <a:pt x="1" y="134"/>
                    <a:pt x="1" y="134"/>
                  </a:cubicBezTo>
                  <a:lnTo>
                    <a:pt x="91" y="121"/>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48" name="Freeform 24"/>
            <p:cNvSpPr>
              <a:spLocks/>
            </p:cNvSpPr>
            <p:nvPr/>
          </p:nvSpPr>
          <p:spPr bwMode="auto">
            <a:xfrm>
              <a:off x="1524000" y="3508376"/>
              <a:ext cx="203200" cy="304800"/>
            </a:xfrm>
            <a:custGeom>
              <a:avLst/>
              <a:gdLst/>
              <a:ahLst/>
              <a:cxnLst>
                <a:cxn ang="0">
                  <a:pos x="2" y="128"/>
                </a:cxn>
                <a:cxn ang="0">
                  <a:pos x="6" y="127"/>
                </a:cxn>
                <a:cxn ang="0">
                  <a:pos x="85" y="111"/>
                </a:cxn>
                <a:cxn ang="0">
                  <a:pos x="70" y="39"/>
                </a:cxn>
                <a:cxn ang="0">
                  <a:pos x="57" y="0"/>
                </a:cxn>
                <a:cxn ang="0">
                  <a:pos x="0" y="17"/>
                </a:cxn>
                <a:cxn ang="0">
                  <a:pos x="2" y="128"/>
                </a:cxn>
              </a:cxnLst>
              <a:rect l="0" t="0" r="r" b="b"/>
              <a:pathLst>
                <a:path w="85" h="128">
                  <a:moveTo>
                    <a:pt x="2" y="128"/>
                  </a:moveTo>
                  <a:cubicBezTo>
                    <a:pt x="6" y="127"/>
                    <a:pt x="6" y="127"/>
                    <a:pt x="6" y="127"/>
                  </a:cubicBezTo>
                  <a:cubicBezTo>
                    <a:pt x="85" y="111"/>
                    <a:pt x="85" y="111"/>
                    <a:pt x="85" y="111"/>
                  </a:cubicBezTo>
                  <a:cubicBezTo>
                    <a:pt x="85" y="111"/>
                    <a:pt x="77" y="66"/>
                    <a:pt x="70" y="39"/>
                  </a:cubicBezTo>
                  <a:cubicBezTo>
                    <a:pt x="62" y="12"/>
                    <a:pt x="57" y="0"/>
                    <a:pt x="57" y="0"/>
                  </a:cubicBezTo>
                  <a:cubicBezTo>
                    <a:pt x="0" y="17"/>
                    <a:pt x="0" y="17"/>
                    <a:pt x="0" y="17"/>
                  </a:cubicBezTo>
                  <a:lnTo>
                    <a:pt x="2" y="128"/>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49" name="Freeform 25"/>
            <p:cNvSpPr>
              <a:spLocks/>
            </p:cNvSpPr>
            <p:nvPr/>
          </p:nvSpPr>
          <p:spPr bwMode="auto">
            <a:xfrm>
              <a:off x="1517650" y="3221039"/>
              <a:ext cx="138113" cy="304800"/>
            </a:xfrm>
            <a:custGeom>
              <a:avLst/>
              <a:gdLst/>
              <a:ahLst/>
              <a:cxnLst>
                <a:cxn ang="0">
                  <a:pos x="6" y="127"/>
                </a:cxn>
                <a:cxn ang="0">
                  <a:pos x="58" y="111"/>
                </a:cxn>
                <a:cxn ang="0">
                  <a:pos x="33" y="54"/>
                </a:cxn>
                <a:cxn ang="0">
                  <a:pos x="0" y="0"/>
                </a:cxn>
                <a:cxn ang="0">
                  <a:pos x="1" y="128"/>
                </a:cxn>
                <a:cxn ang="0">
                  <a:pos x="6" y="127"/>
                </a:cxn>
              </a:cxnLst>
              <a:rect l="0" t="0" r="r" b="b"/>
              <a:pathLst>
                <a:path w="58" h="128">
                  <a:moveTo>
                    <a:pt x="6" y="127"/>
                  </a:moveTo>
                  <a:cubicBezTo>
                    <a:pt x="58" y="111"/>
                    <a:pt x="58" y="111"/>
                    <a:pt x="58" y="111"/>
                  </a:cubicBezTo>
                  <a:cubicBezTo>
                    <a:pt x="58" y="111"/>
                    <a:pt x="45" y="75"/>
                    <a:pt x="33" y="54"/>
                  </a:cubicBezTo>
                  <a:cubicBezTo>
                    <a:pt x="21" y="33"/>
                    <a:pt x="0" y="0"/>
                    <a:pt x="0" y="0"/>
                  </a:cubicBezTo>
                  <a:cubicBezTo>
                    <a:pt x="1" y="128"/>
                    <a:pt x="1" y="128"/>
                    <a:pt x="1" y="128"/>
                  </a:cubicBezTo>
                  <a:lnTo>
                    <a:pt x="6" y="127"/>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50" name="Freeform 26"/>
            <p:cNvSpPr>
              <a:spLocks/>
            </p:cNvSpPr>
            <p:nvPr/>
          </p:nvSpPr>
          <p:spPr bwMode="auto">
            <a:xfrm>
              <a:off x="1541463" y="4137026"/>
              <a:ext cx="25400" cy="261938"/>
            </a:xfrm>
            <a:custGeom>
              <a:avLst/>
              <a:gdLst/>
              <a:ahLst/>
              <a:cxnLst>
                <a:cxn ang="0">
                  <a:pos x="16" y="165"/>
                </a:cxn>
                <a:cxn ang="0">
                  <a:pos x="4" y="129"/>
                </a:cxn>
                <a:cxn ang="0">
                  <a:pos x="0" y="0"/>
                </a:cxn>
              </a:cxnLst>
              <a:rect l="0" t="0" r="r" b="b"/>
              <a:pathLst>
                <a:path w="16" h="165">
                  <a:moveTo>
                    <a:pt x="16" y="165"/>
                  </a:moveTo>
                  <a:lnTo>
                    <a:pt x="4" y="129"/>
                  </a:lnTo>
                  <a:lnTo>
                    <a:pt x="0"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51" name="Line 27"/>
            <p:cNvSpPr>
              <a:spLocks noChangeShapeType="1"/>
            </p:cNvSpPr>
            <p:nvPr/>
          </p:nvSpPr>
          <p:spPr bwMode="auto">
            <a:xfrm flipV="1">
              <a:off x="1541463" y="3835401"/>
              <a:ext cx="1588" cy="27305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52" name="Freeform 28"/>
            <p:cNvSpPr>
              <a:spLocks/>
            </p:cNvSpPr>
            <p:nvPr/>
          </p:nvSpPr>
          <p:spPr bwMode="auto">
            <a:xfrm>
              <a:off x="1533525" y="3546476"/>
              <a:ext cx="7938" cy="260350"/>
            </a:xfrm>
            <a:custGeom>
              <a:avLst/>
              <a:gdLst/>
              <a:ahLst/>
              <a:cxnLst>
                <a:cxn ang="0">
                  <a:pos x="3" y="109"/>
                </a:cxn>
                <a:cxn ang="0">
                  <a:pos x="0" y="0"/>
                </a:cxn>
              </a:cxnLst>
              <a:rect l="0" t="0" r="r" b="b"/>
              <a:pathLst>
                <a:path w="3" h="109">
                  <a:moveTo>
                    <a:pt x="3" y="109"/>
                  </a:moveTo>
                  <a:cubicBezTo>
                    <a:pt x="3" y="107"/>
                    <a:pt x="0" y="0"/>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53" name="Line 29"/>
            <p:cNvSpPr>
              <a:spLocks noChangeShapeType="1"/>
            </p:cNvSpPr>
            <p:nvPr/>
          </p:nvSpPr>
          <p:spPr bwMode="auto">
            <a:xfrm flipH="1" flipV="1">
              <a:off x="1524000" y="3236914"/>
              <a:ext cx="7938" cy="2809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54" name="Line 30"/>
            <p:cNvSpPr>
              <a:spLocks noChangeShapeType="1"/>
            </p:cNvSpPr>
            <p:nvPr/>
          </p:nvSpPr>
          <p:spPr bwMode="auto">
            <a:xfrm flipV="1">
              <a:off x="1509713" y="2949576"/>
              <a:ext cx="3175" cy="2127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55" name="Freeform 31"/>
            <p:cNvSpPr>
              <a:spLocks/>
            </p:cNvSpPr>
            <p:nvPr/>
          </p:nvSpPr>
          <p:spPr bwMode="auto">
            <a:xfrm>
              <a:off x="1490663" y="3163889"/>
              <a:ext cx="288925" cy="1230313"/>
            </a:xfrm>
            <a:custGeom>
              <a:avLst/>
              <a:gdLst/>
              <a:ahLst/>
              <a:cxnLst>
                <a:cxn ang="0">
                  <a:pos x="0" y="0"/>
                </a:cxn>
                <a:cxn ang="0">
                  <a:pos x="90" y="160"/>
                </a:cxn>
                <a:cxn ang="0">
                  <a:pos x="119" y="380"/>
                </a:cxn>
                <a:cxn ang="0">
                  <a:pos x="108" y="517"/>
                </a:cxn>
              </a:cxnLst>
              <a:rect l="0" t="0" r="r" b="b"/>
              <a:pathLst>
                <a:path w="121" h="517">
                  <a:moveTo>
                    <a:pt x="0" y="0"/>
                  </a:moveTo>
                  <a:cubicBezTo>
                    <a:pt x="0" y="0"/>
                    <a:pt x="70" y="78"/>
                    <a:pt x="90" y="160"/>
                  </a:cubicBezTo>
                  <a:cubicBezTo>
                    <a:pt x="110" y="242"/>
                    <a:pt x="121" y="294"/>
                    <a:pt x="119" y="380"/>
                  </a:cubicBezTo>
                  <a:cubicBezTo>
                    <a:pt x="118" y="466"/>
                    <a:pt x="108" y="517"/>
                    <a:pt x="108" y="517"/>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56" name="Freeform 32"/>
            <p:cNvSpPr>
              <a:spLocks/>
            </p:cNvSpPr>
            <p:nvPr/>
          </p:nvSpPr>
          <p:spPr bwMode="auto">
            <a:xfrm>
              <a:off x="1395413" y="3506789"/>
              <a:ext cx="119063" cy="42863"/>
            </a:xfrm>
            <a:custGeom>
              <a:avLst/>
              <a:gdLst/>
              <a:ahLst/>
              <a:cxnLst>
                <a:cxn ang="0">
                  <a:pos x="0" y="1"/>
                </a:cxn>
                <a:cxn ang="0">
                  <a:pos x="75" y="0"/>
                </a:cxn>
                <a:cxn ang="0">
                  <a:pos x="48" y="27"/>
                </a:cxn>
              </a:cxnLst>
              <a:rect l="0" t="0" r="r" b="b"/>
              <a:pathLst>
                <a:path w="75" h="27">
                  <a:moveTo>
                    <a:pt x="0" y="1"/>
                  </a:moveTo>
                  <a:lnTo>
                    <a:pt x="75" y="0"/>
                  </a:lnTo>
                  <a:lnTo>
                    <a:pt x="48" y="27"/>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57" name="Freeform 33"/>
            <p:cNvSpPr>
              <a:spLocks/>
            </p:cNvSpPr>
            <p:nvPr/>
          </p:nvSpPr>
          <p:spPr bwMode="auto">
            <a:xfrm>
              <a:off x="1531938" y="3444876"/>
              <a:ext cx="106363" cy="19050"/>
            </a:xfrm>
            <a:custGeom>
              <a:avLst/>
              <a:gdLst/>
              <a:ahLst/>
              <a:cxnLst>
                <a:cxn ang="0">
                  <a:pos x="0" y="8"/>
                </a:cxn>
                <a:cxn ang="0">
                  <a:pos x="45" y="0"/>
                </a:cxn>
              </a:cxnLst>
              <a:rect l="0" t="0" r="r" b="b"/>
              <a:pathLst>
                <a:path w="45" h="8">
                  <a:moveTo>
                    <a:pt x="0" y="8"/>
                  </a:moveTo>
                  <a:cubicBezTo>
                    <a:pt x="1" y="8"/>
                    <a:pt x="45" y="0"/>
                    <a:pt x="45"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58" name="Line 34"/>
            <p:cNvSpPr>
              <a:spLocks noChangeShapeType="1"/>
            </p:cNvSpPr>
            <p:nvPr/>
          </p:nvSpPr>
          <p:spPr bwMode="auto">
            <a:xfrm flipV="1">
              <a:off x="1531938" y="3468689"/>
              <a:ext cx="115888" cy="206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59" name="Line 35"/>
            <p:cNvSpPr>
              <a:spLocks noChangeShapeType="1"/>
            </p:cNvSpPr>
            <p:nvPr/>
          </p:nvSpPr>
          <p:spPr bwMode="auto">
            <a:xfrm flipV="1">
              <a:off x="1536700" y="3527426"/>
              <a:ext cx="125413" cy="238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60" name="Line 36"/>
            <p:cNvSpPr>
              <a:spLocks noChangeShapeType="1"/>
            </p:cNvSpPr>
            <p:nvPr/>
          </p:nvSpPr>
          <p:spPr bwMode="auto">
            <a:xfrm flipV="1">
              <a:off x="1531938" y="3560764"/>
              <a:ext cx="142875" cy="222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61" name="Line 37"/>
            <p:cNvSpPr>
              <a:spLocks noChangeShapeType="1"/>
            </p:cNvSpPr>
            <p:nvPr/>
          </p:nvSpPr>
          <p:spPr bwMode="auto">
            <a:xfrm flipV="1">
              <a:off x="1536700" y="3589339"/>
              <a:ext cx="147638" cy="238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62" name="Line 38"/>
            <p:cNvSpPr>
              <a:spLocks noChangeShapeType="1"/>
            </p:cNvSpPr>
            <p:nvPr/>
          </p:nvSpPr>
          <p:spPr bwMode="auto">
            <a:xfrm flipV="1">
              <a:off x="1536700" y="3625851"/>
              <a:ext cx="157163" cy="1905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63" name="Line 39"/>
            <p:cNvSpPr>
              <a:spLocks noChangeShapeType="1"/>
            </p:cNvSpPr>
            <p:nvPr/>
          </p:nvSpPr>
          <p:spPr bwMode="auto">
            <a:xfrm flipV="1">
              <a:off x="1536700" y="3656014"/>
              <a:ext cx="166688" cy="1905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64" name="Line 40"/>
            <p:cNvSpPr>
              <a:spLocks noChangeShapeType="1"/>
            </p:cNvSpPr>
            <p:nvPr/>
          </p:nvSpPr>
          <p:spPr bwMode="auto">
            <a:xfrm flipV="1">
              <a:off x="1536700" y="3689351"/>
              <a:ext cx="171450" cy="222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65" name="Line 41"/>
            <p:cNvSpPr>
              <a:spLocks noChangeShapeType="1"/>
            </p:cNvSpPr>
            <p:nvPr/>
          </p:nvSpPr>
          <p:spPr bwMode="auto">
            <a:xfrm flipV="1">
              <a:off x="1536700" y="3721101"/>
              <a:ext cx="177800" cy="206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66" name="Line 42"/>
            <p:cNvSpPr>
              <a:spLocks noChangeShapeType="1"/>
            </p:cNvSpPr>
            <p:nvPr/>
          </p:nvSpPr>
          <p:spPr bwMode="auto">
            <a:xfrm flipV="1">
              <a:off x="1536700" y="3754439"/>
              <a:ext cx="185738" cy="1905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67" name="Line 43"/>
            <p:cNvSpPr>
              <a:spLocks noChangeShapeType="1"/>
            </p:cNvSpPr>
            <p:nvPr/>
          </p:nvSpPr>
          <p:spPr bwMode="auto">
            <a:xfrm flipV="1">
              <a:off x="1543050" y="4060826"/>
              <a:ext cx="203200" cy="95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68" name="Line 44"/>
            <p:cNvSpPr>
              <a:spLocks noChangeShapeType="1"/>
            </p:cNvSpPr>
            <p:nvPr/>
          </p:nvSpPr>
          <p:spPr bwMode="auto">
            <a:xfrm flipV="1">
              <a:off x="1546225" y="3821114"/>
              <a:ext cx="185738" cy="1905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69" name="Line 45"/>
            <p:cNvSpPr>
              <a:spLocks noChangeShapeType="1"/>
            </p:cNvSpPr>
            <p:nvPr/>
          </p:nvSpPr>
          <p:spPr bwMode="auto">
            <a:xfrm flipV="1">
              <a:off x="1543050" y="3856039"/>
              <a:ext cx="190500" cy="158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70" name="Line 46"/>
            <p:cNvSpPr>
              <a:spLocks noChangeShapeType="1"/>
            </p:cNvSpPr>
            <p:nvPr/>
          </p:nvSpPr>
          <p:spPr bwMode="auto">
            <a:xfrm flipV="1">
              <a:off x="1546225" y="3886201"/>
              <a:ext cx="192088" cy="174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71" name="Line 47"/>
            <p:cNvSpPr>
              <a:spLocks noChangeShapeType="1"/>
            </p:cNvSpPr>
            <p:nvPr/>
          </p:nvSpPr>
          <p:spPr bwMode="auto">
            <a:xfrm flipV="1">
              <a:off x="1543050" y="3919539"/>
              <a:ext cx="198438" cy="174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72" name="Line 48"/>
            <p:cNvSpPr>
              <a:spLocks noChangeShapeType="1"/>
            </p:cNvSpPr>
            <p:nvPr/>
          </p:nvSpPr>
          <p:spPr bwMode="auto">
            <a:xfrm flipV="1">
              <a:off x="1546225" y="3952876"/>
              <a:ext cx="200025" cy="174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73" name="Line 49"/>
            <p:cNvSpPr>
              <a:spLocks noChangeShapeType="1"/>
            </p:cNvSpPr>
            <p:nvPr/>
          </p:nvSpPr>
          <p:spPr bwMode="auto">
            <a:xfrm flipV="1">
              <a:off x="1546225" y="4024314"/>
              <a:ext cx="201613" cy="142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74" name="Line 50"/>
            <p:cNvSpPr>
              <a:spLocks noChangeShapeType="1"/>
            </p:cNvSpPr>
            <p:nvPr/>
          </p:nvSpPr>
          <p:spPr bwMode="auto">
            <a:xfrm flipV="1">
              <a:off x="1543050" y="3986214"/>
              <a:ext cx="203200" cy="174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75" name="Line 51"/>
            <p:cNvSpPr>
              <a:spLocks noChangeShapeType="1"/>
            </p:cNvSpPr>
            <p:nvPr/>
          </p:nvSpPr>
          <p:spPr bwMode="auto">
            <a:xfrm flipV="1">
              <a:off x="1543050" y="4160839"/>
              <a:ext cx="200025" cy="95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76" name="Line 52"/>
            <p:cNvSpPr>
              <a:spLocks noChangeShapeType="1"/>
            </p:cNvSpPr>
            <p:nvPr/>
          </p:nvSpPr>
          <p:spPr bwMode="auto">
            <a:xfrm flipV="1">
              <a:off x="1543050" y="4194176"/>
              <a:ext cx="200025" cy="635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77" name="Line 53"/>
            <p:cNvSpPr>
              <a:spLocks noChangeShapeType="1"/>
            </p:cNvSpPr>
            <p:nvPr/>
          </p:nvSpPr>
          <p:spPr bwMode="auto">
            <a:xfrm flipV="1">
              <a:off x="1546225" y="4229101"/>
              <a:ext cx="195263" cy="79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78" name="Line 54"/>
            <p:cNvSpPr>
              <a:spLocks noChangeShapeType="1"/>
            </p:cNvSpPr>
            <p:nvPr/>
          </p:nvSpPr>
          <p:spPr bwMode="auto">
            <a:xfrm flipV="1">
              <a:off x="1547813" y="4333876"/>
              <a:ext cx="180975"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79" name="Line 55"/>
            <p:cNvSpPr>
              <a:spLocks noChangeShapeType="1"/>
            </p:cNvSpPr>
            <p:nvPr/>
          </p:nvSpPr>
          <p:spPr bwMode="auto">
            <a:xfrm flipV="1">
              <a:off x="1547813" y="4298951"/>
              <a:ext cx="18415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80" name="Line 56"/>
            <p:cNvSpPr>
              <a:spLocks noChangeShapeType="1"/>
            </p:cNvSpPr>
            <p:nvPr/>
          </p:nvSpPr>
          <p:spPr bwMode="auto">
            <a:xfrm flipV="1">
              <a:off x="1547813" y="4262439"/>
              <a:ext cx="190500" cy="47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81" name="Freeform 57"/>
            <p:cNvSpPr>
              <a:spLocks/>
            </p:cNvSpPr>
            <p:nvPr/>
          </p:nvSpPr>
          <p:spPr bwMode="auto">
            <a:xfrm>
              <a:off x="1755775" y="3454401"/>
              <a:ext cx="23813" cy="9525"/>
            </a:xfrm>
            <a:custGeom>
              <a:avLst/>
              <a:gdLst/>
              <a:ahLst/>
              <a:cxnLst>
                <a:cxn ang="0">
                  <a:pos x="0" y="0"/>
                </a:cxn>
                <a:cxn ang="0">
                  <a:pos x="6" y="0"/>
                </a:cxn>
                <a:cxn ang="0">
                  <a:pos x="8" y="1"/>
                </a:cxn>
                <a:cxn ang="0">
                  <a:pos x="10" y="4"/>
                </a:cxn>
                <a:cxn ang="0">
                  <a:pos x="2" y="4"/>
                </a:cxn>
                <a:cxn ang="0">
                  <a:pos x="0" y="0"/>
                </a:cxn>
              </a:cxnLst>
              <a:rect l="0" t="0" r="r" b="b"/>
              <a:pathLst>
                <a:path w="10" h="4">
                  <a:moveTo>
                    <a:pt x="0" y="0"/>
                  </a:moveTo>
                  <a:cubicBezTo>
                    <a:pt x="0" y="0"/>
                    <a:pt x="4" y="0"/>
                    <a:pt x="6" y="0"/>
                  </a:cubicBezTo>
                  <a:cubicBezTo>
                    <a:pt x="8" y="0"/>
                    <a:pt x="8" y="1"/>
                    <a:pt x="8" y="1"/>
                  </a:cubicBezTo>
                  <a:cubicBezTo>
                    <a:pt x="10" y="4"/>
                    <a:pt x="10" y="4"/>
                    <a:pt x="10" y="4"/>
                  </a:cubicBezTo>
                  <a:cubicBezTo>
                    <a:pt x="2" y="4"/>
                    <a:pt x="2" y="4"/>
                    <a:pt x="2" y="4"/>
                  </a:cubicBezTo>
                  <a:lnTo>
                    <a:pt x="0" y="0"/>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82" name="Freeform 58"/>
            <p:cNvSpPr>
              <a:spLocks/>
            </p:cNvSpPr>
            <p:nvPr/>
          </p:nvSpPr>
          <p:spPr bwMode="auto">
            <a:xfrm>
              <a:off x="1765300" y="3475039"/>
              <a:ext cx="14288" cy="9525"/>
            </a:xfrm>
            <a:custGeom>
              <a:avLst/>
              <a:gdLst/>
              <a:ahLst/>
              <a:cxnLst>
                <a:cxn ang="0">
                  <a:pos x="0" y="2"/>
                </a:cxn>
                <a:cxn ang="0">
                  <a:pos x="9" y="0"/>
                </a:cxn>
                <a:cxn ang="0">
                  <a:pos x="3" y="6"/>
                </a:cxn>
                <a:cxn ang="0">
                  <a:pos x="0" y="2"/>
                </a:cxn>
              </a:cxnLst>
              <a:rect l="0" t="0" r="r" b="b"/>
              <a:pathLst>
                <a:path w="9" h="6">
                  <a:moveTo>
                    <a:pt x="0" y="2"/>
                  </a:moveTo>
                  <a:lnTo>
                    <a:pt x="9" y="0"/>
                  </a:lnTo>
                  <a:lnTo>
                    <a:pt x="3" y="6"/>
                  </a:lnTo>
                  <a:lnTo>
                    <a:pt x="0" y="2"/>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83" name="Freeform 59"/>
            <p:cNvSpPr>
              <a:spLocks/>
            </p:cNvSpPr>
            <p:nvPr/>
          </p:nvSpPr>
          <p:spPr bwMode="auto">
            <a:xfrm>
              <a:off x="1589088" y="3265489"/>
              <a:ext cx="277813" cy="1125538"/>
            </a:xfrm>
            <a:custGeom>
              <a:avLst/>
              <a:gdLst/>
              <a:ahLst/>
              <a:cxnLst>
                <a:cxn ang="0">
                  <a:pos x="105" y="471"/>
                </a:cxn>
                <a:cxn ang="0">
                  <a:pos x="112" y="314"/>
                </a:cxn>
                <a:cxn ang="0">
                  <a:pos x="97" y="191"/>
                </a:cxn>
                <a:cxn ang="0">
                  <a:pos x="0" y="0"/>
                </a:cxn>
                <a:cxn ang="0">
                  <a:pos x="54" y="103"/>
                </a:cxn>
                <a:cxn ang="0">
                  <a:pos x="90" y="273"/>
                </a:cxn>
                <a:cxn ang="0">
                  <a:pos x="93" y="364"/>
                </a:cxn>
                <a:cxn ang="0">
                  <a:pos x="83" y="473"/>
                </a:cxn>
              </a:cxnLst>
              <a:rect l="0" t="0" r="r" b="b"/>
              <a:pathLst>
                <a:path w="117" h="473">
                  <a:moveTo>
                    <a:pt x="105" y="471"/>
                  </a:moveTo>
                  <a:cubicBezTo>
                    <a:pt x="105" y="471"/>
                    <a:pt x="117" y="369"/>
                    <a:pt x="112" y="314"/>
                  </a:cubicBezTo>
                  <a:cubicBezTo>
                    <a:pt x="108" y="259"/>
                    <a:pt x="110" y="246"/>
                    <a:pt x="97" y="191"/>
                  </a:cubicBezTo>
                  <a:cubicBezTo>
                    <a:pt x="85" y="137"/>
                    <a:pt x="72" y="83"/>
                    <a:pt x="0" y="0"/>
                  </a:cubicBezTo>
                  <a:cubicBezTo>
                    <a:pt x="0" y="0"/>
                    <a:pt x="36" y="53"/>
                    <a:pt x="54" y="103"/>
                  </a:cubicBezTo>
                  <a:cubicBezTo>
                    <a:pt x="71" y="154"/>
                    <a:pt x="87" y="213"/>
                    <a:pt x="90" y="273"/>
                  </a:cubicBezTo>
                  <a:cubicBezTo>
                    <a:pt x="93" y="333"/>
                    <a:pt x="95" y="331"/>
                    <a:pt x="93" y="364"/>
                  </a:cubicBezTo>
                  <a:cubicBezTo>
                    <a:pt x="91" y="396"/>
                    <a:pt x="83" y="473"/>
                    <a:pt x="83" y="473"/>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84" name="Line 60"/>
            <p:cNvSpPr>
              <a:spLocks noChangeShapeType="1"/>
            </p:cNvSpPr>
            <p:nvPr/>
          </p:nvSpPr>
          <p:spPr bwMode="auto">
            <a:xfrm>
              <a:off x="1685925" y="3441701"/>
              <a:ext cx="33338" cy="95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85" name="Line 61"/>
            <p:cNvSpPr>
              <a:spLocks noChangeShapeType="1"/>
            </p:cNvSpPr>
            <p:nvPr/>
          </p:nvSpPr>
          <p:spPr bwMode="auto">
            <a:xfrm>
              <a:off x="1698625" y="3468689"/>
              <a:ext cx="38100" cy="47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86" name="Line 62"/>
            <p:cNvSpPr>
              <a:spLocks noChangeShapeType="1"/>
            </p:cNvSpPr>
            <p:nvPr/>
          </p:nvSpPr>
          <p:spPr bwMode="auto">
            <a:xfrm>
              <a:off x="1719263" y="3522664"/>
              <a:ext cx="42863" cy="79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87" name="Line 63"/>
            <p:cNvSpPr>
              <a:spLocks noChangeShapeType="1"/>
            </p:cNvSpPr>
            <p:nvPr/>
          </p:nvSpPr>
          <p:spPr bwMode="auto">
            <a:xfrm>
              <a:off x="1731963" y="3554414"/>
              <a:ext cx="42863" cy="635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88" name="Line 64"/>
            <p:cNvSpPr>
              <a:spLocks noChangeShapeType="1"/>
            </p:cNvSpPr>
            <p:nvPr/>
          </p:nvSpPr>
          <p:spPr bwMode="auto">
            <a:xfrm>
              <a:off x="1741488" y="3584576"/>
              <a:ext cx="42863" cy="79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89" name="Line 65"/>
            <p:cNvSpPr>
              <a:spLocks noChangeShapeType="1"/>
            </p:cNvSpPr>
            <p:nvPr/>
          </p:nvSpPr>
          <p:spPr bwMode="auto">
            <a:xfrm>
              <a:off x="1751013" y="3613151"/>
              <a:ext cx="44450" cy="95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90" name="Line 66"/>
            <p:cNvSpPr>
              <a:spLocks noChangeShapeType="1"/>
            </p:cNvSpPr>
            <p:nvPr/>
          </p:nvSpPr>
          <p:spPr bwMode="auto">
            <a:xfrm>
              <a:off x="1760538" y="3649664"/>
              <a:ext cx="41275" cy="635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91" name="Line 67"/>
            <p:cNvSpPr>
              <a:spLocks noChangeShapeType="1"/>
            </p:cNvSpPr>
            <p:nvPr/>
          </p:nvSpPr>
          <p:spPr bwMode="auto">
            <a:xfrm>
              <a:off x="1766888" y="3683001"/>
              <a:ext cx="44450" cy="635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92" name="Line 68"/>
            <p:cNvSpPr>
              <a:spLocks noChangeShapeType="1"/>
            </p:cNvSpPr>
            <p:nvPr/>
          </p:nvSpPr>
          <p:spPr bwMode="auto">
            <a:xfrm>
              <a:off x="1776413" y="3716339"/>
              <a:ext cx="42863" cy="47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93" name="Line 69"/>
            <p:cNvSpPr>
              <a:spLocks noChangeShapeType="1"/>
            </p:cNvSpPr>
            <p:nvPr/>
          </p:nvSpPr>
          <p:spPr bwMode="auto">
            <a:xfrm>
              <a:off x="1784350" y="3746501"/>
              <a:ext cx="41275" cy="79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94" name="Line 70"/>
            <p:cNvSpPr>
              <a:spLocks noChangeShapeType="1"/>
            </p:cNvSpPr>
            <p:nvPr/>
          </p:nvSpPr>
          <p:spPr bwMode="auto">
            <a:xfrm>
              <a:off x="1790700" y="3779839"/>
              <a:ext cx="42863" cy="95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95" name="Line 71"/>
            <p:cNvSpPr>
              <a:spLocks noChangeShapeType="1"/>
            </p:cNvSpPr>
            <p:nvPr/>
          </p:nvSpPr>
          <p:spPr bwMode="auto">
            <a:xfrm>
              <a:off x="1795463" y="3816351"/>
              <a:ext cx="42863" cy="47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96" name="Line 72"/>
            <p:cNvSpPr>
              <a:spLocks noChangeShapeType="1"/>
            </p:cNvSpPr>
            <p:nvPr/>
          </p:nvSpPr>
          <p:spPr bwMode="auto">
            <a:xfrm>
              <a:off x="1800225" y="3846514"/>
              <a:ext cx="42863" cy="47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97" name="Line 73"/>
            <p:cNvSpPr>
              <a:spLocks noChangeShapeType="1"/>
            </p:cNvSpPr>
            <p:nvPr/>
          </p:nvSpPr>
          <p:spPr bwMode="auto">
            <a:xfrm>
              <a:off x="1804988" y="3881439"/>
              <a:ext cx="39688"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98" name="Line 74"/>
            <p:cNvSpPr>
              <a:spLocks noChangeShapeType="1"/>
            </p:cNvSpPr>
            <p:nvPr/>
          </p:nvSpPr>
          <p:spPr bwMode="auto">
            <a:xfrm>
              <a:off x="1806575" y="3917951"/>
              <a:ext cx="4127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099" name="Line 75"/>
            <p:cNvSpPr>
              <a:spLocks noChangeShapeType="1"/>
            </p:cNvSpPr>
            <p:nvPr/>
          </p:nvSpPr>
          <p:spPr bwMode="auto">
            <a:xfrm>
              <a:off x="1806575" y="3951289"/>
              <a:ext cx="4286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00" name="Line 76"/>
            <p:cNvSpPr>
              <a:spLocks noChangeShapeType="1"/>
            </p:cNvSpPr>
            <p:nvPr/>
          </p:nvSpPr>
          <p:spPr bwMode="auto">
            <a:xfrm>
              <a:off x="1809750" y="3984626"/>
              <a:ext cx="4445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01" name="Line 77"/>
            <p:cNvSpPr>
              <a:spLocks noChangeShapeType="1"/>
            </p:cNvSpPr>
            <p:nvPr/>
          </p:nvSpPr>
          <p:spPr bwMode="auto">
            <a:xfrm>
              <a:off x="1809750" y="4017964"/>
              <a:ext cx="44450" cy="47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02" name="Line 78"/>
            <p:cNvSpPr>
              <a:spLocks noChangeShapeType="1"/>
            </p:cNvSpPr>
            <p:nvPr/>
          </p:nvSpPr>
          <p:spPr bwMode="auto">
            <a:xfrm>
              <a:off x="1811338" y="4056064"/>
              <a:ext cx="4603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03" name="Line 79"/>
            <p:cNvSpPr>
              <a:spLocks noChangeShapeType="1"/>
            </p:cNvSpPr>
            <p:nvPr/>
          </p:nvSpPr>
          <p:spPr bwMode="auto">
            <a:xfrm>
              <a:off x="1814513" y="4089401"/>
              <a:ext cx="4286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04" name="Line 80"/>
            <p:cNvSpPr>
              <a:spLocks noChangeShapeType="1"/>
            </p:cNvSpPr>
            <p:nvPr/>
          </p:nvSpPr>
          <p:spPr bwMode="auto">
            <a:xfrm>
              <a:off x="1809750" y="4124326"/>
              <a:ext cx="4762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05" name="Line 81"/>
            <p:cNvSpPr>
              <a:spLocks noChangeShapeType="1"/>
            </p:cNvSpPr>
            <p:nvPr/>
          </p:nvSpPr>
          <p:spPr bwMode="auto">
            <a:xfrm>
              <a:off x="1809750" y="4160839"/>
              <a:ext cx="4445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06" name="Line 82"/>
            <p:cNvSpPr>
              <a:spLocks noChangeShapeType="1"/>
            </p:cNvSpPr>
            <p:nvPr/>
          </p:nvSpPr>
          <p:spPr bwMode="auto">
            <a:xfrm>
              <a:off x="1804988" y="4195764"/>
              <a:ext cx="492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07" name="Line 83"/>
            <p:cNvSpPr>
              <a:spLocks noChangeShapeType="1"/>
            </p:cNvSpPr>
            <p:nvPr/>
          </p:nvSpPr>
          <p:spPr bwMode="auto">
            <a:xfrm>
              <a:off x="1801813" y="4229101"/>
              <a:ext cx="5080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08" name="Line 84"/>
            <p:cNvSpPr>
              <a:spLocks noChangeShapeType="1"/>
            </p:cNvSpPr>
            <p:nvPr/>
          </p:nvSpPr>
          <p:spPr bwMode="auto">
            <a:xfrm>
              <a:off x="1800225" y="4262439"/>
              <a:ext cx="49213"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09" name="Line 85"/>
            <p:cNvSpPr>
              <a:spLocks noChangeShapeType="1"/>
            </p:cNvSpPr>
            <p:nvPr/>
          </p:nvSpPr>
          <p:spPr bwMode="auto">
            <a:xfrm>
              <a:off x="1797050" y="4300539"/>
              <a:ext cx="5080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10" name="Line 86"/>
            <p:cNvSpPr>
              <a:spLocks noChangeShapeType="1"/>
            </p:cNvSpPr>
            <p:nvPr/>
          </p:nvSpPr>
          <p:spPr bwMode="auto">
            <a:xfrm>
              <a:off x="1795463" y="4333876"/>
              <a:ext cx="47625"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11" name="Line 87"/>
            <p:cNvSpPr>
              <a:spLocks noChangeShapeType="1"/>
            </p:cNvSpPr>
            <p:nvPr/>
          </p:nvSpPr>
          <p:spPr bwMode="auto">
            <a:xfrm>
              <a:off x="1709738" y="3494089"/>
              <a:ext cx="38100" cy="47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12" name="Freeform 88"/>
            <p:cNvSpPr>
              <a:spLocks/>
            </p:cNvSpPr>
            <p:nvPr/>
          </p:nvSpPr>
          <p:spPr bwMode="auto">
            <a:xfrm>
              <a:off x="5708650" y="3765551"/>
              <a:ext cx="236538" cy="677863"/>
            </a:xfrm>
            <a:custGeom>
              <a:avLst/>
              <a:gdLst/>
              <a:ahLst/>
              <a:cxnLst>
                <a:cxn ang="0">
                  <a:pos x="2" y="420"/>
                </a:cxn>
                <a:cxn ang="0">
                  <a:pos x="0" y="84"/>
                </a:cxn>
                <a:cxn ang="0">
                  <a:pos x="24" y="76"/>
                </a:cxn>
                <a:cxn ang="0">
                  <a:pos x="23" y="48"/>
                </a:cxn>
                <a:cxn ang="0">
                  <a:pos x="21" y="44"/>
                </a:cxn>
                <a:cxn ang="0">
                  <a:pos x="30" y="42"/>
                </a:cxn>
                <a:cxn ang="0">
                  <a:pos x="68" y="0"/>
                </a:cxn>
                <a:cxn ang="0">
                  <a:pos x="75" y="2"/>
                </a:cxn>
                <a:cxn ang="0">
                  <a:pos x="114" y="39"/>
                </a:cxn>
                <a:cxn ang="0">
                  <a:pos x="123" y="39"/>
                </a:cxn>
                <a:cxn ang="0">
                  <a:pos x="119" y="44"/>
                </a:cxn>
                <a:cxn ang="0">
                  <a:pos x="120" y="72"/>
                </a:cxn>
                <a:cxn ang="0">
                  <a:pos x="147" y="76"/>
                </a:cxn>
                <a:cxn ang="0">
                  <a:pos x="149" y="424"/>
                </a:cxn>
                <a:cxn ang="0">
                  <a:pos x="57" y="427"/>
                </a:cxn>
                <a:cxn ang="0">
                  <a:pos x="2" y="420"/>
                </a:cxn>
              </a:cxnLst>
              <a:rect l="0" t="0" r="r" b="b"/>
              <a:pathLst>
                <a:path w="149" h="427">
                  <a:moveTo>
                    <a:pt x="2" y="420"/>
                  </a:moveTo>
                  <a:lnTo>
                    <a:pt x="0" y="84"/>
                  </a:lnTo>
                  <a:lnTo>
                    <a:pt x="24" y="76"/>
                  </a:lnTo>
                  <a:lnTo>
                    <a:pt x="23" y="48"/>
                  </a:lnTo>
                  <a:lnTo>
                    <a:pt x="21" y="44"/>
                  </a:lnTo>
                  <a:lnTo>
                    <a:pt x="30" y="42"/>
                  </a:lnTo>
                  <a:lnTo>
                    <a:pt x="68" y="0"/>
                  </a:lnTo>
                  <a:lnTo>
                    <a:pt x="75" y="2"/>
                  </a:lnTo>
                  <a:lnTo>
                    <a:pt x="114" y="39"/>
                  </a:lnTo>
                  <a:lnTo>
                    <a:pt x="123" y="39"/>
                  </a:lnTo>
                  <a:lnTo>
                    <a:pt x="119" y="44"/>
                  </a:lnTo>
                  <a:lnTo>
                    <a:pt x="120" y="72"/>
                  </a:lnTo>
                  <a:lnTo>
                    <a:pt x="147" y="76"/>
                  </a:lnTo>
                  <a:lnTo>
                    <a:pt x="149" y="424"/>
                  </a:lnTo>
                  <a:lnTo>
                    <a:pt x="57" y="427"/>
                  </a:lnTo>
                  <a:lnTo>
                    <a:pt x="2" y="42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13" name="Freeform 89"/>
            <p:cNvSpPr>
              <a:spLocks/>
            </p:cNvSpPr>
            <p:nvPr/>
          </p:nvSpPr>
          <p:spPr bwMode="auto">
            <a:xfrm>
              <a:off x="5711825" y="3876676"/>
              <a:ext cx="233363" cy="555625"/>
            </a:xfrm>
            <a:custGeom>
              <a:avLst/>
              <a:gdLst/>
              <a:ahLst/>
              <a:cxnLst>
                <a:cxn ang="0">
                  <a:pos x="0" y="347"/>
                </a:cxn>
                <a:cxn ang="0">
                  <a:pos x="0" y="14"/>
                </a:cxn>
                <a:cxn ang="0">
                  <a:pos x="54" y="0"/>
                </a:cxn>
                <a:cxn ang="0">
                  <a:pos x="85" y="2"/>
                </a:cxn>
                <a:cxn ang="0">
                  <a:pos x="85" y="80"/>
                </a:cxn>
                <a:cxn ang="0">
                  <a:pos x="115" y="81"/>
                </a:cxn>
                <a:cxn ang="0">
                  <a:pos x="115" y="3"/>
                </a:cxn>
                <a:cxn ang="0">
                  <a:pos x="144" y="6"/>
                </a:cxn>
                <a:cxn ang="0">
                  <a:pos x="147" y="350"/>
                </a:cxn>
              </a:cxnLst>
              <a:rect l="0" t="0" r="r" b="b"/>
              <a:pathLst>
                <a:path w="147" h="350">
                  <a:moveTo>
                    <a:pt x="0" y="347"/>
                  </a:moveTo>
                  <a:lnTo>
                    <a:pt x="0" y="14"/>
                  </a:lnTo>
                  <a:lnTo>
                    <a:pt x="54" y="0"/>
                  </a:lnTo>
                  <a:lnTo>
                    <a:pt x="85" y="2"/>
                  </a:lnTo>
                  <a:lnTo>
                    <a:pt x="85" y="80"/>
                  </a:lnTo>
                  <a:lnTo>
                    <a:pt x="115" y="81"/>
                  </a:lnTo>
                  <a:lnTo>
                    <a:pt x="115" y="3"/>
                  </a:lnTo>
                  <a:lnTo>
                    <a:pt x="144" y="6"/>
                  </a:lnTo>
                  <a:lnTo>
                    <a:pt x="147" y="35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14" name="Line 90"/>
            <p:cNvSpPr>
              <a:spLocks noChangeShapeType="1"/>
            </p:cNvSpPr>
            <p:nvPr/>
          </p:nvSpPr>
          <p:spPr bwMode="auto">
            <a:xfrm flipV="1">
              <a:off x="5794375" y="3876676"/>
              <a:ext cx="1588" cy="5556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15" name="Freeform 91"/>
            <p:cNvSpPr>
              <a:spLocks/>
            </p:cNvSpPr>
            <p:nvPr/>
          </p:nvSpPr>
          <p:spPr bwMode="auto">
            <a:xfrm>
              <a:off x="5846763" y="4090989"/>
              <a:ext cx="47625" cy="341313"/>
            </a:xfrm>
            <a:custGeom>
              <a:avLst/>
              <a:gdLst/>
              <a:ahLst/>
              <a:cxnLst>
                <a:cxn ang="0">
                  <a:pos x="0" y="215"/>
                </a:cxn>
                <a:cxn ang="0">
                  <a:pos x="0" y="0"/>
                </a:cxn>
                <a:cxn ang="0">
                  <a:pos x="30" y="0"/>
                </a:cxn>
                <a:cxn ang="0">
                  <a:pos x="30" y="212"/>
                </a:cxn>
              </a:cxnLst>
              <a:rect l="0" t="0" r="r" b="b"/>
              <a:pathLst>
                <a:path w="30" h="215">
                  <a:moveTo>
                    <a:pt x="0" y="215"/>
                  </a:moveTo>
                  <a:lnTo>
                    <a:pt x="0" y="0"/>
                  </a:lnTo>
                  <a:lnTo>
                    <a:pt x="30" y="0"/>
                  </a:lnTo>
                  <a:lnTo>
                    <a:pt x="30" y="212"/>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16" name="Freeform 92"/>
            <p:cNvSpPr>
              <a:spLocks/>
            </p:cNvSpPr>
            <p:nvPr/>
          </p:nvSpPr>
          <p:spPr bwMode="auto">
            <a:xfrm>
              <a:off x="5741988" y="3832226"/>
              <a:ext cx="26988" cy="53975"/>
            </a:xfrm>
            <a:custGeom>
              <a:avLst/>
              <a:gdLst/>
              <a:ahLst/>
              <a:cxnLst>
                <a:cxn ang="0">
                  <a:pos x="3" y="34"/>
                </a:cxn>
                <a:cxn ang="0">
                  <a:pos x="3" y="6"/>
                </a:cxn>
                <a:cxn ang="0">
                  <a:pos x="0" y="0"/>
                </a:cxn>
                <a:cxn ang="0">
                  <a:pos x="17" y="0"/>
                </a:cxn>
              </a:cxnLst>
              <a:rect l="0" t="0" r="r" b="b"/>
              <a:pathLst>
                <a:path w="17" h="34">
                  <a:moveTo>
                    <a:pt x="3" y="34"/>
                  </a:moveTo>
                  <a:lnTo>
                    <a:pt x="3" y="6"/>
                  </a:lnTo>
                  <a:lnTo>
                    <a:pt x="0" y="0"/>
                  </a:lnTo>
                  <a:lnTo>
                    <a:pt x="17"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17" name="Freeform 93"/>
            <p:cNvSpPr>
              <a:spLocks/>
            </p:cNvSpPr>
            <p:nvPr/>
          </p:nvSpPr>
          <p:spPr bwMode="auto">
            <a:xfrm>
              <a:off x="5792788" y="3821114"/>
              <a:ext cx="114300" cy="60325"/>
            </a:xfrm>
            <a:custGeom>
              <a:avLst/>
              <a:gdLst/>
              <a:ahLst/>
              <a:cxnLst>
                <a:cxn ang="0">
                  <a:pos x="1" y="24"/>
                </a:cxn>
                <a:cxn ang="0">
                  <a:pos x="1" y="3"/>
                </a:cxn>
                <a:cxn ang="0">
                  <a:pos x="0" y="0"/>
                </a:cxn>
                <a:cxn ang="0">
                  <a:pos x="5" y="0"/>
                </a:cxn>
                <a:cxn ang="0">
                  <a:pos x="8" y="0"/>
                </a:cxn>
                <a:cxn ang="0">
                  <a:pos x="25" y="0"/>
                </a:cxn>
                <a:cxn ang="0">
                  <a:pos x="35" y="3"/>
                </a:cxn>
                <a:cxn ang="0">
                  <a:pos x="48" y="3"/>
                </a:cxn>
                <a:cxn ang="0">
                  <a:pos x="46" y="7"/>
                </a:cxn>
                <a:cxn ang="0">
                  <a:pos x="46" y="26"/>
                </a:cxn>
              </a:cxnLst>
              <a:rect l="0" t="0" r="r" b="b"/>
              <a:pathLst>
                <a:path w="48" h="26">
                  <a:moveTo>
                    <a:pt x="1" y="24"/>
                  </a:moveTo>
                  <a:cubicBezTo>
                    <a:pt x="1" y="3"/>
                    <a:pt x="1" y="3"/>
                    <a:pt x="1" y="3"/>
                  </a:cubicBezTo>
                  <a:cubicBezTo>
                    <a:pt x="0" y="0"/>
                    <a:pt x="0" y="0"/>
                    <a:pt x="0" y="0"/>
                  </a:cubicBezTo>
                  <a:cubicBezTo>
                    <a:pt x="5" y="0"/>
                    <a:pt x="5" y="0"/>
                    <a:pt x="5" y="0"/>
                  </a:cubicBezTo>
                  <a:cubicBezTo>
                    <a:pt x="8" y="0"/>
                    <a:pt x="8" y="0"/>
                    <a:pt x="8" y="0"/>
                  </a:cubicBezTo>
                  <a:cubicBezTo>
                    <a:pt x="8" y="0"/>
                    <a:pt x="20" y="0"/>
                    <a:pt x="25" y="0"/>
                  </a:cubicBezTo>
                  <a:cubicBezTo>
                    <a:pt x="30" y="1"/>
                    <a:pt x="33" y="2"/>
                    <a:pt x="35" y="3"/>
                  </a:cubicBezTo>
                  <a:cubicBezTo>
                    <a:pt x="48" y="3"/>
                    <a:pt x="48" y="3"/>
                    <a:pt x="48" y="3"/>
                  </a:cubicBezTo>
                  <a:cubicBezTo>
                    <a:pt x="46" y="7"/>
                    <a:pt x="46" y="7"/>
                    <a:pt x="46" y="7"/>
                  </a:cubicBezTo>
                  <a:cubicBezTo>
                    <a:pt x="46" y="26"/>
                    <a:pt x="46" y="26"/>
                    <a:pt x="46" y="26"/>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18" name="Freeform 94"/>
            <p:cNvSpPr>
              <a:spLocks/>
            </p:cNvSpPr>
            <p:nvPr/>
          </p:nvSpPr>
          <p:spPr bwMode="auto">
            <a:xfrm>
              <a:off x="5803900" y="3821114"/>
              <a:ext cx="3175" cy="55563"/>
            </a:xfrm>
            <a:custGeom>
              <a:avLst/>
              <a:gdLst/>
              <a:ahLst/>
              <a:cxnLst>
                <a:cxn ang="0">
                  <a:pos x="1" y="24"/>
                </a:cxn>
                <a:cxn ang="0">
                  <a:pos x="1" y="4"/>
                </a:cxn>
                <a:cxn ang="0">
                  <a:pos x="0" y="0"/>
                </a:cxn>
              </a:cxnLst>
              <a:rect l="0" t="0" r="r" b="b"/>
              <a:pathLst>
                <a:path w="1" h="24">
                  <a:moveTo>
                    <a:pt x="1" y="24"/>
                  </a:moveTo>
                  <a:cubicBezTo>
                    <a:pt x="1" y="23"/>
                    <a:pt x="1" y="4"/>
                    <a:pt x="1" y="4"/>
                  </a:cubicBezTo>
                  <a:cubicBezTo>
                    <a:pt x="0" y="0"/>
                    <a:pt x="0" y="0"/>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19" name="Freeform 95"/>
            <p:cNvSpPr>
              <a:spLocks/>
            </p:cNvSpPr>
            <p:nvPr/>
          </p:nvSpPr>
          <p:spPr bwMode="auto">
            <a:xfrm>
              <a:off x="5897563" y="3827464"/>
              <a:ext cx="4763" cy="53975"/>
            </a:xfrm>
            <a:custGeom>
              <a:avLst/>
              <a:gdLst/>
              <a:ahLst/>
              <a:cxnLst>
                <a:cxn ang="0">
                  <a:pos x="3" y="0"/>
                </a:cxn>
                <a:cxn ang="0">
                  <a:pos x="0" y="6"/>
                </a:cxn>
                <a:cxn ang="0">
                  <a:pos x="0" y="34"/>
                </a:cxn>
              </a:cxnLst>
              <a:rect l="0" t="0" r="r" b="b"/>
              <a:pathLst>
                <a:path w="3" h="34">
                  <a:moveTo>
                    <a:pt x="3" y="0"/>
                  </a:moveTo>
                  <a:lnTo>
                    <a:pt x="0" y="6"/>
                  </a:lnTo>
                  <a:lnTo>
                    <a:pt x="0" y="34"/>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20" name="Freeform 96"/>
            <p:cNvSpPr>
              <a:spLocks/>
            </p:cNvSpPr>
            <p:nvPr/>
          </p:nvSpPr>
          <p:spPr bwMode="auto">
            <a:xfrm>
              <a:off x="5756275" y="3765551"/>
              <a:ext cx="136525" cy="66675"/>
            </a:xfrm>
            <a:custGeom>
              <a:avLst/>
              <a:gdLst/>
              <a:ahLst/>
              <a:cxnLst>
                <a:cxn ang="0">
                  <a:pos x="0" y="42"/>
                </a:cxn>
                <a:cxn ang="0">
                  <a:pos x="38" y="0"/>
                </a:cxn>
                <a:cxn ang="0">
                  <a:pos x="47" y="0"/>
                </a:cxn>
                <a:cxn ang="0">
                  <a:pos x="86" y="39"/>
                </a:cxn>
              </a:cxnLst>
              <a:rect l="0" t="0" r="r" b="b"/>
              <a:pathLst>
                <a:path w="86" h="42">
                  <a:moveTo>
                    <a:pt x="0" y="42"/>
                  </a:moveTo>
                  <a:lnTo>
                    <a:pt x="38" y="0"/>
                  </a:lnTo>
                  <a:lnTo>
                    <a:pt x="47" y="0"/>
                  </a:lnTo>
                  <a:lnTo>
                    <a:pt x="86" y="39"/>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21" name="Freeform 97"/>
            <p:cNvSpPr>
              <a:spLocks/>
            </p:cNvSpPr>
            <p:nvPr/>
          </p:nvSpPr>
          <p:spPr bwMode="auto">
            <a:xfrm>
              <a:off x="5768975" y="3822701"/>
              <a:ext cx="23813" cy="9525"/>
            </a:xfrm>
            <a:custGeom>
              <a:avLst/>
              <a:gdLst/>
              <a:ahLst/>
              <a:cxnLst>
                <a:cxn ang="0">
                  <a:pos x="0" y="4"/>
                </a:cxn>
                <a:cxn ang="0">
                  <a:pos x="2" y="2"/>
                </a:cxn>
                <a:cxn ang="0">
                  <a:pos x="10" y="0"/>
                </a:cxn>
              </a:cxnLst>
              <a:rect l="0" t="0" r="r" b="b"/>
              <a:pathLst>
                <a:path w="10" h="4">
                  <a:moveTo>
                    <a:pt x="0" y="4"/>
                  </a:moveTo>
                  <a:cubicBezTo>
                    <a:pt x="0" y="4"/>
                    <a:pt x="0" y="2"/>
                    <a:pt x="2" y="2"/>
                  </a:cubicBezTo>
                  <a:cubicBezTo>
                    <a:pt x="5" y="1"/>
                    <a:pt x="7" y="0"/>
                    <a:pt x="1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22" name="Freeform 98"/>
            <p:cNvSpPr>
              <a:spLocks/>
            </p:cNvSpPr>
            <p:nvPr/>
          </p:nvSpPr>
          <p:spPr bwMode="auto">
            <a:xfrm>
              <a:off x="5797550" y="3768726"/>
              <a:ext cx="19050" cy="52388"/>
            </a:xfrm>
            <a:custGeom>
              <a:avLst/>
              <a:gdLst/>
              <a:ahLst/>
              <a:cxnLst>
                <a:cxn ang="0">
                  <a:pos x="0" y="22"/>
                </a:cxn>
                <a:cxn ang="0">
                  <a:pos x="8" y="0"/>
                </a:cxn>
              </a:cxnLst>
              <a:rect l="0" t="0" r="r" b="b"/>
              <a:pathLst>
                <a:path w="8" h="22">
                  <a:moveTo>
                    <a:pt x="0" y="22"/>
                  </a:moveTo>
                  <a:cubicBezTo>
                    <a:pt x="0" y="21"/>
                    <a:pt x="8" y="0"/>
                    <a:pt x="8"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23" name="Freeform 99"/>
            <p:cNvSpPr>
              <a:spLocks/>
            </p:cNvSpPr>
            <p:nvPr/>
          </p:nvSpPr>
          <p:spPr bwMode="auto">
            <a:xfrm>
              <a:off x="5808663" y="3765551"/>
              <a:ext cx="17463" cy="55563"/>
            </a:xfrm>
            <a:custGeom>
              <a:avLst/>
              <a:gdLst/>
              <a:ahLst/>
              <a:cxnLst>
                <a:cxn ang="0">
                  <a:pos x="0" y="23"/>
                </a:cxn>
                <a:cxn ang="0">
                  <a:pos x="7" y="0"/>
                </a:cxn>
              </a:cxnLst>
              <a:rect l="0" t="0" r="r" b="b"/>
              <a:pathLst>
                <a:path w="7" h="23">
                  <a:moveTo>
                    <a:pt x="0" y="23"/>
                  </a:moveTo>
                  <a:cubicBezTo>
                    <a:pt x="0" y="23"/>
                    <a:pt x="7" y="0"/>
                    <a:pt x="7"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24" name="Freeform 100"/>
            <p:cNvSpPr>
              <a:spLocks/>
            </p:cNvSpPr>
            <p:nvPr/>
          </p:nvSpPr>
          <p:spPr bwMode="auto">
            <a:xfrm>
              <a:off x="5826125" y="3775076"/>
              <a:ext cx="49213" cy="52388"/>
            </a:xfrm>
            <a:custGeom>
              <a:avLst/>
              <a:gdLst/>
              <a:ahLst/>
              <a:cxnLst>
                <a:cxn ang="0">
                  <a:pos x="0" y="0"/>
                </a:cxn>
                <a:cxn ang="0">
                  <a:pos x="0" y="0"/>
                </a:cxn>
                <a:cxn ang="0">
                  <a:pos x="21" y="22"/>
                </a:cxn>
              </a:cxnLst>
              <a:rect l="0" t="0" r="r" b="b"/>
              <a:pathLst>
                <a:path w="21" h="22">
                  <a:moveTo>
                    <a:pt x="0" y="0"/>
                  </a:moveTo>
                  <a:cubicBezTo>
                    <a:pt x="0" y="0"/>
                    <a:pt x="0" y="0"/>
                    <a:pt x="0" y="0"/>
                  </a:cubicBezTo>
                  <a:cubicBezTo>
                    <a:pt x="21" y="22"/>
                    <a:pt x="21" y="22"/>
                    <a:pt x="21" y="2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25" name="Line 101"/>
            <p:cNvSpPr>
              <a:spLocks noChangeShapeType="1"/>
            </p:cNvSpPr>
            <p:nvPr/>
          </p:nvSpPr>
          <p:spPr bwMode="auto">
            <a:xfrm flipH="1">
              <a:off x="5770563" y="3787776"/>
              <a:ext cx="38100" cy="396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26" name="Freeform 102"/>
            <p:cNvSpPr>
              <a:spLocks/>
            </p:cNvSpPr>
            <p:nvPr/>
          </p:nvSpPr>
          <p:spPr bwMode="auto">
            <a:xfrm>
              <a:off x="5749925" y="3865564"/>
              <a:ext cx="44450" cy="20638"/>
            </a:xfrm>
            <a:custGeom>
              <a:avLst/>
              <a:gdLst/>
              <a:ahLst/>
              <a:cxnLst>
                <a:cxn ang="0">
                  <a:pos x="0" y="9"/>
                </a:cxn>
                <a:cxn ang="0">
                  <a:pos x="0" y="4"/>
                </a:cxn>
                <a:cxn ang="0">
                  <a:pos x="19" y="0"/>
                </a:cxn>
              </a:cxnLst>
              <a:rect l="0" t="0" r="r" b="b"/>
              <a:pathLst>
                <a:path w="19" h="9">
                  <a:moveTo>
                    <a:pt x="0" y="9"/>
                  </a:moveTo>
                  <a:cubicBezTo>
                    <a:pt x="0" y="4"/>
                    <a:pt x="0" y="4"/>
                    <a:pt x="0" y="4"/>
                  </a:cubicBezTo>
                  <a:cubicBezTo>
                    <a:pt x="0" y="4"/>
                    <a:pt x="6" y="1"/>
                    <a:pt x="19"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27" name="Freeform 103"/>
            <p:cNvSpPr>
              <a:spLocks/>
            </p:cNvSpPr>
            <p:nvPr/>
          </p:nvSpPr>
          <p:spPr bwMode="auto">
            <a:xfrm>
              <a:off x="5754688" y="3851276"/>
              <a:ext cx="38100" cy="20638"/>
            </a:xfrm>
            <a:custGeom>
              <a:avLst/>
              <a:gdLst/>
              <a:ahLst/>
              <a:cxnLst>
                <a:cxn ang="0">
                  <a:pos x="0" y="9"/>
                </a:cxn>
                <a:cxn ang="0">
                  <a:pos x="1" y="3"/>
                </a:cxn>
                <a:cxn ang="0">
                  <a:pos x="16" y="1"/>
                </a:cxn>
              </a:cxnLst>
              <a:rect l="0" t="0" r="r" b="b"/>
              <a:pathLst>
                <a:path w="16" h="9">
                  <a:moveTo>
                    <a:pt x="0" y="9"/>
                  </a:moveTo>
                  <a:cubicBezTo>
                    <a:pt x="1" y="3"/>
                    <a:pt x="1" y="3"/>
                    <a:pt x="1" y="3"/>
                  </a:cubicBezTo>
                  <a:cubicBezTo>
                    <a:pt x="1" y="3"/>
                    <a:pt x="9" y="0"/>
                    <a:pt x="16"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28" name="Line 104"/>
            <p:cNvSpPr>
              <a:spLocks noChangeShapeType="1"/>
            </p:cNvSpPr>
            <p:nvPr/>
          </p:nvSpPr>
          <p:spPr bwMode="auto">
            <a:xfrm flipV="1">
              <a:off x="5765800" y="3832226"/>
              <a:ext cx="3175" cy="222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29" name="Freeform 105"/>
            <p:cNvSpPr>
              <a:spLocks/>
            </p:cNvSpPr>
            <p:nvPr/>
          </p:nvSpPr>
          <p:spPr bwMode="auto">
            <a:xfrm>
              <a:off x="5807075" y="3865564"/>
              <a:ext cx="85725" cy="15875"/>
            </a:xfrm>
            <a:custGeom>
              <a:avLst/>
              <a:gdLst/>
              <a:ahLst/>
              <a:cxnLst>
                <a:cxn ang="0">
                  <a:pos x="0" y="0"/>
                </a:cxn>
                <a:cxn ang="0">
                  <a:pos x="25" y="1"/>
                </a:cxn>
                <a:cxn ang="0">
                  <a:pos x="36" y="4"/>
                </a:cxn>
                <a:cxn ang="0">
                  <a:pos x="36" y="7"/>
                </a:cxn>
              </a:cxnLst>
              <a:rect l="0" t="0" r="r" b="b"/>
              <a:pathLst>
                <a:path w="36" h="7">
                  <a:moveTo>
                    <a:pt x="0" y="0"/>
                  </a:moveTo>
                  <a:cubicBezTo>
                    <a:pt x="0" y="0"/>
                    <a:pt x="17" y="0"/>
                    <a:pt x="25" y="1"/>
                  </a:cubicBezTo>
                  <a:cubicBezTo>
                    <a:pt x="32" y="2"/>
                    <a:pt x="36" y="4"/>
                    <a:pt x="36" y="4"/>
                  </a:cubicBezTo>
                  <a:cubicBezTo>
                    <a:pt x="36" y="7"/>
                    <a:pt x="36" y="7"/>
                    <a:pt x="36" y="7"/>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30" name="Freeform 106"/>
            <p:cNvSpPr>
              <a:spLocks/>
            </p:cNvSpPr>
            <p:nvPr/>
          </p:nvSpPr>
          <p:spPr bwMode="auto">
            <a:xfrm>
              <a:off x="5807075" y="3851276"/>
              <a:ext cx="80963" cy="20638"/>
            </a:xfrm>
            <a:custGeom>
              <a:avLst/>
              <a:gdLst/>
              <a:ahLst/>
              <a:cxnLst>
                <a:cxn ang="0">
                  <a:pos x="0" y="1"/>
                </a:cxn>
                <a:cxn ang="0">
                  <a:pos x="20" y="1"/>
                </a:cxn>
                <a:cxn ang="0">
                  <a:pos x="34" y="4"/>
                </a:cxn>
                <a:cxn ang="0">
                  <a:pos x="34" y="9"/>
                </a:cxn>
              </a:cxnLst>
              <a:rect l="0" t="0" r="r" b="b"/>
              <a:pathLst>
                <a:path w="34" h="9">
                  <a:moveTo>
                    <a:pt x="0" y="1"/>
                  </a:moveTo>
                  <a:cubicBezTo>
                    <a:pt x="0" y="1"/>
                    <a:pt x="10" y="0"/>
                    <a:pt x="20" y="1"/>
                  </a:cubicBezTo>
                  <a:cubicBezTo>
                    <a:pt x="30" y="2"/>
                    <a:pt x="34" y="4"/>
                    <a:pt x="34" y="4"/>
                  </a:cubicBezTo>
                  <a:cubicBezTo>
                    <a:pt x="34" y="9"/>
                    <a:pt x="34" y="9"/>
                    <a:pt x="34" y="9"/>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31" name="Freeform 107"/>
            <p:cNvSpPr>
              <a:spLocks/>
            </p:cNvSpPr>
            <p:nvPr/>
          </p:nvSpPr>
          <p:spPr bwMode="auto">
            <a:xfrm>
              <a:off x="5808663" y="3832226"/>
              <a:ext cx="76200" cy="26988"/>
            </a:xfrm>
            <a:custGeom>
              <a:avLst/>
              <a:gdLst/>
              <a:ahLst/>
              <a:cxnLst>
                <a:cxn ang="0">
                  <a:pos x="32" y="11"/>
                </a:cxn>
                <a:cxn ang="0">
                  <a:pos x="32" y="2"/>
                </a:cxn>
                <a:cxn ang="0">
                  <a:pos x="28" y="2"/>
                </a:cxn>
                <a:cxn ang="0">
                  <a:pos x="15" y="0"/>
                </a:cxn>
                <a:cxn ang="0">
                  <a:pos x="1" y="0"/>
                </a:cxn>
                <a:cxn ang="0">
                  <a:pos x="0" y="0"/>
                </a:cxn>
                <a:cxn ang="0">
                  <a:pos x="0" y="9"/>
                </a:cxn>
              </a:cxnLst>
              <a:rect l="0" t="0" r="r" b="b"/>
              <a:pathLst>
                <a:path w="32" h="11">
                  <a:moveTo>
                    <a:pt x="32" y="11"/>
                  </a:moveTo>
                  <a:cubicBezTo>
                    <a:pt x="32" y="2"/>
                    <a:pt x="32" y="2"/>
                    <a:pt x="32" y="2"/>
                  </a:cubicBezTo>
                  <a:cubicBezTo>
                    <a:pt x="28" y="2"/>
                    <a:pt x="28" y="2"/>
                    <a:pt x="28" y="2"/>
                  </a:cubicBezTo>
                  <a:cubicBezTo>
                    <a:pt x="28" y="2"/>
                    <a:pt x="20" y="1"/>
                    <a:pt x="15" y="0"/>
                  </a:cubicBezTo>
                  <a:cubicBezTo>
                    <a:pt x="10" y="0"/>
                    <a:pt x="1" y="0"/>
                    <a:pt x="1" y="0"/>
                  </a:cubicBezTo>
                  <a:cubicBezTo>
                    <a:pt x="0" y="0"/>
                    <a:pt x="0" y="0"/>
                    <a:pt x="0" y="0"/>
                  </a:cubicBezTo>
                  <a:cubicBezTo>
                    <a:pt x="0" y="9"/>
                    <a:pt x="0" y="9"/>
                    <a:pt x="0" y="9"/>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32" name="Freeform 108"/>
            <p:cNvSpPr>
              <a:spLocks/>
            </p:cNvSpPr>
            <p:nvPr/>
          </p:nvSpPr>
          <p:spPr bwMode="auto">
            <a:xfrm>
              <a:off x="5759450" y="3841751"/>
              <a:ext cx="6350" cy="14288"/>
            </a:xfrm>
            <a:custGeom>
              <a:avLst/>
              <a:gdLst/>
              <a:ahLst/>
              <a:cxnLst>
                <a:cxn ang="0">
                  <a:pos x="0" y="9"/>
                </a:cxn>
                <a:cxn ang="0">
                  <a:pos x="0" y="0"/>
                </a:cxn>
                <a:cxn ang="0">
                  <a:pos x="4" y="0"/>
                </a:cxn>
              </a:cxnLst>
              <a:rect l="0" t="0" r="r" b="b"/>
              <a:pathLst>
                <a:path w="4" h="9">
                  <a:moveTo>
                    <a:pt x="0" y="9"/>
                  </a:moveTo>
                  <a:lnTo>
                    <a:pt x="0" y="0"/>
                  </a:lnTo>
                  <a:lnTo>
                    <a:pt x="4"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33" name="Freeform 109"/>
            <p:cNvSpPr>
              <a:spLocks/>
            </p:cNvSpPr>
            <p:nvPr/>
          </p:nvSpPr>
          <p:spPr bwMode="auto">
            <a:xfrm>
              <a:off x="5884863" y="3881439"/>
              <a:ext cx="9525" cy="122238"/>
            </a:xfrm>
            <a:custGeom>
              <a:avLst/>
              <a:gdLst/>
              <a:ahLst/>
              <a:cxnLst>
                <a:cxn ang="0">
                  <a:pos x="6" y="0"/>
                </a:cxn>
                <a:cxn ang="0">
                  <a:pos x="0" y="3"/>
                </a:cxn>
                <a:cxn ang="0">
                  <a:pos x="0" y="77"/>
                </a:cxn>
              </a:cxnLst>
              <a:rect l="0" t="0" r="r" b="b"/>
              <a:pathLst>
                <a:path w="6" h="77">
                  <a:moveTo>
                    <a:pt x="6" y="0"/>
                  </a:moveTo>
                  <a:lnTo>
                    <a:pt x="0" y="3"/>
                  </a:lnTo>
                  <a:lnTo>
                    <a:pt x="0" y="77"/>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34" name="Line 110"/>
            <p:cNvSpPr>
              <a:spLocks noChangeShapeType="1"/>
            </p:cNvSpPr>
            <p:nvPr/>
          </p:nvSpPr>
          <p:spPr bwMode="auto">
            <a:xfrm>
              <a:off x="5884863" y="4094164"/>
              <a:ext cx="1588" cy="3349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35" name="Freeform 111"/>
            <p:cNvSpPr>
              <a:spLocks/>
            </p:cNvSpPr>
            <p:nvPr/>
          </p:nvSpPr>
          <p:spPr bwMode="auto">
            <a:xfrm>
              <a:off x="5827713" y="4005264"/>
              <a:ext cx="80963" cy="28575"/>
            </a:xfrm>
            <a:custGeom>
              <a:avLst/>
              <a:gdLst/>
              <a:ahLst/>
              <a:cxnLst>
                <a:cxn ang="0">
                  <a:pos x="0" y="0"/>
                </a:cxn>
                <a:cxn ang="0">
                  <a:pos x="51" y="3"/>
                </a:cxn>
                <a:cxn ang="0">
                  <a:pos x="51" y="18"/>
                </a:cxn>
                <a:cxn ang="0">
                  <a:pos x="0" y="17"/>
                </a:cxn>
                <a:cxn ang="0">
                  <a:pos x="0" y="0"/>
                </a:cxn>
              </a:cxnLst>
              <a:rect l="0" t="0" r="r" b="b"/>
              <a:pathLst>
                <a:path w="51" h="18">
                  <a:moveTo>
                    <a:pt x="0" y="0"/>
                  </a:moveTo>
                  <a:lnTo>
                    <a:pt x="51" y="3"/>
                  </a:lnTo>
                  <a:lnTo>
                    <a:pt x="51" y="18"/>
                  </a:lnTo>
                  <a:lnTo>
                    <a:pt x="0" y="17"/>
                  </a:lnTo>
                  <a:lnTo>
                    <a:pt x="0"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36" name="Freeform 112"/>
            <p:cNvSpPr>
              <a:spLocks/>
            </p:cNvSpPr>
            <p:nvPr/>
          </p:nvSpPr>
          <p:spPr bwMode="auto">
            <a:xfrm>
              <a:off x="5737225" y="4094164"/>
              <a:ext cx="26988" cy="338138"/>
            </a:xfrm>
            <a:custGeom>
              <a:avLst/>
              <a:gdLst/>
              <a:ahLst/>
              <a:cxnLst>
                <a:cxn ang="0">
                  <a:pos x="0" y="213"/>
                </a:cxn>
                <a:cxn ang="0">
                  <a:pos x="0" y="1"/>
                </a:cxn>
                <a:cxn ang="0">
                  <a:pos x="17" y="0"/>
                </a:cxn>
                <a:cxn ang="0">
                  <a:pos x="17" y="213"/>
                </a:cxn>
              </a:cxnLst>
              <a:rect l="0" t="0" r="r" b="b"/>
              <a:pathLst>
                <a:path w="17" h="213">
                  <a:moveTo>
                    <a:pt x="0" y="213"/>
                  </a:moveTo>
                  <a:lnTo>
                    <a:pt x="0" y="1"/>
                  </a:lnTo>
                  <a:lnTo>
                    <a:pt x="17" y="0"/>
                  </a:lnTo>
                  <a:lnTo>
                    <a:pt x="17" y="213"/>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37" name="Line 113"/>
            <p:cNvSpPr>
              <a:spLocks noChangeShapeType="1"/>
            </p:cNvSpPr>
            <p:nvPr/>
          </p:nvSpPr>
          <p:spPr bwMode="auto">
            <a:xfrm>
              <a:off x="5754688" y="4094164"/>
              <a:ext cx="1588" cy="3333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38" name="Freeform 114"/>
            <p:cNvSpPr>
              <a:spLocks/>
            </p:cNvSpPr>
            <p:nvPr/>
          </p:nvSpPr>
          <p:spPr bwMode="auto">
            <a:xfrm>
              <a:off x="5732463" y="3929064"/>
              <a:ext cx="4763" cy="84138"/>
            </a:xfrm>
            <a:custGeom>
              <a:avLst/>
              <a:gdLst/>
              <a:ahLst/>
              <a:cxnLst>
                <a:cxn ang="0">
                  <a:pos x="0" y="53"/>
                </a:cxn>
                <a:cxn ang="0">
                  <a:pos x="0" y="2"/>
                </a:cxn>
                <a:cxn ang="0">
                  <a:pos x="3" y="0"/>
                </a:cxn>
                <a:cxn ang="0">
                  <a:pos x="3" y="51"/>
                </a:cxn>
                <a:cxn ang="0">
                  <a:pos x="0" y="53"/>
                </a:cxn>
              </a:cxnLst>
              <a:rect l="0" t="0" r="r" b="b"/>
              <a:pathLst>
                <a:path w="3" h="53">
                  <a:moveTo>
                    <a:pt x="0" y="53"/>
                  </a:moveTo>
                  <a:lnTo>
                    <a:pt x="0" y="2"/>
                  </a:lnTo>
                  <a:lnTo>
                    <a:pt x="3" y="0"/>
                  </a:lnTo>
                  <a:lnTo>
                    <a:pt x="3" y="51"/>
                  </a:lnTo>
                  <a:lnTo>
                    <a:pt x="0" y="53"/>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39" name="Freeform 115"/>
            <p:cNvSpPr>
              <a:spLocks/>
            </p:cNvSpPr>
            <p:nvPr/>
          </p:nvSpPr>
          <p:spPr bwMode="auto">
            <a:xfrm>
              <a:off x="5765800" y="3922714"/>
              <a:ext cx="7938" cy="82550"/>
            </a:xfrm>
            <a:custGeom>
              <a:avLst/>
              <a:gdLst/>
              <a:ahLst/>
              <a:cxnLst>
                <a:cxn ang="0">
                  <a:pos x="0" y="1"/>
                </a:cxn>
                <a:cxn ang="0">
                  <a:pos x="5" y="0"/>
                </a:cxn>
                <a:cxn ang="0">
                  <a:pos x="5" y="52"/>
                </a:cxn>
                <a:cxn ang="0">
                  <a:pos x="0" y="52"/>
                </a:cxn>
                <a:cxn ang="0">
                  <a:pos x="0" y="1"/>
                </a:cxn>
              </a:cxnLst>
              <a:rect l="0" t="0" r="r" b="b"/>
              <a:pathLst>
                <a:path w="5" h="52">
                  <a:moveTo>
                    <a:pt x="0" y="1"/>
                  </a:moveTo>
                  <a:lnTo>
                    <a:pt x="5" y="0"/>
                  </a:lnTo>
                  <a:lnTo>
                    <a:pt x="5" y="52"/>
                  </a:lnTo>
                  <a:lnTo>
                    <a:pt x="0" y="52"/>
                  </a:lnTo>
                  <a:lnTo>
                    <a:pt x="0" y="1"/>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40" name="Line 116"/>
            <p:cNvSpPr>
              <a:spLocks noChangeShapeType="1"/>
            </p:cNvSpPr>
            <p:nvPr/>
          </p:nvSpPr>
          <p:spPr bwMode="auto">
            <a:xfrm>
              <a:off x="5818188" y="3759201"/>
              <a:ext cx="952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41" name="Line 117"/>
            <p:cNvSpPr>
              <a:spLocks noChangeShapeType="1"/>
            </p:cNvSpPr>
            <p:nvPr/>
          </p:nvSpPr>
          <p:spPr bwMode="auto">
            <a:xfrm>
              <a:off x="5818188" y="3756026"/>
              <a:ext cx="952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42" name="Line 118"/>
            <p:cNvSpPr>
              <a:spLocks noChangeShapeType="1"/>
            </p:cNvSpPr>
            <p:nvPr/>
          </p:nvSpPr>
          <p:spPr bwMode="auto">
            <a:xfrm>
              <a:off x="5818188" y="3751264"/>
              <a:ext cx="952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43" name="Line 119"/>
            <p:cNvSpPr>
              <a:spLocks noChangeShapeType="1"/>
            </p:cNvSpPr>
            <p:nvPr/>
          </p:nvSpPr>
          <p:spPr bwMode="auto">
            <a:xfrm flipV="1">
              <a:off x="5821363" y="3687764"/>
              <a:ext cx="1588" cy="777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44" name="Freeform 120"/>
            <p:cNvSpPr>
              <a:spLocks/>
            </p:cNvSpPr>
            <p:nvPr/>
          </p:nvSpPr>
          <p:spPr bwMode="auto">
            <a:xfrm>
              <a:off x="6456363" y="3540126"/>
              <a:ext cx="280988" cy="903288"/>
            </a:xfrm>
            <a:custGeom>
              <a:avLst/>
              <a:gdLst/>
              <a:ahLst/>
              <a:cxnLst>
                <a:cxn ang="0">
                  <a:pos x="6" y="365"/>
                </a:cxn>
                <a:cxn ang="0">
                  <a:pos x="0" y="45"/>
                </a:cxn>
                <a:cxn ang="0">
                  <a:pos x="0" y="44"/>
                </a:cxn>
                <a:cxn ang="0">
                  <a:pos x="0" y="37"/>
                </a:cxn>
                <a:cxn ang="0">
                  <a:pos x="1" y="36"/>
                </a:cxn>
                <a:cxn ang="0">
                  <a:pos x="1" y="12"/>
                </a:cxn>
                <a:cxn ang="0">
                  <a:pos x="7" y="5"/>
                </a:cxn>
                <a:cxn ang="0">
                  <a:pos x="37" y="4"/>
                </a:cxn>
                <a:cxn ang="0">
                  <a:pos x="45" y="1"/>
                </a:cxn>
                <a:cxn ang="0">
                  <a:pos x="54" y="3"/>
                </a:cxn>
                <a:cxn ang="0">
                  <a:pos x="84" y="0"/>
                </a:cxn>
                <a:cxn ang="0">
                  <a:pos x="90" y="8"/>
                </a:cxn>
                <a:cxn ang="0">
                  <a:pos x="101" y="10"/>
                </a:cxn>
                <a:cxn ang="0">
                  <a:pos x="102" y="58"/>
                </a:cxn>
                <a:cxn ang="0">
                  <a:pos x="112" y="57"/>
                </a:cxn>
                <a:cxn ang="0">
                  <a:pos x="118" y="377"/>
                </a:cxn>
                <a:cxn ang="0">
                  <a:pos x="53" y="380"/>
                </a:cxn>
                <a:cxn ang="0">
                  <a:pos x="8" y="370"/>
                </a:cxn>
                <a:cxn ang="0">
                  <a:pos x="6" y="365"/>
                </a:cxn>
              </a:cxnLst>
              <a:rect l="0" t="0" r="r" b="b"/>
              <a:pathLst>
                <a:path w="118" h="380">
                  <a:moveTo>
                    <a:pt x="6" y="365"/>
                  </a:moveTo>
                  <a:cubicBezTo>
                    <a:pt x="0" y="45"/>
                    <a:pt x="0" y="45"/>
                    <a:pt x="0" y="45"/>
                  </a:cubicBezTo>
                  <a:cubicBezTo>
                    <a:pt x="0" y="44"/>
                    <a:pt x="0" y="44"/>
                    <a:pt x="0" y="44"/>
                  </a:cubicBezTo>
                  <a:cubicBezTo>
                    <a:pt x="0" y="37"/>
                    <a:pt x="0" y="37"/>
                    <a:pt x="0" y="37"/>
                  </a:cubicBezTo>
                  <a:cubicBezTo>
                    <a:pt x="1" y="36"/>
                    <a:pt x="1" y="36"/>
                    <a:pt x="1" y="36"/>
                  </a:cubicBezTo>
                  <a:cubicBezTo>
                    <a:pt x="1" y="12"/>
                    <a:pt x="1" y="12"/>
                    <a:pt x="1" y="12"/>
                  </a:cubicBezTo>
                  <a:cubicBezTo>
                    <a:pt x="7" y="5"/>
                    <a:pt x="7" y="5"/>
                    <a:pt x="7" y="5"/>
                  </a:cubicBezTo>
                  <a:cubicBezTo>
                    <a:pt x="37" y="4"/>
                    <a:pt x="37" y="4"/>
                    <a:pt x="37" y="4"/>
                  </a:cubicBezTo>
                  <a:cubicBezTo>
                    <a:pt x="45" y="1"/>
                    <a:pt x="45" y="1"/>
                    <a:pt x="45" y="1"/>
                  </a:cubicBezTo>
                  <a:cubicBezTo>
                    <a:pt x="54" y="3"/>
                    <a:pt x="54" y="3"/>
                    <a:pt x="54" y="3"/>
                  </a:cubicBezTo>
                  <a:cubicBezTo>
                    <a:pt x="84" y="0"/>
                    <a:pt x="84" y="0"/>
                    <a:pt x="84" y="0"/>
                  </a:cubicBezTo>
                  <a:cubicBezTo>
                    <a:pt x="84" y="0"/>
                    <a:pt x="89" y="8"/>
                    <a:pt x="90" y="8"/>
                  </a:cubicBezTo>
                  <a:cubicBezTo>
                    <a:pt x="91" y="8"/>
                    <a:pt x="101" y="10"/>
                    <a:pt x="101" y="10"/>
                  </a:cubicBezTo>
                  <a:cubicBezTo>
                    <a:pt x="102" y="58"/>
                    <a:pt x="102" y="58"/>
                    <a:pt x="102" y="58"/>
                  </a:cubicBezTo>
                  <a:cubicBezTo>
                    <a:pt x="112" y="57"/>
                    <a:pt x="112" y="57"/>
                    <a:pt x="112" y="57"/>
                  </a:cubicBezTo>
                  <a:cubicBezTo>
                    <a:pt x="118" y="377"/>
                    <a:pt x="118" y="377"/>
                    <a:pt x="118" y="377"/>
                  </a:cubicBezTo>
                  <a:cubicBezTo>
                    <a:pt x="53" y="380"/>
                    <a:pt x="53" y="380"/>
                    <a:pt x="53" y="380"/>
                  </a:cubicBezTo>
                  <a:cubicBezTo>
                    <a:pt x="8" y="370"/>
                    <a:pt x="8" y="370"/>
                    <a:pt x="8" y="370"/>
                  </a:cubicBezTo>
                  <a:cubicBezTo>
                    <a:pt x="6" y="365"/>
                    <a:pt x="6" y="365"/>
                    <a:pt x="6" y="365"/>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45" name="Freeform 121"/>
            <p:cNvSpPr>
              <a:spLocks/>
            </p:cNvSpPr>
            <p:nvPr/>
          </p:nvSpPr>
          <p:spPr bwMode="auto">
            <a:xfrm>
              <a:off x="6604000" y="3432176"/>
              <a:ext cx="96838" cy="338138"/>
            </a:xfrm>
            <a:custGeom>
              <a:avLst/>
              <a:gdLst/>
              <a:ahLst/>
              <a:cxnLst>
                <a:cxn ang="0">
                  <a:pos x="0" y="0"/>
                </a:cxn>
                <a:cxn ang="0">
                  <a:pos x="34" y="33"/>
                </a:cxn>
                <a:cxn ang="0">
                  <a:pos x="39" y="55"/>
                </a:cxn>
                <a:cxn ang="0">
                  <a:pos x="41" y="142"/>
                </a:cxn>
              </a:cxnLst>
              <a:rect l="0" t="0" r="r" b="b"/>
              <a:pathLst>
                <a:path w="41" h="142">
                  <a:moveTo>
                    <a:pt x="0" y="0"/>
                  </a:moveTo>
                  <a:cubicBezTo>
                    <a:pt x="0" y="0"/>
                    <a:pt x="31" y="26"/>
                    <a:pt x="34" y="33"/>
                  </a:cubicBezTo>
                  <a:cubicBezTo>
                    <a:pt x="38" y="39"/>
                    <a:pt x="39" y="42"/>
                    <a:pt x="39" y="55"/>
                  </a:cubicBezTo>
                  <a:cubicBezTo>
                    <a:pt x="40" y="68"/>
                    <a:pt x="41" y="142"/>
                    <a:pt x="41" y="14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46" name="Freeform 122"/>
            <p:cNvSpPr>
              <a:spLocks/>
            </p:cNvSpPr>
            <p:nvPr/>
          </p:nvSpPr>
          <p:spPr bwMode="auto">
            <a:xfrm>
              <a:off x="6604000" y="3432176"/>
              <a:ext cx="68263" cy="222250"/>
            </a:xfrm>
            <a:custGeom>
              <a:avLst/>
              <a:gdLst/>
              <a:ahLst/>
              <a:cxnLst>
                <a:cxn ang="0">
                  <a:pos x="29" y="93"/>
                </a:cxn>
                <a:cxn ang="0">
                  <a:pos x="27" y="38"/>
                </a:cxn>
                <a:cxn ang="0">
                  <a:pos x="0" y="0"/>
                </a:cxn>
                <a:cxn ang="0">
                  <a:pos x="13" y="45"/>
                </a:cxn>
              </a:cxnLst>
              <a:rect l="0" t="0" r="r" b="b"/>
              <a:pathLst>
                <a:path w="29" h="93">
                  <a:moveTo>
                    <a:pt x="29" y="93"/>
                  </a:moveTo>
                  <a:cubicBezTo>
                    <a:pt x="29" y="93"/>
                    <a:pt x="28" y="46"/>
                    <a:pt x="27" y="38"/>
                  </a:cubicBezTo>
                  <a:cubicBezTo>
                    <a:pt x="26" y="31"/>
                    <a:pt x="0" y="0"/>
                    <a:pt x="0" y="0"/>
                  </a:cubicBezTo>
                  <a:cubicBezTo>
                    <a:pt x="0" y="0"/>
                    <a:pt x="13" y="42"/>
                    <a:pt x="13" y="45"/>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47" name="Freeform 123"/>
            <p:cNvSpPr>
              <a:spLocks/>
            </p:cNvSpPr>
            <p:nvPr/>
          </p:nvSpPr>
          <p:spPr bwMode="auto">
            <a:xfrm>
              <a:off x="6572250" y="3425826"/>
              <a:ext cx="52388" cy="211138"/>
            </a:xfrm>
            <a:custGeom>
              <a:avLst/>
              <a:gdLst/>
              <a:ahLst/>
              <a:cxnLst>
                <a:cxn ang="0">
                  <a:pos x="0" y="0"/>
                </a:cxn>
                <a:cxn ang="0">
                  <a:pos x="20" y="35"/>
                </a:cxn>
                <a:cxn ang="0">
                  <a:pos x="21" y="89"/>
                </a:cxn>
              </a:cxnLst>
              <a:rect l="0" t="0" r="r" b="b"/>
              <a:pathLst>
                <a:path w="22" h="89">
                  <a:moveTo>
                    <a:pt x="0" y="0"/>
                  </a:moveTo>
                  <a:cubicBezTo>
                    <a:pt x="0" y="0"/>
                    <a:pt x="19" y="28"/>
                    <a:pt x="20" y="35"/>
                  </a:cubicBezTo>
                  <a:cubicBezTo>
                    <a:pt x="22" y="45"/>
                    <a:pt x="21" y="89"/>
                    <a:pt x="21" y="89"/>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48" name="Freeform 124"/>
            <p:cNvSpPr>
              <a:spLocks/>
            </p:cNvSpPr>
            <p:nvPr/>
          </p:nvSpPr>
          <p:spPr bwMode="auto">
            <a:xfrm>
              <a:off x="6562725" y="3425826"/>
              <a:ext cx="9525" cy="195263"/>
            </a:xfrm>
            <a:custGeom>
              <a:avLst/>
              <a:gdLst/>
              <a:ahLst/>
              <a:cxnLst>
                <a:cxn ang="0">
                  <a:pos x="4" y="0"/>
                </a:cxn>
                <a:cxn ang="0">
                  <a:pos x="0" y="35"/>
                </a:cxn>
                <a:cxn ang="0">
                  <a:pos x="1" y="82"/>
                </a:cxn>
              </a:cxnLst>
              <a:rect l="0" t="0" r="r" b="b"/>
              <a:pathLst>
                <a:path w="4" h="82">
                  <a:moveTo>
                    <a:pt x="4" y="0"/>
                  </a:moveTo>
                  <a:cubicBezTo>
                    <a:pt x="0" y="23"/>
                    <a:pt x="0" y="24"/>
                    <a:pt x="0" y="35"/>
                  </a:cubicBezTo>
                  <a:cubicBezTo>
                    <a:pt x="0" y="44"/>
                    <a:pt x="1" y="82"/>
                    <a:pt x="1" y="8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49" name="Freeform 125"/>
            <p:cNvSpPr>
              <a:spLocks/>
            </p:cNvSpPr>
            <p:nvPr/>
          </p:nvSpPr>
          <p:spPr bwMode="auto">
            <a:xfrm>
              <a:off x="6457950" y="3436939"/>
              <a:ext cx="85725" cy="188913"/>
            </a:xfrm>
            <a:custGeom>
              <a:avLst/>
              <a:gdLst/>
              <a:ahLst/>
              <a:cxnLst>
                <a:cxn ang="0">
                  <a:pos x="0" y="79"/>
                </a:cxn>
                <a:cxn ang="0">
                  <a:pos x="0" y="57"/>
                </a:cxn>
                <a:cxn ang="0">
                  <a:pos x="7" y="33"/>
                </a:cxn>
                <a:cxn ang="0">
                  <a:pos x="36" y="0"/>
                </a:cxn>
                <a:cxn ang="0">
                  <a:pos x="30" y="47"/>
                </a:cxn>
              </a:cxnLst>
              <a:rect l="0" t="0" r="r" b="b"/>
              <a:pathLst>
                <a:path w="36" h="79">
                  <a:moveTo>
                    <a:pt x="0" y="79"/>
                  </a:moveTo>
                  <a:cubicBezTo>
                    <a:pt x="0" y="79"/>
                    <a:pt x="0" y="60"/>
                    <a:pt x="0" y="57"/>
                  </a:cubicBezTo>
                  <a:cubicBezTo>
                    <a:pt x="0" y="45"/>
                    <a:pt x="5" y="37"/>
                    <a:pt x="7" y="33"/>
                  </a:cubicBezTo>
                  <a:cubicBezTo>
                    <a:pt x="10" y="29"/>
                    <a:pt x="36" y="0"/>
                    <a:pt x="36" y="0"/>
                  </a:cubicBezTo>
                  <a:cubicBezTo>
                    <a:pt x="30" y="47"/>
                    <a:pt x="30" y="47"/>
                    <a:pt x="30" y="47"/>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50" name="Freeform 126"/>
            <p:cNvSpPr>
              <a:spLocks/>
            </p:cNvSpPr>
            <p:nvPr/>
          </p:nvSpPr>
          <p:spPr bwMode="auto">
            <a:xfrm>
              <a:off x="6457950" y="3540126"/>
              <a:ext cx="238125" cy="33338"/>
            </a:xfrm>
            <a:custGeom>
              <a:avLst/>
              <a:gdLst/>
              <a:ahLst/>
              <a:cxnLst>
                <a:cxn ang="0">
                  <a:pos x="150" y="13"/>
                </a:cxn>
                <a:cxn ang="0">
                  <a:pos x="132" y="10"/>
                </a:cxn>
                <a:cxn ang="0">
                  <a:pos x="125" y="0"/>
                </a:cxn>
                <a:cxn ang="0">
                  <a:pos x="81" y="4"/>
                </a:cxn>
                <a:cxn ang="0">
                  <a:pos x="66" y="0"/>
                </a:cxn>
                <a:cxn ang="0">
                  <a:pos x="54" y="6"/>
                </a:cxn>
                <a:cxn ang="0">
                  <a:pos x="9" y="6"/>
                </a:cxn>
                <a:cxn ang="0">
                  <a:pos x="0" y="21"/>
                </a:cxn>
              </a:cxnLst>
              <a:rect l="0" t="0" r="r" b="b"/>
              <a:pathLst>
                <a:path w="150" h="21">
                  <a:moveTo>
                    <a:pt x="150" y="13"/>
                  </a:moveTo>
                  <a:lnTo>
                    <a:pt x="132" y="10"/>
                  </a:lnTo>
                  <a:lnTo>
                    <a:pt x="125" y="0"/>
                  </a:lnTo>
                  <a:lnTo>
                    <a:pt x="81" y="4"/>
                  </a:lnTo>
                  <a:lnTo>
                    <a:pt x="66" y="0"/>
                  </a:lnTo>
                  <a:lnTo>
                    <a:pt x="54" y="6"/>
                  </a:lnTo>
                  <a:lnTo>
                    <a:pt x="9" y="6"/>
                  </a:lnTo>
                  <a:lnTo>
                    <a:pt x="0" y="21"/>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51" name="Freeform 127"/>
            <p:cNvSpPr>
              <a:spLocks/>
            </p:cNvSpPr>
            <p:nvPr/>
          </p:nvSpPr>
          <p:spPr bwMode="auto">
            <a:xfrm>
              <a:off x="6508750" y="3425826"/>
              <a:ext cx="77788" cy="214313"/>
            </a:xfrm>
            <a:custGeom>
              <a:avLst/>
              <a:gdLst/>
              <a:ahLst/>
              <a:cxnLst>
                <a:cxn ang="0">
                  <a:pos x="33" y="88"/>
                </a:cxn>
                <a:cxn ang="0">
                  <a:pos x="33" y="50"/>
                </a:cxn>
                <a:cxn ang="0">
                  <a:pos x="27" y="0"/>
                </a:cxn>
                <a:cxn ang="0">
                  <a:pos x="5" y="30"/>
                </a:cxn>
                <a:cxn ang="0">
                  <a:pos x="0" y="50"/>
                </a:cxn>
                <a:cxn ang="0">
                  <a:pos x="1" y="90"/>
                </a:cxn>
              </a:cxnLst>
              <a:rect l="0" t="0" r="r" b="b"/>
              <a:pathLst>
                <a:path w="33" h="90">
                  <a:moveTo>
                    <a:pt x="33" y="88"/>
                  </a:moveTo>
                  <a:cubicBezTo>
                    <a:pt x="33" y="50"/>
                    <a:pt x="33" y="50"/>
                    <a:pt x="33" y="50"/>
                  </a:cubicBezTo>
                  <a:cubicBezTo>
                    <a:pt x="27" y="0"/>
                    <a:pt x="27" y="0"/>
                    <a:pt x="27" y="0"/>
                  </a:cubicBezTo>
                  <a:cubicBezTo>
                    <a:pt x="27" y="0"/>
                    <a:pt x="7" y="27"/>
                    <a:pt x="5" y="30"/>
                  </a:cubicBezTo>
                  <a:cubicBezTo>
                    <a:pt x="2" y="34"/>
                    <a:pt x="0" y="41"/>
                    <a:pt x="0" y="50"/>
                  </a:cubicBezTo>
                  <a:cubicBezTo>
                    <a:pt x="0" y="60"/>
                    <a:pt x="0" y="67"/>
                    <a:pt x="1" y="9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52" name="Freeform 128"/>
            <p:cNvSpPr>
              <a:spLocks/>
            </p:cNvSpPr>
            <p:nvPr/>
          </p:nvSpPr>
          <p:spPr bwMode="auto">
            <a:xfrm>
              <a:off x="6542088" y="3430589"/>
              <a:ext cx="30163" cy="206375"/>
            </a:xfrm>
            <a:custGeom>
              <a:avLst/>
              <a:gdLst/>
              <a:ahLst/>
              <a:cxnLst>
                <a:cxn ang="0">
                  <a:pos x="2" y="87"/>
                </a:cxn>
                <a:cxn ang="0">
                  <a:pos x="1" y="50"/>
                </a:cxn>
                <a:cxn ang="0">
                  <a:pos x="4" y="29"/>
                </a:cxn>
                <a:cxn ang="0">
                  <a:pos x="13" y="0"/>
                </a:cxn>
              </a:cxnLst>
              <a:rect l="0" t="0" r="r" b="b"/>
              <a:pathLst>
                <a:path w="13" h="87">
                  <a:moveTo>
                    <a:pt x="2" y="87"/>
                  </a:moveTo>
                  <a:cubicBezTo>
                    <a:pt x="1" y="50"/>
                    <a:pt x="1" y="50"/>
                    <a:pt x="1" y="50"/>
                  </a:cubicBezTo>
                  <a:cubicBezTo>
                    <a:pt x="1" y="50"/>
                    <a:pt x="0" y="39"/>
                    <a:pt x="4" y="29"/>
                  </a:cubicBezTo>
                  <a:cubicBezTo>
                    <a:pt x="7" y="18"/>
                    <a:pt x="13" y="0"/>
                    <a:pt x="13"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53" name="Freeform 129"/>
            <p:cNvSpPr>
              <a:spLocks/>
            </p:cNvSpPr>
            <p:nvPr/>
          </p:nvSpPr>
          <p:spPr bwMode="auto">
            <a:xfrm>
              <a:off x="6457950" y="3613151"/>
              <a:ext cx="198438" cy="14288"/>
            </a:xfrm>
            <a:custGeom>
              <a:avLst/>
              <a:gdLst/>
              <a:ahLst/>
              <a:cxnLst>
                <a:cxn ang="0">
                  <a:pos x="0" y="9"/>
                </a:cxn>
                <a:cxn ang="0">
                  <a:pos x="123" y="0"/>
                </a:cxn>
                <a:cxn ang="0">
                  <a:pos x="125" y="0"/>
                </a:cxn>
              </a:cxnLst>
              <a:rect l="0" t="0" r="r" b="b"/>
              <a:pathLst>
                <a:path w="125" h="9">
                  <a:moveTo>
                    <a:pt x="0" y="9"/>
                  </a:moveTo>
                  <a:lnTo>
                    <a:pt x="123" y="0"/>
                  </a:lnTo>
                  <a:lnTo>
                    <a:pt x="125"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54" name="Freeform 130"/>
            <p:cNvSpPr>
              <a:spLocks/>
            </p:cNvSpPr>
            <p:nvPr/>
          </p:nvSpPr>
          <p:spPr bwMode="auto">
            <a:xfrm>
              <a:off x="6467475" y="3546476"/>
              <a:ext cx="195263" cy="31750"/>
            </a:xfrm>
            <a:custGeom>
              <a:avLst/>
              <a:gdLst/>
              <a:ahLst/>
              <a:cxnLst>
                <a:cxn ang="0">
                  <a:pos x="123" y="0"/>
                </a:cxn>
                <a:cxn ang="0">
                  <a:pos x="123" y="11"/>
                </a:cxn>
                <a:cxn ang="0">
                  <a:pos x="117" y="6"/>
                </a:cxn>
                <a:cxn ang="0">
                  <a:pos x="74" y="11"/>
                </a:cxn>
                <a:cxn ang="0">
                  <a:pos x="60" y="8"/>
                </a:cxn>
                <a:cxn ang="0">
                  <a:pos x="48" y="12"/>
                </a:cxn>
                <a:cxn ang="0">
                  <a:pos x="5" y="15"/>
                </a:cxn>
                <a:cxn ang="0">
                  <a:pos x="0" y="20"/>
                </a:cxn>
                <a:cxn ang="0">
                  <a:pos x="0" y="8"/>
                </a:cxn>
              </a:cxnLst>
              <a:rect l="0" t="0" r="r" b="b"/>
              <a:pathLst>
                <a:path w="123" h="20">
                  <a:moveTo>
                    <a:pt x="123" y="0"/>
                  </a:moveTo>
                  <a:lnTo>
                    <a:pt x="123" y="11"/>
                  </a:lnTo>
                  <a:lnTo>
                    <a:pt x="117" y="6"/>
                  </a:lnTo>
                  <a:lnTo>
                    <a:pt x="74" y="11"/>
                  </a:lnTo>
                  <a:lnTo>
                    <a:pt x="60" y="8"/>
                  </a:lnTo>
                  <a:lnTo>
                    <a:pt x="48" y="12"/>
                  </a:lnTo>
                  <a:lnTo>
                    <a:pt x="5" y="15"/>
                  </a:lnTo>
                  <a:lnTo>
                    <a:pt x="0" y="20"/>
                  </a:lnTo>
                  <a:lnTo>
                    <a:pt x="0" y="8"/>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55" name="Freeform 131"/>
            <p:cNvSpPr>
              <a:spLocks/>
            </p:cNvSpPr>
            <p:nvPr/>
          </p:nvSpPr>
          <p:spPr bwMode="auto">
            <a:xfrm>
              <a:off x="6457950" y="3575051"/>
              <a:ext cx="209550" cy="23813"/>
            </a:xfrm>
            <a:custGeom>
              <a:avLst/>
              <a:gdLst/>
              <a:ahLst/>
              <a:cxnLst>
                <a:cxn ang="0">
                  <a:pos x="132" y="6"/>
                </a:cxn>
                <a:cxn ang="0">
                  <a:pos x="125" y="0"/>
                </a:cxn>
                <a:cxn ang="0">
                  <a:pos x="80" y="5"/>
                </a:cxn>
                <a:cxn ang="0">
                  <a:pos x="66" y="0"/>
                </a:cxn>
                <a:cxn ang="0">
                  <a:pos x="54" y="5"/>
                </a:cxn>
                <a:cxn ang="0">
                  <a:pos x="32" y="6"/>
                </a:cxn>
                <a:cxn ang="0">
                  <a:pos x="11" y="6"/>
                </a:cxn>
                <a:cxn ang="0">
                  <a:pos x="0" y="15"/>
                </a:cxn>
              </a:cxnLst>
              <a:rect l="0" t="0" r="r" b="b"/>
              <a:pathLst>
                <a:path w="132" h="15">
                  <a:moveTo>
                    <a:pt x="132" y="6"/>
                  </a:moveTo>
                  <a:lnTo>
                    <a:pt x="125" y="0"/>
                  </a:lnTo>
                  <a:lnTo>
                    <a:pt x="80" y="5"/>
                  </a:lnTo>
                  <a:lnTo>
                    <a:pt x="66" y="0"/>
                  </a:lnTo>
                  <a:lnTo>
                    <a:pt x="54" y="5"/>
                  </a:lnTo>
                  <a:lnTo>
                    <a:pt x="32" y="6"/>
                  </a:lnTo>
                  <a:lnTo>
                    <a:pt x="11" y="6"/>
                  </a:lnTo>
                  <a:lnTo>
                    <a:pt x="0" y="15"/>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56" name="Freeform 132"/>
            <p:cNvSpPr>
              <a:spLocks/>
            </p:cNvSpPr>
            <p:nvPr/>
          </p:nvSpPr>
          <p:spPr bwMode="auto">
            <a:xfrm>
              <a:off x="6457950" y="3597276"/>
              <a:ext cx="212725" cy="20638"/>
            </a:xfrm>
            <a:custGeom>
              <a:avLst/>
              <a:gdLst/>
              <a:ahLst/>
              <a:cxnLst>
                <a:cxn ang="0">
                  <a:pos x="0" y="13"/>
                </a:cxn>
                <a:cxn ang="0">
                  <a:pos x="11" y="6"/>
                </a:cxn>
                <a:cxn ang="0">
                  <a:pos x="54" y="4"/>
                </a:cxn>
                <a:cxn ang="0">
                  <a:pos x="66" y="1"/>
                </a:cxn>
                <a:cxn ang="0">
                  <a:pos x="80" y="3"/>
                </a:cxn>
                <a:cxn ang="0">
                  <a:pos x="125" y="0"/>
                </a:cxn>
                <a:cxn ang="0">
                  <a:pos x="134" y="4"/>
                </a:cxn>
              </a:cxnLst>
              <a:rect l="0" t="0" r="r" b="b"/>
              <a:pathLst>
                <a:path w="134" h="13">
                  <a:moveTo>
                    <a:pt x="0" y="13"/>
                  </a:moveTo>
                  <a:lnTo>
                    <a:pt x="11" y="6"/>
                  </a:lnTo>
                  <a:lnTo>
                    <a:pt x="54" y="4"/>
                  </a:lnTo>
                  <a:lnTo>
                    <a:pt x="66" y="1"/>
                  </a:lnTo>
                  <a:lnTo>
                    <a:pt x="80" y="3"/>
                  </a:lnTo>
                  <a:lnTo>
                    <a:pt x="125" y="0"/>
                  </a:lnTo>
                  <a:lnTo>
                    <a:pt x="134" y="4"/>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57" name="Line 133"/>
            <p:cNvSpPr>
              <a:spLocks noChangeShapeType="1"/>
            </p:cNvSpPr>
            <p:nvPr/>
          </p:nvSpPr>
          <p:spPr bwMode="auto">
            <a:xfrm>
              <a:off x="6467475" y="3646489"/>
              <a:ext cx="365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58" name="Line 134"/>
            <p:cNvSpPr>
              <a:spLocks noChangeShapeType="1"/>
            </p:cNvSpPr>
            <p:nvPr/>
          </p:nvSpPr>
          <p:spPr bwMode="auto">
            <a:xfrm>
              <a:off x="6467475" y="3670301"/>
              <a:ext cx="3810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59" name="Line 135"/>
            <p:cNvSpPr>
              <a:spLocks noChangeShapeType="1"/>
            </p:cNvSpPr>
            <p:nvPr/>
          </p:nvSpPr>
          <p:spPr bwMode="auto">
            <a:xfrm>
              <a:off x="6467475" y="3694114"/>
              <a:ext cx="3810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60" name="Line 136"/>
            <p:cNvSpPr>
              <a:spLocks noChangeShapeType="1"/>
            </p:cNvSpPr>
            <p:nvPr/>
          </p:nvSpPr>
          <p:spPr bwMode="auto">
            <a:xfrm>
              <a:off x="6467475" y="3716339"/>
              <a:ext cx="3810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61" name="Line 137"/>
            <p:cNvSpPr>
              <a:spLocks noChangeShapeType="1"/>
            </p:cNvSpPr>
            <p:nvPr/>
          </p:nvSpPr>
          <p:spPr bwMode="auto">
            <a:xfrm>
              <a:off x="6467475" y="3736976"/>
              <a:ext cx="3810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62" name="Line 138"/>
            <p:cNvSpPr>
              <a:spLocks noChangeShapeType="1"/>
            </p:cNvSpPr>
            <p:nvPr/>
          </p:nvSpPr>
          <p:spPr bwMode="auto">
            <a:xfrm>
              <a:off x="6467475" y="3756026"/>
              <a:ext cx="3810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63" name="Line 139"/>
            <p:cNvSpPr>
              <a:spLocks noChangeShapeType="1"/>
            </p:cNvSpPr>
            <p:nvPr/>
          </p:nvSpPr>
          <p:spPr bwMode="auto">
            <a:xfrm>
              <a:off x="6470650" y="3821114"/>
              <a:ext cx="3810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64" name="Line 140"/>
            <p:cNvSpPr>
              <a:spLocks noChangeShapeType="1"/>
            </p:cNvSpPr>
            <p:nvPr/>
          </p:nvSpPr>
          <p:spPr bwMode="auto">
            <a:xfrm>
              <a:off x="6470650" y="3863976"/>
              <a:ext cx="3810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65" name="Line 141"/>
            <p:cNvSpPr>
              <a:spLocks noChangeShapeType="1"/>
            </p:cNvSpPr>
            <p:nvPr/>
          </p:nvSpPr>
          <p:spPr bwMode="auto">
            <a:xfrm>
              <a:off x="6470650" y="3884614"/>
              <a:ext cx="3810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66" name="Line 142"/>
            <p:cNvSpPr>
              <a:spLocks noChangeShapeType="1"/>
            </p:cNvSpPr>
            <p:nvPr/>
          </p:nvSpPr>
          <p:spPr bwMode="auto">
            <a:xfrm>
              <a:off x="6470650" y="3903664"/>
              <a:ext cx="396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67" name="Line 143"/>
            <p:cNvSpPr>
              <a:spLocks noChangeShapeType="1"/>
            </p:cNvSpPr>
            <p:nvPr/>
          </p:nvSpPr>
          <p:spPr bwMode="auto">
            <a:xfrm>
              <a:off x="6470650" y="3924301"/>
              <a:ext cx="396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68" name="Line 144"/>
            <p:cNvSpPr>
              <a:spLocks noChangeShapeType="1"/>
            </p:cNvSpPr>
            <p:nvPr/>
          </p:nvSpPr>
          <p:spPr bwMode="auto">
            <a:xfrm>
              <a:off x="6472238" y="3967164"/>
              <a:ext cx="4127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69" name="Line 145"/>
            <p:cNvSpPr>
              <a:spLocks noChangeShapeType="1"/>
            </p:cNvSpPr>
            <p:nvPr/>
          </p:nvSpPr>
          <p:spPr bwMode="auto">
            <a:xfrm>
              <a:off x="6472238" y="3946526"/>
              <a:ext cx="4127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70" name="Line 146"/>
            <p:cNvSpPr>
              <a:spLocks noChangeShapeType="1"/>
            </p:cNvSpPr>
            <p:nvPr/>
          </p:nvSpPr>
          <p:spPr bwMode="auto">
            <a:xfrm>
              <a:off x="6472238" y="3990976"/>
              <a:ext cx="3810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71" name="Line 147"/>
            <p:cNvSpPr>
              <a:spLocks noChangeShapeType="1"/>
            </p:cNvSpPr>
            <p:nvPr/>
          </p:nvSpPr>
          <p:spPr bwMode="auto">
            <a:xfrm>
              <a:off x="6472238" y="4013201"/>
              <a:ext cx="4127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72" name="Line 148"/>
            <p:cNvSpPr>
              <a:spLocks noChangeShapeType="1"/>
            </p:cNvSpPr>
            <p:nvPr/>
          </p:nvSpPr>
          <p:spPr bwMode="auto">
            <a:xfrm>
              <a:off x="6475413" y="4033839"/>
              <a:ext cx="3810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73" name="Line 149"/>
            <p:cNvSpPr>
              <a:spLocks noChangeShapeType="1"/>
            </p:cNvSpPr>
            <p:nvPr/>
          </p:nvSpPr>
          <p:spPr bwMode="auto">
            <a:xfrm>
              <a:off x="6475413" y="4056064"/>
              <a:ext cx="396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74" name="Line 150"/>
            <p:cNvSpPr>
              <a:spLocks noChangeShapeType="1"/>
            </p:cNvSpPr>
            <p:nvPr/>
          </p:nvSpPr>
          <p:spPr bwMode="auto">
            <a:xfrm>
              <a:off x="6475413" y="4076701"/>
              <a:ext cx="3810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75" name="Line 151"/>
            <p:cNvSpPr>
              <a:spLocks noChangeShapeType="1"/>
            </p:cNvSpPr>
            <p:nvPr/>
          </p:nvSpPr>
          <p:spPr bwMode="auto">
            <a:xfrm>
              <a:off x="6475413" y="4098926"/>
              <a:ext cx="3810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76" name="Line 152"/>
            <p:cNvSpPr>
              <a:spLocks noChangeShapeType="1"/>
            </p:cNvSpPr>
            <p:nvPr/>
          </p:nvSpPr>
          <p:spPr bwMode="auto">
            <a:xfrm>
              <a:off x="6477000" y="4119564"/>
              <a:ext cx="3810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77" name="Line 153"/>
            <p:cNvSpPr>
              <a:spLocks noChangeShapeType="1"/>
            </p:cNvSpPr>
            <p:nvPr/>
          </p:nvSpPr>
          <p:spPr bwMode="auto">
            <a:xfrm>
              <a:off x="6477000" y="4143376"/>
              <a:ext cx="3810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78" name="Line 154"/>
            <p:cNvSpPr>
              <a:spLocks noChangeShapeType="1"/>
            </p:cNvSpPr>
            <p:nvPr/>
          </p:nvSpPr>
          <p:spPr bwMode="auto">
            <a:xfrm>
              <a:off x="6477000" y="4165601"/>
              <a:ext cx="3810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79" name="Line 155"/>
            <p:cNvSpPr>
              <a:spLocks noChangeShapeType="1"/>
            </p:cNvSpPr>
            <p:nvPr/>
          </p:nvSpPr>
          <p:spPr bwMode="auto">
            <a:xfrm>
              <a:off x="6477000" y="4186239"/>
              <a:ext cx="3810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80" name="Line 156"/>
            <p:cNvSpPr>
              <a:spLocks noChangeShapeType="1"/>
            </p:cNvSpPr>
            <p:nvPr/>
          </p:nvSpPr>
          <p:spPr bwMode="auto">
            <a:xfrm>
              <a:off x="6477000" y="4208464"/>
              <a:ext cx="3810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81" name="Line 157"/>
            <p:cNvSpPr>
              <a:spLocks noChangeShapeType="1"/>
            </p:cNvSpPr>
            <p:nvPr/>
          </p:nvSpPr>
          <p:spPr bwMode="auto">
            <a:xfrm>
              <a:off x="6477000" y="4232276"/>
              <a:ext cx="3810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82" name="Line 158"/>
            <p:cNvSpPr>
              <a:spLocks noChangeShapeType="1"/>
            </p:cNvSpPr>
            <p:nvPr/>
          </p:nvSpPr>
          <p:spPr bwMode="auto">
            <a:xfrm>
              <a:off x="6480175" y="4252914"/>
              <a:ext cx="3810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83" name="Line 159"/>
            <p:cNvSpPr>
              <a:spLocks noChangeShapeType="1"/>
            </p:cNvSpPr>
            <p:nvPr/>
          </p:nvSpPr>
          <p:spPr bwMode="auto">
            <a:xfrm>
              <a:off x="6480175" y="4298951"/>
              <a:ext cx="3810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84" name="Line 160"/>
            <p:cNvSpPr>
              <a:spLocks noChangeShapeType="1"/>
            </p:cNvSpPr>
            <p:nvPr/>
          </p:nvSpPr>
          <p:spPr bwMode="auto">
            <a:xfrm>
              <a:off x="6480175" y="4275139"/>
              <a:ext cx="3810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85" name="Line 161"/>
            <p:cNvSpPr>
              <a:spLocks noChangeShapeType="1"/>
            </p:cNvSpPr>
            <p:nvPr/>
          </p:nvSpPr>
          <p:spPr bwMode="auto">
            <a:xfrm>
              <a:off x="6481763" y="4319589"/>
              <a:ext cx="3810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86" name="Line 162"/>
            <p:cNvSpPr>
              <a:spLocks noChangeShapeType="1"/>
            </p:cNvSpPr>
            <p:nvPr/>
          </p:nvSpPr>
          <p:spPr bwMode="auto">
            <a:xfrm>
              <a:off x="6481763" y="4341814"/>
              <a:ext cx="3810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87" name="Line 163"/>
            <p:cNvSpPr>
              <a:spLocks noChangeShapeType="1"/>
            </p:cNvSpPr>
            <p:nvPr/>
          </p:nvSpPr>
          <p:spPr bwMode="auto">
            <a:xfrm>
              <a:off x="6480175" y="4365626"/>
              <a:ext cx="396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88" name="Line 164"/>
            <p:cNvSpPr>
              <a:spLocks noChangeShapeType="1"/>
            </p:cNvSpPr>
            <p:nvPr/>
          </p:nvSpPr>
          <p:spPr bwMode="auto">
            <a:xfrm>
              <a:off x="6470650" y="3841751"/>
              <a:ext cx="3810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89" name="Line 165"/>
            <p:cNvSpPr>
              <a:spLocks noChangeShapeType="1"/>
            </p:cNvSpPr>
            <p:nvPr/>
          </p:nvSpPr>
          <p:spPr bwMode="auto">
            <a:xfrm>
              <a:off x="6470650" y="3798889"/>
              <a:ext cx="3492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90" name="Line 166"/>
            <p:cNvSpPr>
              <a:spLocks noChangeShapeType="1"/>
            </p:cNvSpPr>
            <p:nvPr/>
          </p:nvSpPr>
          <p:spPr bwMode="auto">
            <a:xfrm>
              <a:off x="6470650" y="3778251"/>
              <a:ext cx="3492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91" name="Freeform 167"/>
            <p:cNvSpPr>
              <a:spLocks/>
            </p:cNvSpPr>
            <p:nvPr/>
          </p:nvSpPr>
          <p:spPr bwMode="auto">
            <a:xfrm>
              <a:off x="6505575" y="3635376"/>
              <a:ext cx="133350" cy="769938"/>
            </a:xfrm>
            <a:custGeom>
              <a:avLst/>
              <a:gdLst/>
              <a:ahLst/>
              <a:cxnLst>
                <a:cxn ang="0">
                  <a:pos x="8" y="478"/>
                </a:cxn>
                <a:cxn ang="0">
                  <a:pos x="0" y="3"/>
                </a:cxn>
                <a:cxn ang="0">
                  <a:pos x="23" y="1"/>
                </a:cxn>
                <a:cxn ang="0">
                  <a:pos x="36" y="0"/>
                </a:cxn>
                <a:cxn ang="0">
                  <a:pos x="51" y="0"/>
                </a:cxn>
                <a:cxn ang="0">
                  <a:pos x="72" y="0"/>
                </a:cxn>
                <a:cxn ang="0">
                  <a:pos x="84" y="485"/>
                </a:cxn>
              </a:cxnLst>
              <a:rect l="0" t="0" r="r" b="b"/>
              <a:pathLst>
                <a:path w="84" h="485">
                  <a:moveTo>
                    <a:pt x="8" y="478"/>
                  </a:moveTo>
                  <a:lnTo>
                    <a:pt x="0" y="3"/>
                  </a:lnTo>
                  <a:lnTo>
                    <a:pt x="23" y="1"/>
                  </a:lnTo>
                  <a:lnTo>
                    <a:pt x="36" y="0"/>
                  </a:lnTo>
                  <a:lnTo>
                    <a:pt x="51" y="0"/>
                  </a:lnTo>
                  <a:lnTo>
                    <a:pt x="72" y="0"/>
                  </a:lnTo>
                  <a:lnTo>
                    <a:pt x="84" y="485"/>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92" name="Freeform 168"/>
            <p:cNvSpPr>
              <a:spLocks/>
            </p:cNvSpPr>
            <p:nvPr/>
          </p:nvSpPr>
          <p:spPr bwMode="auto">
            <a:xfrm>
              <a:off x="6505575" y="3659189"/>
              <a:ext cx="114300" cy="4763"/>
            </a:xfrm>
            <a:custGeom>
              <a:avLst/>
              <a:gdLst/>
              <a:ahLst/>
              <a:cxnLst>
                <a:cxn ang="0">
                  <a:pos x="0" y="3"/>
                </a:cxn>
                <a:cxn ang="0">
                  <a:pos x="23" y="1"/>
                </a:cxn>
                <a:cxn ang="0">
                  <a:pos x="36" y="0"/>
                </a:cxn>
                <a:cxn ang="0">
                  <a:pos x="51" y="1"/>
                </a:cxn>
                <a:cxn ang="0">
                  <a:pos x="72" y="0"/>
                </a:cxn>
              </a:cxnLst>
              <a:rect l="0" t="0" r="r" b="b"/>
              <a:pathLst>
                <a:path w="72" h="3">
                  <a:moveTo>
                    <a:pt x="0" y="3"/>
                  </a:moveTo>
                  <a:lnTo>
                    <a:pt x="23" y="1"/>
                  </a:lnTo>
                  <a:lnTo>
                    <a:pt x="36" y="0"/>
                  </a:lnTo>
                  <a:lnTo>
                    <a:pt x="51" y="1"/>
                  </a:lnTo>
                  <a:lnTo>
                    <a:pt x="72"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93" name="Freeform 169"/>
            <p:cNvSpPr>
              <a:spLocks/>
            </p:cNvSpPr>
            <p:nvPr/>
          </p:nvSpPr>
          <p:spPr bwMode="auto">
            <a:xfrm>
              <a:off x="6505575" y="3679826"/>
              <a:ext cx="114300" cy="4763"/>
            </a:xfrm>
            <a:custGeom>
              <a:avLst/>
              <a:gdLst/>
              <a:ahLst/>
              <a:cxnLst>
                <a:cxn ang="0">
                  <a:pos x="0" y="3"/>
                </a:cxn>
                <a:cxn ang="0">
                  <a:pos x="23" y="3"/>
                </a:cxn>
                <a:cxn ang="0">
                  <a:pos x="36" y="0"/>
                </a:cxn>
                <a:cxn ang="0">
                  <a:pos x="51" y="2"/>
                </a:cxn>
                <a:cxn ang="0">
                  <a:pos x="72" y="0"/>
                </a:cxn>
              </a:cxnLst>
              <a:rect l="0" t="0" r="r" b="b"/>
              <a:pathLst>
                <a:path w="72" h="3">
                  <a:moveTo>
                    <a:pt x="0" y="3"/>
                  </a:moveTo>
                  <a:lnTo>
                    <a:pt x="23" y="3"/>
                  </a:lnTo>
                  <a:lnTo>
                    <a:pt x="36" y="0"/>
                  </a:lnTo>
                  <a:lnTo>
                    <a:pt x="51" y="2"/>
                  </a:lnTo>
                  <a:lnTo>
                    <a:pt x="72"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94" name="Freeform 170"/>
            <p:cNvSpPr>
              <a:spLocks/>
            </p:cNvSpPr>
            <p:nvPr/>
          </p:nvSpPr>
          <p:spPr bwMode="auto">
            <a:xfrm>
              <a:off x="6505575" y="3703639"/>
              <a:ext cx="114300" cy="3175"/>
            </a:xfrm>
            <a:custGeom>
              <a:avLst/>
              <a:gdLst/>
              <a:ahLst/>
              <a:cxnLst>
                <a:cxn ang="0">
                  <a:pos x="0" y="2"/>
                </a:cxn>
                <a:cxn ang="0">
                  <a:pos x="23" y="2"/>
                </a:cxn>
                <a:cxn ang="0">
                  <a:pos x="36" y="0"/>
                </a:cxn>
                <a:cxn ang="0">
                  <a:pos x="51" y="0"/>
                </a:cxn>
                <a:cxn ang="0">
                  <a:pos x="72" y="0"/>
                </a:cxn>
              </a:cxnLst>
              <a:rect l="0" t="0" r="r" b="b"/>
              <a:pathLst>
                <a:path w="72" h="2">
                  <a:moveTo>
                    <a:pt x="0" y="2"/>
                  </a:moveTo>
                  <a:lnTo>
                    <a:pt x="23" y="2"/>
                  </a:lnTo>
                  <a:lnTo>
                    <a:pt x="36" y="0"/>
                  </a:lnTo>
                  <a:lnTo>
                    <a:pt x="51" y="0"/>
                  </a:lnTo>
                  <a:lnTo>
                    <a:pt x="72"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95" name="Freeform 171"/>
            <p:cNvSpPr>
              <a:spLocks/>
            </p:cNvSpPr>
            <p:nvPr/>
          </p:nvSpPr>
          <p:spPr bwMode="auto">
            <a:xfrm>
              <a:off x="6505575" y="3725864"/>
              <a:ext cx="117475" cy="4763"/>
            </a:xfrm>
            <a:custGeom>
              <a:avLst/>
              <a:gdLst/>
              <a:ahLst/>
              <a:cxnLst>
                <a:cxn ang="0">
                  <a:pos x="0" y="3"/>
                </a:cxn>
                <a:cxn ang="0">
                  <a:pos x="23" y="1"/>
                </a:cxn>
                <a:cxn ang="0">
                  <a:pos x="36" y="0"/>
                </a:cxn>
                <a:cxn ang="0">
                  <a:pos x="51" y="0"/>
                </a:cxn>
                <a:cxn ang="0">
                  <a:pos x="74" y="0"/>
                </a:cxn>
              </a:cxnLst>
              <a:rect l="0" t="0" r="r" b="b"/>
              <a:pathLst>
                <a:path w="74" h="3">
                  <a:moveTo>
                    <a:pt x="0" y="3"/>
                  </a:moveTo>
                  <a:lnTo>
                    <a:pt x="23" y="1"/>
                  </a:lnTo>
                  <a:lnTo>
                    <a:pt x="36" y="0"/>
                  </a:lnTo>
                  <a:lnTo>
                    <a:pt x="51" y="0"/>
                  </a:lnTo>
                  <a:lnTo>
                    <a:pt x="74"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96" name="Freeform 172"/>
            <p:cNvSpPr>
              <a:spLocks/>
            </p:cNvSpPr>
            <p:nvPr/>
          </p:nvSpPr>
          <p:spPr bwMode="auto">
            <a:xfrm>
              <a:off x="6505575" y="3746501"/>
              <a:ext cx="117475" cy="4763"/>
            </a:xfrm>
            <a:custGeom>
              <a:avLst/>
              <a:gdLst/>
              <a:ahLst/>
              <a:cxnLst>
                <a:cxn ang="0">
                  <a:pos x="0" y="3"/>
                </a:cxn>
                <a:cxn ang="0">
                  <a:pos x="23" y="2"/>
                </a:cxn>
                <a:cxn ang="0">
                  <a:pos x="36" y="0"/>
                </a:cxn>
                <a:cxn ang="0">
                  <a:pos x="51" y="2"/>
                </a:cxn>
                <a:cxn ang="0">
                  <a:pos x="74" y="0"/>
                </a:cxn>
              </a:cxnLst>
              <a:rect l="0" t="0" r="r" b="b"/>
              <a:pathLst>
                <a:path w="74" h="3">
                  <a:moveTo>
                    <a:pt x="0" y="3"/>
                  </a:moveTo>
                  <a:lnTo>
                    <a:pt x="23" y="2"/>
                  </a:lnTo>
                  <a:lnTo>
                    <a:pt x="36" y="0"/>
                  </a:lnTo>
                  <a:lnTo>
                    <a:pt x="51" y="2"/>
                  </a:lnTo>
                  <a:lnTo>
                    <a:pt x="74"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97" name="Freeform 173"/>
            <p:cNvSpPr>
              <a:spLocks/>
            </p:cNvSpPr>
            <p:nvPr/>
          </p:nvSpPr>
          <p:spPr bwMode="auto">
            <a:xfrm>
              <a:off x="6508750" y="3768726"/>
              <a:ext cx="114300" cy="4763"/>
            </a:xfrm>
            <a:custGeom>
              <a:avLst/>
              <a:gdLst/>
              <a:ahLst/>
              <a:cxnLst>
                <a:cxn ang="0">
                  <a:pos x="0" y="3"/>
                </a:cxn>
                <a:cxn ang="0">
                  <a:pos x="21" y="3"/>
                </a:cxn>
                <a:cxn ang="0">
                  <a:pos x="34" y="0"/>
                </a:cxn>
                <a:cxn ang="0">
                  <a:pos x="49" y="1"/>
                </a:cxn>
                <a:cxn ang="0">
                  <a:pos x="72" y="0"/>
                </a:cxn>
              </a:cxnLst>
              <a:rect l="0" t="0" r="r" b="b"/>
              <a:pathLst>
                <a:path w="72" h="3">
                  <a:moveTo>
                    <a:pt x="0" y="3"/>
                  </a:moveTo>
                  <a:lnTo>
                    <a:pt x="21" y="3"/>
                  </a:lnTo>
                  <a:lnTo>
                    <a:pt x="34" y="0"/>
                  </a:lnTo>
                  <a:lnTo>
                    <a:pt x="49" y="1"/>
                  </a:lnTo>
                  <a:lnTo>
                    <a:pt x="72"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98" name="Freeform 174"/>
            <p:cNvSpPr>
              <a:spLocks/>
            </p:cNvSpPr>
            <p:nvPr/>
          </p:nvSpPr>
          <p:spPr bwMode="auto">
            <a:xfrm>
              <a:off x="6508750" y="3792539"/>
              <a:ext cx="115888" cy="1588"/>
            </a:xfrm>
            <a:custGeom>
              <a:avLst/>
              <a:gdLst/>
              <a:ahLst/>
              <a:cxnLst>
                <a:cxn ang="0">
                  <a:pos x="0" y="1"/>
                </a:cxn>
                <a:cxn ang="0">
                  <a:pos x="22" y="1"/>
                </a:cxn>
                <a:cxn ang="0">
                  <a:pos x="36" y="0"/>
                </a:cxn>
                <a:cxn ang="0">
                  <a:pos x="51" y="0"/>
                </a:cxn>
                <a:cxn ang="0">
                  <a:pos x="73" y="0"/>
                </a:cxn>
              </a:cxnLst>
              <a:rect l="0" t="0" r="r" b="b"/>
              <a:pathLst>
                <a:path w="73" h="1">
                  <a:moveTo>
                    <a:pt x="0" y="1"/>
                  </a:moveTo>
                  <a:lnTo>
                    <a:pt x="22" y="1"/>
                  </a:lnTo>
                  <a:lnTo>
                    <a:pt x="36" y="0"/>
                  </a:lnTo>
                  <a:lnTo>
                    <a:pt x="51" y="0"/>
                  </a:lnTo>
                  <a:lnTo>
                    <a:pt x="73"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199" name="Freeform 175"/>
            <p:cNvSpPr>
              <a:spLocks/>
            </p:cNvSpPr>
            <p:nvPr/>
          </p:nvSpPr>
          <p:spPr bwMode="auto">
            <a:xfrm>
              <a:off x="6510338" y="3813176"/>
              <a:ext cx="114300" cy="3175"/>
            </a:xfrm>
            <a:custGeom>
              <a:avLst/>
              <a:gdLst/>
              <a:ahLst/>
              <a:cxnLst>
                <a:cxn ang="0">
                  <a:pos x="0" y="2"/>
                </a:cxn>
                <a:cxn ang="0">
                  <a:pos x="23" y="2"/>
                </a:cxn>
                <a:cxn ang="0">
                  <a:pos x="36" y="0"/>
                </a:cxn>
                <a:cxn ang="0">
                  <a:pos x="50" y="0"/>
                </a:cxn>
                <a:cxn ang="0">
                  <a:pos x="72" y="0"/>
                </a:cxn>
              </a:cxnLst>
              <a:rect l="0" t="0" r="r" b="b"/>
              <a:pathLst>
                <a:path w="72" h="2">
                  <a:moveTo>
                    <a:pt x="0" y="2"/>
                  </a:moveTo>
                  <a:lnTo>
                    <a:pt x="23" y="2"/>
                  </a:lnTo>
                  <a:lnTo>
                    <a:pt x="36" y="0"/>
                  </a:lnTo>
                  <a:lnTo>
                    <a:pt x="50" y="0"/>
                  </a:lnTo>
                  <a:lnTo>
                    <a:pt x="72"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00" name="Freeform 176"/>
            <p:cNvSpPr>
              <a:spLocks/>
            </p:cNvSpPr>
            <p:nvPr/>
          </p:nvSpPr>
          <p:spPr bwMode="auto">
            <a:xfrm>
              <a:off x="6510338" y="3835401"/>
              <a:ext cx="114300" cy="4763"/>
            </a:xfrm>
            <a:custGeom>
              <a:avLst/>
              <a:gdLst/>
              <a:ahLst/>
              <a:cxnLst>
                <a:cxn ang="0">
                  <a:pos x="0" y="3"/>
                </a:cxn>
                <a:cxn ang="0">
                  <a:pos x="23" y="1"/>
                </a:cxn>
                <a:cxn ang="0">
                  <a:pos x="36" y="0"/>
                </a:cxn>
                <a:cxn ang="0">
                  <a:pos x="50" y="0"/>
                </a:cxn>
                <a:cxn ang="0">
                  <a:pos x="72" y="0"/>
                </a:cxn>
              </a:cxnLst>
              <a:rect l="0" t="0" r="r" b="b"/>
              <a:pathLst>
                <a:path w="72" h="3">
                  <a:moveTo>
                    <a:pt x="0" y="3"/>
                  </a:moveTo>
                  <a:lnTo>
                    <a:pt x="23" y="1"/>
                  </a:lnTo>
                  <a:lnTo>
                    <a:pt x="36" y="0"/>
                  </a:lnTo>
                  <a:lnTo>
                    <a:pt x="50" y="0"/>
                  </a:lnTo>
                  <a:lnTo>
                    <a:pt x="72"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01" name="Freeform 177"/>
            <p:cNvSpPr>
              <a:spLocks/>
            </p:cNvSpPr>
            <p:nvPr/>
          </p:nvSpPr>
          <p:spPr bwMode="auto">
            <a:xfrm>
              <a:off x="6510338" y="3856039"/>
              <a:ext cx="114300" cy="4763"/>
            </a:xfrm>
            <a:custGeom>
              <a:avLst/>
              <a:gdLst/>
              <a:ahLst/>
              <a:cxnLst>
                <a:cxn ang="0">
                  <a:pos x="0" y="3"/>
                </a:cxn>
                <a:cxn ang="0">
                  <a:pos x="23" y="3"/>
                </a:cxn>
                <a:cxn ang="0">
                  <a:pos x="36" y="0"/>
                </a:cxn>
                <a:cxn ang="0">
                  <a:pos x="50" y="2"/>
                </a:cxn>
                <a:cxn ang="0">
                  <a:pos x="72" y="0"/>
                </a:cxn>
              </a:cxnLst>
              <a:rect l="0" t="0" r="r" b="b"/>
              <a:pathLst>
                <a:path w="72" h="3">
                  <a:moveTo>
                    <a:pt x="0" y="3"/>
                  </a:moveTo>
                  <a:lnTo>
                    <a:pt x="23" y="3"/>
                  </a:lnTo>
                  <a:lnTo>
                    <a:pt x="36" y="0"/>
                  </a:lnTo>
                  <a:lnTo>
                    <a:pt x="50" y="2"/>
                  </a:lnTo>
                  <a:lnTo>
                    <a:pt x="72"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02" name="Freeform 178"/>
            <p:cNvSpPr>
              <a:spLocks/>
            </p:cNvSpPr>
            <p:nvPr/>
          </p:nvSpPr>
          <p:spPr bwMode="auto">
            <a:xfrm>
              <a:off x="6510338" y="3876676"/>
              <a:ext cx="114300" cy="4763"/>
            </a:xfrm>
            <a:custGeom>
              <a:avLst/>
              <a:gdLst/>
              <a:ahLst/>
              <a:cxnLst>
                <a:cxn ang="0">
                  <a:pos x="0" y="3"/>
                </a:cxn>
                <a:cxn ang="0">
                  <a:pos x="23" y="3"/>
                </a:cxn>
                <a:cxn ang="0">
                  <a:pos x="36" y="0"/>
                </a:cxn>
                <a:cxn ang="0">
                  <a:pos x="50" y="2"/>
                </a:cxn>
                <a:cxn ang="0">
                  <a:pos x="72" y="0"/>
                </a:cxn>
              </a:cxnLst>
              <a:rect l="0" t="0" r="r" b="b"/>
              <a:pathLst>
                <a:path w="72" h="3">
                  <a:moveTo>
                    <a:pt x="0" y="3"/>
                  </a:moveTo>
                  <a:lnTo>
                    <a:pt x="23" y="3"/>
                  </a:lnTo>
                  <a:lnTo>
                    <a:pt x="36" y="0"/>
                  </a:lnTo>
                  <a:lnTo>
                    <a:pt x="50" y="2"/>
                  </a:lnTo>
                  <a:lnTo>
                    <a:pt x="72"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03" name="Freeform 179"/>
            <p:cNvSpPr>
              <a:spLocks/>
            </p:cNvSpPr>
            <p:nvPr/>
          </p:nvSpPr>
          <p:spPr bwMode="auto">
            <a:xfrm>
              <a:off x="6510338" y="3898901"/>
              <a:ext cx="114300" cy="4763"/>
            </a:xfrm>
            <a:custGeom>
              <a:avLst/>
              <a:gdLst/>
              <a:ahLst/>
              <a:cxnLst>
                <a:cxn ang="0">
                  <a:pos x="0" y="3"/>
                </a:cxn>
                <a:cxn ang="0">
                  <a:pos x="23" y="3"/>
                </a:cxn>
                <a:cxn ang="0">
                  <a:pos x="36" y="0"/>
                </a:cxn>
                <a:cxn ang="0">
                  <a:pos x="51" y="1"/>
                </a:cxn>
                <a:cxn ang="0">
                  <a:pos x="72" y="0"/>
                </a:cxn>
              </a:cxnLst>
              <a:rect l="0" t="0" r="r" b="b"/>
              <a:pathLst>
                <a:path w="72" h="3">
                  <a:moveTo>
                    <a:pt x="0" y="3"/>
                  </a:moveTo>
                  <a:lnTo>
                    <a:pt x="23" y="3"/>
                  </a:lnTo>
                  <a:lnTo>
                    <a:pt x="36" y="0"/>
                  </a:lnTo>
                  <a:lnTo>
                    <a:pt x="51" y="1"/>
                  </a:lnTo>
                  <a:lnTo>
                    <a:pt x="72"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04" name="Freeform 180"/>
            <p:cNvSpPr>
              <a:spLocks/>
            </p:cNvSpPr>
            <p:nvPr/>
          </p:nvSpPr>
          <p:spPr bwMode="auto">
            <a:xfrm>
              <a:off x="6510338" y="3919539"/>
              <a:ext cx="117475" cy="4763"/>
            </a:xfrm>
            <a:custGeom>
              <a:avLst/>
              <a:gdLst/>
              <a:ahLst/>
              <a:cxnLst>
                <a:cxn ang="0">
                  <a:pos x="0" y="3"/>
                </a:cxn>
                <a:cxn ang="0">
                  <a:pos x="21" y="3"/>
                </a:cxn>
                <a:cxn ang="0">
                  <a:pos x="35" y="0"/>
                </a:cxn>
                <a:cxn ang="0">
                  <a:pos x="50" y="2"/>
                </a:cxn>
                <a:cxn ang="0">
                  <a:pos x="74" y="0"/>
                </a:cxn>
              </a:cxnLst>
              <a:rect l="0" t="0" r="r" b="b"/>
              <a:pathLst>
                <a:path w="74" h="3">
                  <a:moveTo>
                    <a:pt x="0" y="3"/>
                  </a:moveTo>
                  <a:lnTo>
                    <a:pt x="21" y="3"/>
                  </a:lnTo>
                  <a:lnTo>
                    <a:pt x="35" y="0"/>
                  </a:lnTo>
                  <a:lnTo>
                    <a:pt x="50" y="2"/>
                  </a:lnTo>
                  <a:lnTo>
                    <a:pt x="74"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05" name="Freeform 181"/>
            <p:cNvSpPr>
              <a:spLocks/>
            </p:cNvSpPr>
            <p:nvPr/>
          </p:nvSpPr>
          <p:spPr bwMode="auto">
            <a:xfrm>
              <a:off x="6510338" y="3943351"/>
              <a:ext cx="117475" cy="3175"/>
            </a:xfrm>
            <a:custGeom>
              <a:avLst/>
              <a:gdLst/>
              <a:ahLst/>
              <a:cxnLst>
                <a:cxn ang="0">
                  <a:pos x="0" y="2"/>
                </a:cxn>
                <a:cxn ang="0">
                  <a:pos x="23" y="2"/>
                </a:cxn>
                <a:cxn ang="0">
                  <a:pos x="36" y="0"/>
                </a:cxn>
                <a:cxn ang="0">
                  <a:pos x="51" y="0"/>
                </a:cxn>
                <a:cxn ang="0">
                  <a:pos x="74" y="0"/>
                </a:cxn>
              </a:cxnLst>
              <a:rect l="0" t="0" r="r" b="b"/>
              <a:pathLst>
                <a:path w="74" h="2">
                  <a:moveTo>
                    <a:pt x="0" y="2"/>
                  </a:moveTo>
                  <a:lnTo>
                    <a:pt x="23" y="2"/>
                  </a:lnTo>
                  <a:lnTo>
                    <a:pt x="36" y="0"/>
                  </a:lnTo>
                  <a:lnTo>
                    <a:pt x="51" y="0"/>
                  </a:lnTo>
                  <a:lnTo>
                    <a:pt x="74"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06" name="Freeform 182"/>
            <p:cNvSpPr>
              <a:spLocks/>
            </p:cNvSpPr>
            <p:nvPr/>
          </p:nvSpPr>
          <p:spPr bwMode="auto">
            <a:xfrm>
              <a:off x="6513513" y="3965576"/>
              <a:ext cx="114300" cy="1588"/>
            </a:xfrm>
            <a:custGeom>
              <a:avLst/>
              <a:gdLst/>
              <a:ahLst/>
              <a:cxnLst>
                <a:cxn ang="0">
                  <a:pos x="0" y="1"/>
                </a:cxn>
                <a:cxn ang="0">
                  <a:pos x="22" y="1"/>
                </a:cxn>
                <a:cxn ang="0">
                  <a:pos x="36" y="0"/>
                </a:cxn>
                <a:cxn ang="0">
                  <a:pos x="49" y="0"/>
                </a:cxn>
                <a:cxn ang="0">
                  <a:pos x="72" y="0"/>
                </a:cxn>
              </a:cxnLst>
              <a:rect l="0" t="0" r="r" b="b"/>
              <a:pathLst>
                <a:path w="72" h="1">
                  <a:moveTo>
                    <a:pt x="0" y="1"/>
                  </a:moveTo>
                  <a:lnTo>
                    <a:pt x="22" y="1"/>
                  </a:lnTo>
                  <a:lnTo>
                    <a:pt x="36" y="0"/>
                  </a:lnTo>
                  <a:lnTo>
                    <a:pt x="49" y="0"/>
                  </a:lnTo>
                  <a:lnTo>
                    <a:pt x="72"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07" name="Freeform 183"/>
            <p:cNvSpPr>
              <a:spLocks/>
            </p:cNvSpPr>
            <p:nvPr/>
          </p:nvSpPr>
          <p:spPr bwMode="auto">
            <a:xfrm>
              <a:off x="6513513" y="3986214"/>
              <a:ext cx="114300" cy="4763"/>
            </a:xfrm>
            <a:custGeom>
              <a:avLst/>
              <a:gdLst/>
              <a:ahLst/>
              <a:cxnLst>
                <a:cxn ang="0">
                  <a:pos x="0" y="3"/>
                </a:cxn>
                <a:cxn ang="0">
                  <a:pos x="22" y="2"/>
                </a:cxn>
                <a:cxn ang="0">
                  <a:pos x="36" y="0"/>
                </a:cxn>
                <a:cxn ang="0">
                  <a:pos x="49" y="0"/>
                </a:cxn>
                <a:cxn ang="0">
                  <a:pos x="72" y="0"/>
                </a:cxn>
              </a:cxnLst>
              <a:rect l="0" t="0" r="r" b="b"/>
              <a:pathLst>
                <a:path w="72" h="3">
                  <a:moveTo>
                    <a:pt x="0" y="3"/>
                  </a:moveTo>
                  <a:lnTo>
                    <a:pt x="22" y="2"/>
                  </a:lnTo>
                  <a:lnTo>
                    <a:pt x="36" y="0"/>
                  </a:lnTo>
                  <a:lnTo>
                    <a:pt x="49" y="0"/>
                  </a:lnTo>
                  <a:lnTo>
                    <a:pt x="72"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08" name="Freeform 184"/>
            <p:cNvSpPr>
              <a:spLocks/>
            </p:cNvSpPr>
            <p:nvPr/>
          </p:nvSpPr>
          <p:spPr bwMode="auto">
            <a:xfrm>
              <a:off x="6513513" y="4008439"/>
              <a:ext cx="115888" cy="4763"/>
            </a:xfrm>
            <a:custGeom>
              <a:avLst/>
              <a:gdLst/>
              <a:ahLst/>
              <a:cxnLst>
                <a:cxn ang="0">
                  <a:pos x="0" y="3"/>
                </a:cxn>
                <a:cxn ang="0">
                  <a:pos x="22" y="1"/>
                </a:cxn>
                <a:cxn ang="0">
                  <a:pos x="36" y="0"/>
                </a:cxn>
                <a:cxn ang="0">
                  <a:pos x="49" y="0"/>
                </a:cxn>
                <a:cxn ang="0">
                  <a:pos x="73" y="0"/>
                </a:cxn>
              </a:cxnLst>
              <a:rect l="0" t="0" r="r" b="b"/>
              <a:pathLst>
                <a:path w="73" h="3">
                  <a:moveTo>
                    <a:pt x="0" y="3"/>
                  </a:moveTo>
                  <a:lnTo>
                    <a:pt x="22" y="1"/>
                  </a:lnTo>
                  <a:lnTo>
                    <a:pt x="36" y="0"/>
                  </a:lnTo>
                  <a:lnTo>
                    <a:pt x="49" y="0"/>
                  </a:lnTo>
                  <a:lnTo>
                    <a:pt x="73"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09" name="Freeform 185"/>
            <p:cNvSpPr>
              <a:spLocks/>
            </p:cNvSpPr>
            <p:nvPr/>
          </p:nvSpPr>
          <p:spPr bwMode="auto">
            <a:xfrm>
              <a:off x="6513513" y="4029076"/>
              <a:ext cx="115888" cy="4763"/>
            </a:xfrm>
            <a:custGeom>
              <a:avLst/>
              <a:gdLst/>
              <a:ahLst/>
              <a:cxnLst>
                <a:cxn ang="0">
                  <a:pos x="0" y="3"/>
                </a:cxn>
                <a:cxn ang="0">
                  <a:pos x="22" y="3"/>
                </a:cxn>
                <a:cxn ang="0">
                  <a:pos x="36" y="0"/>
                </a:cxn>
                <a:cxn ang="0">
                  <a:pos x="49" y="2"/>
                </a:cxn>
                <a:cxn ang="0">
                  <a:pos x="73" y="0"/>
                </a:cxn>
              </a:cxnLst>
              <a:rect l="0" t="0" r="r" b="b"/>
              <a:pathLst>
                <a:path w="73" h="3">
                  <a:moveTo>
                    <a:pt x="0" y="3"/>
                  </a:moveTo>
                  <a:lnTo>
                    <a:pt x="22" y="3"/>
                  </a:lnTo>
                  <a:lnTo>
                    <a:pt x="36" y="0"/>
                  </a:lnTo>
                  <a:lnTo>
                    <a:pt x="49" y="2"/>
                  </a:lnTo>
                  <a:lnTo>
                    <a:pt x="73"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10" name="Freeform 186"/>
            <p:cNvSpPr>
              <a:spLocks/>
            </p:cNvSpPr>
            <p:nvPr/>
          </p:nvSpPr>
          <p:spPr bwMode="auto">
            <a:xfrm>
              <a:off x="6513513" y="4051301"/>
              <a:ext cx="114300" cy="4763"/>
            </a:xfrm>
            <a:custGeom>
              <a:avLst/>
              <a:gdLst/>
              <a:ahLst/>
              <a:cxnLst>
                <a:cxn ang="0">
                  <a:pos x="0" y="3"/>
                </a:cxn>
                <a:cxn ang="0">
                  <a:pos x="22" y="3"/>
                </a:cxn>
                <a:cxn ang="0">
                  <a:pos x="36" y="0"/>
                </a:cxn>
                <a:cxn ang="0">
                  <a:pos x="51" y="1"/>
                </a:cxn>
                <a:cxn ang="0">
                  <a:pos x="72" y="0"/>
                </a:cxn>
              </a:cxnLst>
              <a:rect l="0" t="0" r="r" b="b"/>
              <a:pathLst>
                <a:path w="72" h="3">
                  <a:moveTo>
                    <a:pt x="0" y="3"/>
                  </a:moveTo>
                  <a:lnTo>
                    <a:pt x="22" y="3"/>
                  </a:lnTo>
                  <a:lnTo>
                    <a:pt x="36" y="0"/>
                  </a:lnTo>
                  <a:lnTo>
                    <a:pt x="51" y="1"/>
                  </a:lnTo>
                  <a:lnTo>
                    <a:pt x="72"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11" name="Freeform 187"/>
            <p:cNvSpPr>
              <a:spLocks/>
            </p:cNvSpPr>
            <p:nvPr/>
          </p:nvSpPr>
          <p:spPr bwMode="auto">
            <a:xfrm>
              <a:off x="6515100" y="4071939"/>
              <a:ext cx="114300" cy="4763"/>
            </a:xfrm>
            <a:custGeom>
              <a:avLst/>
              <a:gdLst/>
              <a:ahLst/>
              <a:cxnLst>
                <a:cxn ang="0">
                  <a:pos x="0" y="3"/>
                </a:cxn>
                <a:cxn ang="0">
                  <a:pos x="21" y="3"/>
                </a:cxn>
                <a:cxn ang="0">
                  <a:pos x="35" y="0"/>
                </a:cxn>
                <a:cxn ang="0">
                  <a:pos x="48" y="2"/>
                </a:cxn>
                <a:cxn ang="0">
                  <a:pos x="72" y="0"/>
                </a:cxn>
              </a:cxnLst>
              <a:rect l="0" t="0" r="r" b="b"/>
              <a:pathLst>
                <a:path w="72" h="3">
                  <a:moveTo>
                    <a:pt x="0" y="3"/>
                  </a:moveTo>
                  <a:lnTo>
                    <a:pt x="21" y="3"/>
                  </a:lnTo>
                  <a:lnTo>
                    <a:pt x="35" y="0"/>
                  </a:lnTo>
                  <a:lnTo>
                    <a:pt x="48" y="2"/>
                  </a:lnTo>
                  <a:lnTo>
                    <a:pt x="72"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12" name="Freeform 188"/>
            <p:cNvSpPr>
              <a:spLocks/>
            </p:cNvSpPr>
            <p:nvPr/>
          </p:nvSpPr>
          <p:spPr bwMode="auto">
            <a:xfrm>
              <a:off x="6515100" y="4095751"/>
              <a:ext cx="114300" cy="3175"/>
            </a:xfrm>
            <a:custGeom>
              <a:avLst/>
              <a:gdLst/>
              <a:ahLst/>
              <a:cxnLst>
                <a:cxn ang="0">
                  <a:pos x="0" y="2"/>
                </a:cxn>
                <a:cxn ang="0">
                  <a:pos x="21" y="2"/>
                </a:cxn>
                <a:cxn ang="0">
                  <a:pos x="36" y="0"/>
                </a:cxn>
                <a:cxn ang="0">
                  <a:pos x="51" y="0"/>
                </a:cxn>
                <a:cxn ang="0">
                  <a:pos x="72" y="0"/>
                </a:cxn>
              </a:cxnLst>
              <a:rect l="0" t="0" r="r" b="b"/>
              <a:pathLst>
                <a:path w="72" h="2">
                  <a:moveTo>
                    <a:pt x="0" y="2"/>
                  </a:moveTo>
                  <a:lnTo>
                    <a:pt x="21" y="2"/>
                  </a:lnTo>
                  <a:lnTo>
                    <a:pt x="36" y="0"/>
                  </a:lnTo>
                  <a:lnTo>
                    <a:pt x="51" y="0"/>
                  </a:lnTo>
                  <a:lnTo>
                    <a:pt x="72"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13" name="Freeform 189"/>
            <p:cNvSpPr>
              <a:spLocks/>
            </p:cNvSpPr>
            <p:nvPr/>
          </p:nvSpPr>
          <p:spPr bwMode="auto">
            <a:xfrm>
              <a:off x="6515100" y="4117976"/>
              <a:ext cx="114300" cy="1588"/>
            </a:xfrm>
            <a:custGeom>
              <a:avLst/>
              <a:gdLst/>
              <a:ahLst/>
              <a:cxnLst>
                <a:cxn ang="0">
                  <a:pos x="0" y="1"/>
                </a:cxn>
                <a:cxn ang="0">
                  <a:pos x="23" y="1"/>
                </a:cxn>
                <a:cxn ang="0">
                  <a:pos x="36" y="0"/>
                </a:cxn>
                <a:cxn ang="0">
                  <a:pos x="51" y="0"/>
                </a:cxn>
                <a:cxn ang="0">
                  <a:pos x="72" y="0"/>
                </a:cxn>
              </a:cxnLst>
              <a:rect l="0" t="0" r="r" b="b"/>
              <a:pathLst>
                <a:path w="72" h="1">
                  <a:moveTo>
                    <a:pt x="0" y="1"/>
                  </a:moveTo>
                  <a:lnTo>
                    <a:pt x="23" y="1"/>
                  </a:lnTo>
                  <a:lnTo>
                    <a:pt x="36" y="0"/>
                  </a:lnTo>
                  <a:lnTo>
                    <a:pt x="51" y="0"/>
                  </a:lnTo>
                  <a:lnTo>
                    <a:pt x="72"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14" name="Freeform 190"/>
            <p:cNvSpPr>
              <a:spLocks/>
            </p:cNvSpPr>
            <p:nvPr/>
          </p:nvSpPr>
          <p:spPr bwMode="auto">
            <a:xfrm>
              <a:off x="6515100" y="4138614"/>
              <a:ext cx="114300" cy="4763"/>
            </a:xfrm>
            <a:custGeom>
              <a:avLst/>
              <a:gdLst/>
              <a:ahLst/>
              <a:cxnLst>
                <a:cxn ang="0">
                  <a:pos x="0" y="3"/>
                </a:cxn>
                <a:cxn ang="0">
                  <a:pos x="23" y="2"/>
                </a:cxn>
                <a:cxn ang="0">
                  <a:pos x="36" y="0"/>
                </a:cxn>
                <a:cxn ang="0">
                  <a:pos x="51" y="0"/>
                </a:cxn>
                <a:cxn ang="0">
                  <a:pos x="72" y="0"/>
                </a:cxn>
              </a:cxnLst>
              <a:rect l="0" t="0" r="r" b="b"/>
              <a:pathLst>
                <a:path w="72" h="3">
                  <a:moveTo>
                    <a:pt x="0" y="3"/>
                  </a:moveTo>
                  <a:lnTo>
                    <a:pt x="23" y="2"/>
                  </a:lnTo>
                  <a:lnTo>
                    <a:pt x="36" y="0"/>
                  </a:lnTo>
                  <a:lnTo>
                    <a:pt x="51" y="0"/>
                  </a:lnTo>
                  <a:lnTo>
                    <a:pt x="72"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15" name="Freeform 191"/>
            <p:cNvSpPr>
              <a:spLocks/>
            </p:cNvSpPr>
            <p:nvPr/>
          </p:nvSpPr>
          <p:spPr bwMode="auto">
            <a:xfrm>
              <a:off x="6515100" y="4160839"/>
              <a:ext cx="117475" cy="4763"/>
            </a:xfrm>
            <a:custGeom>
              <a:avLst/>
              <a:gdLst/>
              <a:ahLst/>
              <a:cxnLst>
                <a:cxn ang="0">
                  <a:pos x="0" y="3"/>
                </a:cxn>
                <a:cxn ang="0">
                  <a:pos x="23" y="1"/>
                </a:cxn>
                <a:cxn ang="0">
                  <a:pos x="36" y="0"/>
                </a:cxn>
                <a:cxn ang="0">
                  <a:pos x="51" y="0"/>
                </a:cxn>
                <a:cxn ang="0">
                  <a:pos x="74" y="0"/>
                </a:cxn>
              </a:cxnLst>
              <a:rect l="0" t="0" r="r" b="b"/>
              <a:pathLst>
                <a:path w="74" h="3">
                  <a:moveTo>
                    <a:pt x="0" y="3"/>
                  </a:moveTo>
                  <a:lnTo>
                    <a:pt x="23" y="1"/>
                  </a:lnTo>
                  <a:lnTo>
                    <a:pt x="36" y="0"/>
                  </a:lnTo>
                  <a:lnTo>
                    <a:pt x="51" y="0"/>
                  </a:lnTo>
                  <a:lnTo>
                    <a:pt x="74"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16" name="Freeform 192"/>
            <p:cNvSpPr>
              <a:spLocks/>
            </p:cNvSpPr>
            <p:nvPr/>
          </p:nvSpPr>
          <p:spPr bwMode="auto">
            <a:xfrm>
              <a:off x="6515100" y="4181476"/>
              <a:ext cx="117475" cy="4763"/>
            </a:xfrm>
            <a:custGeom>
              <a:avLst/>
              <a:gdLst/>
              <a:ahLst/>
              <a:cxnLst>
                <a:cxn ang="0">
                  <a:pos x="0" y="3"/>
                </a:cxn>
                <a:cxn ang="0">
                  <a:pos x="23" y="3"/>
                </a:cxn>
                <a:cxn ang="0">
                  <a:pos x="36" y="0"/>
                </a:cxn>
                <a:cxn ang="0">
                  <a:pos x="51" y="2"/>
                </a:cxn>
                <a:cxn ang="0">
                  <a:pos x="74" y="0"/>
                </a:cxn>
              </a:cxnLst>
              <a:rect l="0" t="0" r="r" b="b"/>
              <a:pathLst>
                <a:path w="74" h="3">
                  <a:moveTo>
                    <a:pt x="0" y="3"/>
                  </a:moveTo>
                  <a:lnTo>
                    <a:pt x="23" y="3"/>
                  </a:lnTo>
                  <a:lnTo>
                    <a:pt x="36" y="0"/>
                  </a:lnTo>
                  <a:lnTo>
                    <a:pt x="51" y="2"/>
                  </a:lnTo>
                  <a:lnTo>
                    <a:pt x="74"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17" name="Freeform 193"/>
            <p:cNvSpPr>
              <a:spLocks/>
            </p:cNvSpPr>
            <p:nvPr/>
          </p:nvSpPr>
          <p:spPr bwMode="auto">
            <a:xfrm>
              <a:off x="6518275" y="4203701"/>
              <a:ext cx="114300" cy="4763"/>
            </a:xfrm>
            <a:custGeom>
              <a:avLst/>
              <a:gdLst/>
              <a:ahLst/>
              <a:cxnLst>
                <a:cxn ang="0">
                  <a:pos x="0" y="3"/>
                </a:cxn>
                <a:cxn ang="0">
                  <a:pos x="22" y="3"/>
                </a:cxn>
                <a:cxn ang="0">
                  <a:pos x="36" y="0"/>
                </a:cxn>
                <a:cxn ang="0">
                  <a:pos x="49" y="1"/>
                </a:cxn>
                <a:cxn ang="0">
                  <a:pos x="72" y="0"/>
                </a:cxn>
              </a:cxnLst>
              <a:rect l="0" t="0" r="r" b="b"/>
              <a:pathLst>
                <a:path w="72" h="3">
                  <a:moveTo>
                    <a:pt x="0" y="3"/>
                  </a:moveTo>
                  <a:lnTo>
                    <a:pt x="22" y="3"/>
                  </a:lnTo>
                  <a:lnTo>
                    <a:pt x="36" y="0"/>
                  </a:lnTo>
                  <a:lnTo>
                    <a:pt x="49" y="1"/>
                  </a:lnTo>
                  <a:lnTo>
                    <a:pt x="72"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18" name="Freeform 194"/>
            <p:cNvSpPr>
              <a:spLocks/>
            </p:cNvSpPr>
            <p:nvPr/>
          </p:nvSpPr>
          <p:spPr bwMode="auto">
            <a:xfrm>
              <a:off x="6518275" y="4229101"/>
              <a:ext cx="114300" cy="3175"/>
            </a:xfrm>
            <a:custGeom>
              <a:avLst/>
              <a:gdLst/>
              <a:ahLst/>
              <a:cxnLst>
                <a:cxn ang="0">
                  <a:pos x="0" y="2"/>
                </a:cxn>
                <a:cxn ang="0">
                  <a:pos x="21" y="2"/>
                </a:cxn>
                <a:cxn ang="0">
                  <a:pos x="34" y="0"/>
                </a:cxn>
                <a:cxn ang="0">
                  <a:pos x="49" y="0"/>
                </a:cxn>
                <a:cxn ang="0">
                  <a:pos x="72" y="0"/>
                </a:cxn>
              </a:cxnLst>
              <a:rect l="0" t="0" r="r" b="b"/>
              <a:pathLst>
                <a:path w="72" h="2">
                  <a:moveTo>
                    <a:pt x="0" y="2"/>
                  </a:moveTo>
                  <a:lnTo>
                    <a:pt x="21" y="2"/>
                  </a:lnTo>
                  <a:lnTo>
                    <a:pt x="34" y="0"/>
                  </a:lnTo>
                  <a:lnTo>
                    <a:pt x="49" y="0"/>
                  </a:lnTo>
                  <a:lnTo>
                    <a:pt x="72"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19" name="Freeform 195"/>
            <p:cNvSpPr>
              <a:spLocks/>
            </p:cNvSpPr>
            <p:nvPr/>
          </p:nvSpPr>
          <p:spPr bwMode="auto">
            <a:xfrm>
              <a:off x="6518275" y="4251326"/>
              <a:ext cx="115888" cy="1588"/>
            </a:xfrm>
            <a:custGeom>
              <a:avLst/>
              <a:gdLst/>
              <a:ahLst/>
              <a:cxnLst>
                <a:cxn ang="0">
                  <a:pos x="0" y="1"/>
                </a:cxn>
                <a:cxn ang="0">
                  <a:pos x="22" y="1"/>
                </a:cxn>
                <a:cxn ang="0">
                  <a:pos x="36" y="0"/>
                </a:cxn>
                <a:cxn ang="0">
                  <a:pos x="51" y="0"/>
                </a:cxn>
                <a:cxn ang="0">
                  <a:pos x="73" y="0"/>
                </a:cxn>
              </a:cxnLst>
              <a:rect l="0" t="0" r="r" b="b"/>
              <a:pathLst>
                <a:path w="73" h="1">
                  <a:moveTo>
                    <a:pt x="0" y="1"/>
                  </a:moveTo>
                  <a:lnTo>
                    <a:pt x="22" y="1"/>
                  </a:lnTo>
                  <a:lnTo>
                    <a:pt x="36" y="0"/>
                  </a:lnTo>
                  <a:lnTo>
                    <a:pt x="51" y="0"/>
                  </a:lnTo>
                  <a:lnTo>
                    <a:pt x="73"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20" name="Freeform 196"/>
            <p:cNvSpPr>
              <a:spLocks/>
            </p:cNvSpPr>
            <p:nvPr/>
          </p:nvSpPr>
          <p:spPr bwMode="auto">
            <a:xfrm>
              <a:off x="6515100" y="4271964"/>
              <a:ext cx="119063" cy="4763"/>
            </a:xfrm>
            <a:custGeom>
              <a:avLst/>
              <a:gdLst/>
              <a:ahLst/>
              <a:cxnLst>
                <a:cxn ang="0">
                  <a:pos x="0" y="3"/>
                </a:cxn>
                <a:cxn ang="0">
                  <a:pos x="26" y="2"/>
                </a:cxn>
                <a:cxn ang="0">
                  <a:pos x="39" y="0"/>
                </a:cxn>
                <a:cxn ang="0">
                  <a:pos x="53" y="0"/>
                </a:cxn>
                <a:cxn ang="0">
                  <a:pos x="75" y="0"/>
                </a:cxn>
              </a:cxnLst>
              <a:rect l="0" t="0" r="r" b="b"/>
              <a:pathLst>
                <a:path w="75" h="3">
                  <a:moveTo>
                    <a:pt x="0" y="3"/>
                  </a:moveTo>
                  <a:lnTo>
                    <a:pt x="26" y="2"/>
                  </a:lnTo>
                  <a:lnTo>
                    <a:pt x="39" y="0"/>
                  </a:lnTo>
                  <a:lnTo>
                    <a:pt x="53" y="0"/>
                  </a:lnTo>
                  <a:lnTo>
                    <a:pt x="75"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21" name="Freeform 197"/>
            <p:cNvSpPr>
              <a:spLocks/>
            </p:cNvSpPr>
            <p:nvPr/>
          </p:nvSpPr>
          <p:spPr bwMode="auto">
            <a:xfrm>
              <a:off x="6518275" y="4294189"/>
              <a:ext cx="115888" cy="4763"/>
            </a:xfrm>
            <a:custGeom>
              <a:avLst/>
              <a:gdLst/>
              <a:ahLst/>
              <a:cxnLst>
                <a:cxn ang="0">
                  <a:pos x="0" y="3"/>
                </a:cxn>
                <a:cxn ang="0">
                  <a:pos x="24" y="1"/>
                </a:cxn>
                <a:cxn ang="0">
                  <a:pos x="37" y="0"/>
                </a:cxn>
                <a:cxn ang="0">
                  <a:pos x="51" y="0"/>
                </a:cxn>
                <a:cxn ang="0">
                  <a:pos x="73" y="0"/>
                </a:cxn>
              </a:cxnLst>
              <a:rect l="0" t="0" r="r" b="b"/>
              <a:pathLst>
                <a:path w="73" h="3">
                  <a:moveTo>
                    <a:pt x="0" y="3"/>
                  </a:moveTo>
                  <a:lnTo>
                    <a:pt x="24" y="1"/>
                  </a:lnTo>
                  <a:lnTo>
                    <a:pt x="37" y="0"/>
                  </a:lnTo>
                  <a:lnTo>
                    <a:pt x="51" y="0"/>
                  </a:lnTo>
                  <a:lnTo>
                    <a:pt x="73"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22" name="Freeform 198"/>
            <p:cNvSpPr>
              <a:spLocks/>
            </p:cNvSpPr>
            <p:nvPr/>
          </p:nvSpPr>
          <p:spPr bwMode="auto">
            <a:xfrm>
              <a:off x="6518275" y="4314826"/>
              <a:ext cx="119063" cy="4763"/>
            </a:xfrm>
            <a:custGeom>
              <a:avLst/>
              <a:gdLst/>
              <a:ahLst/>
              <a:cxnLst>
                <a:cxn ang="0">
                  <a:pos x="0" y="3"/>
                </a:cxn>
                <a:cxn ang="0">
                  <a:pos x="24" y="3"/>
                </a:cxn>
                <a:cxn ang="0">
                  <a:pos x="37" y="0"/>
                </a:cxn>
                <a:cxn ang="0">
                  <a:pos x="51" y="2"/>
                </a:cxn>
                <a:cxn ang="0">
                  <a:pos x="75" y="0"/>
                </a:cxn>
              </a:cxnLst>
              <a:rect l="0" t="0" r="r" b="b"/>
              <a:pathLst>
                <a:path w="75" h="3">
                  <a:moveTo>
                    <a:pt x="0" y="3"/>
                  </a:moveTo>
                  <a:lnTo>
                    <a:pt x="24" y="3"/>
                  </a:lnTo>
                  <a:lnTo>
                    <a:pt x="37" y="0"/>
                  </a:lnTo>
                  <a:lnTo>
                    <a:pt x="51" y="2"/>
                  </a:lnTo>
                  <a:lnTo>
                    <a:pt x="75"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23" name="Freeform 199"/>
            <p:cNvSpPr>
              <a:spLocks/>
            </p:cNvSpPr>
            <p:nvPr/>
          </p:nvSpPr>
          <p:spPr bwMode="auto">
            <a:xfrm>
              <a:off x="6519863" y="4338639"/>
              <a:ext cx="117475" cy="3175"/>
            </a:xfrm>
            <a:custGeom>
              <a:avLst/>
              <a:gdLst/>
              <a:ahLst/>
              <a:cxnLst>
                <a:cxn ang="0">
                  <a:pos x="0" y="2"/>
                </a:cxn>
                <a:cxn ang="0">
                  <a:pos x="23" y="2"/>
                </a:cxn>
                <a:cxn ang="0">
                  <a:pos x="36" y="0"/>
                </a:cxn>
                <a:cxn ang="0">
                  <a:pos x="50" y="0"/>
                </a:cxn>
                <a:cxn ang="0">
                  <a:pos x="74" y="0"/>
                </a:cxn>
              </a:cxnLst>
              <a:rect l="0" t="0" r="r" b="b"/>
              <a:pathLst>
                <a:path w="74" h="2">
                  <a:moveTo>
                    <a:pt x="0" y="2"/>
                  </a:moveTo>
                  <a:lnTo>
                    <a:pt x="23" y="2"/>
                  </a:lnTo>
                  <a:lnTo>
                    <a:pt x="36" y="0"/>
                  </a:lnTo>
                  <a:lnTo>
                    <a:pt x="50" y="0"/>
                  </a:lnTo>
                  <a:lnTo>
                    <a:pt x="74"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24" name="Freeform 200"/>
            <p:cNvSpPr>
              <a:spLocks/>
            </p:cNvSpPr>
            <p:nvPr/>
          </p:nvSpPr>
          <p:spPr bwMode="auto">
            <a:xfrm>
              <a:off x="6518275" y="4357689"/>
              <a:ext cx="119063" cy="4763"/>
            </a:xfrm>
            <a:custGeom>
              <a:avLst/>
              <a:gdLst/>
              <a:ahLst/>
              <a:cxnLst>
                <a:cxn ang="0">
                  <a:pos x="0" y="3"/>
                </a:cxn>
                <a:cxn ang="0">
                  <a:pos x="24" y="3"/>
                </a:cxn>
                <a:cxn ang="0">
                  <a:pos x="37" y="2"/>
                </a:cxn>
                <a:cxn ang="0">
                  <a:pos x="52" y="2"/>
                </a:cxn>
                <a:cxn ang="0">
                  <a:pos x="75" y="0"/>
                </a:cxn>
              </a:cxnLst>
              <a:rect l="0" t="0" r="r" b="b"/>
              <a:pathLst>
                <a:path w="75" h="3">
                  <a:moveTo>
                    <a:pt x="0" y="3"/>
                  </a:moveTo>
                  <a:lnTo>
                    <a:pt x="24" y="3"/>
                  </a:lnTo>
                  <a:lnTo>
                    <a:pt x="37" y="2"/>
                  </a:lnTo>
                  <a:lnTo>
                    <a:pt x="52" y="2"/>
                  </a:lnTo>
                  <a:lnTo>
                    <a:pt x="75"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25" name="Line 201"/>
            <p:cNvSpPr>
              <a:spLocks noChangeShapeType="1"/>
            </p:cNvSpPr>
            <p:nvPr/>
          </p:nvSpPr>
          <p:spPr bwMode="auto">
            <a:xfrm>
              <a:off x="6562725" y="3635376"/>
              <a:ext cx="14288" cy="7397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26" name="Line 202"/>
            <p:cNvSpPr>
              <a:spLocks noChangeShapeType="1"/>
            </p:cNvSpPr>
            <p:nvPr/>
          </p:nvSpPr>
          <p:spPr bwMode="auto">
            <a:xfrm>
              <a:off x="6542088" y="3640139"/>
              <a:ext cx="14288" cy="73025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27" name="Line 203"/>
            <p:cNvSpPr>
              <a:spLocks noChangeShapeType="1"/>
            </p:cNvSpPr>
            <p:nvPr/>
          </p:nvSpPr>
          <p:spPr bwMode="auto">
            <a:xfrm>
              <a:off x="6586538" y="3636964"/>
              <a:ext cx="14288" cy="7286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28" name="Line 204"/>
            <p:cNvSpPr>
              <a:spLocks noChangeShapeType="1"/>
            </p:cNvSpPr>
            <p:nvPr/>
          </p:nvSpPr>
          <p:spPr bwMode="auto">
            <a:xfrm>
              <a:off x="6470650" y="3903664"/>
              <a:ext cx="396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29" name="Line 205"/>
            <p:cNvSpPr>
              <a:spLocks noChangeShapeType="1"/>
            </p:cNvSpPr>
            <p:nvPr/>
          </p:nvSpPr>
          <p:spPr bwMode="auto">
            <a:xfrm flipV="1">
              <a:off x="6623050" y="3636964"/>
              <a:ext cx="34925"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30" name="Line 206"/>
            <p:cNvSpPr>
              <a:spLocks noChangeShapeType="1"/>
            </p:cNvSpPr>
            <p:nvPr/>
          </p:nvSpPr>
          <p:spPr bwMode="auto">
            <a:xfrm flipV="1">
              <a:off x="6623050" y="3659189"/>
              <a:ext cx="3492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31" name="Line 207"/>
            <p:cNvSpPr>
              <a:spLocks noChangeShapeType="1"/>
            </p:cNvSpPr>
            <p:nvPr/>
          </p:nvSpPr>
          <p:spPr bwMode="auto">
            <a:xfrm flipV="1">
              <a:off x="6623050" y="3683001"/>
              <a:ext cx="3492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32" name="Line 208"/>
            <p:cNvSpPr>
              <a:spLocks noChangeShapeType="1"/>
            </p:cNvSpPr>
            <p:nvPr/>
          </p:nvSpPr>
          <p:spPr bwMode="auto">
            <a:xfrm flipV="1">
              <a:off x="6623050" y="3703639"/>
              <a:ext cx="34925"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33" name="Line 209"/>
            <p:cNvSpPr>
              <a:spLocks noChangeShapeType="1"/>
            </p:cNvSpPr>
            <p:nvPr/>
          </p:nvSpPr>
          <p:spPr bwMode="auto">
            <a:xfrm flipV="1">
              <a:off x="6623050" y="3722689"/>
              <a:ext cx="34925"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34" name="Line 210"/>
            <p:cNvSpPr>
              <a:spLocks noChangeShapeType="1"/>
            </p:cNvSpPr>
            <p:nvPr/>
          </p:nvSpPr>
          <p:spPr bwMode="auto">
            <a:xfrm flipV="1">
              <a:off x="6623050" y="3746501"/>
              <a:ext cx="34925"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35" name="Line 211"/>
            <p:cNvSpPr>
              <a:spLocks noChangeShapeType="1"/>
            </p:cNvSpPr>
            <p:nvPr/>
          </p:nvSpPr>
          <p:spPr bwMode="auto">
            <a:xfrm flipV="1">
              <a:off x="6623050" y="3768726"/>
              <a:ext cx="3492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36" name="Line 212"/>
            <p:cNvSpPr>
              <a:spLocks noChangeShapeType="1"/>
            </p:cNvSpPr>
            <p:nvPr/>
          </p:nvSpPr>
          <p:spPr bwMode="auto">
            <a:xfrm flipV="1">
              <a:off x="6623050" y="3789364"/>
              <a:ext cx="34925"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37" name="Line 213"/>
            <p:cNvSpPr>
              <a:spLocks noChangeShapeType="1"/>
            </p:cNvSpPr>
            <p:nvPr/>
          </p:nvSpPr>
          <p:spPr bwMode="auto">
            <a:xfrm flipV="1">
              <a:off x="6623050" y="3811589"/>
              <a:ext cx="3492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38" name="Line 214"/>
            <p:cNvSpPr>
              <a:spLocks noChangeShapeType="1"/>
            </p:cNvSpPr>
            <p:nvPr/>
          </p:nvSpPr>
          <p:spPr bwMode="auto">
            <a:xfrm flipV="1">
              <a:off x="6623050" y="3832226"/>
              <a:ext cx="34925"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39" name="Line 215"/>
            <p:cNvSpPr>
              <a:spLocks noChangeShapeType="1"/>
            </p:cNvSpPr>
            <p:nvPr/>
          </p:nvSpPr>
          <p:spPr bwMode="auto">
            <a:xfrm flipV="1">
              <a:off x="6623050" y="3854451"/>
              <a:ext cx="3492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40" name="Line 216"/>
            <p:cNvSpPr>
              <a:spLocks noChangeShapeType="1"/>
            </p:cNvSpPr>
            <p:nvPr/>
          </p:nvSpPr>
          <p:spPr bwMode="auto">
            <a:xfrm flipV="1">
              <a:off x="6623050" y="3875089"/>
              <a:ext cx="3492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41" name="Line 217"/>
            <p:cNvSpPr>
              <a:spLocks noChangeShapeType="1"/>
            </p:cNvSpPr>
            <p:nvPr/>
          </p:nvSpPr>
          <p:spPr bwMode="auto">
            <a:xfrm flipV="1">
              <a:off x="6624638" y="3895726"/>
              <a:ext cx="36513"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43" name="Line 219"/>
            <p:cNvSpPr>
              <a:spLocks noChangeShapeType="1"/>
            </p:cNvSpPr>
            <p:nvPr/>
          </p:nvSpPr>
          <p:spPr bwMode="auto">
            <a:xfrm flipV="1">
              <a:off x="6627813" y="3941764"/>
              <a:ext cx="3492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44" name="Line 220"/>
            <p:cNvSpPr>
              <a:spLocks noChangeShapeType="1"/>
            </p:cNvSpPr>
            <p:nvPr/>
          </p:nvSpPr>
          <p:spPr bwMode="auto">
            <a:xfrm flipV="1">
              <a:off x="6624638" y="3917951"/>
              <a:ext cx="365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45" name="Line 221"/>
            <p:cNvSpPr>
              <a:spLocks noChangeShapeType="1"/>
            </p:cNvSpPr>
            <p:nvPr/>
          </p:nvSpPr>
          <p:spPr bwMode="auto">
            <a:xfrm flipV="1">
              <a:off x="6627813" y="3962401"/>
              <a:ext cx="34925"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46" name="Line 222"/>
            <p:cNvSpPr>
              <a:spLocks noChangeShapeType="1"/>
            </p:cNvSpPr>
            <p:nvPr/>
          </p:nvSpPr>
          <p:spPr bwMode="auto">
            <a:xfrm flipV="1">
              <a:off x="6629401" y="3984626"/>
              <a:ext cx="365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47" name="Line 223"/>
            <p:cNvSpPr>
              <a:spLocks noChangeShapeType="1"/>
            </p:cNvSpPr>
            <p:nvPr/>
          </p:nvSpPr>
          <p:spPr bwMode="auto">
            <a:xfrm flipV="1">
              <a:off x="6629401" y="4005264"/>
              <a:ext cx="36513"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48" name="Line 224"/>
            <p:cNvSpPr>
              <a:spLocks noChangeShapeType="1"/>
            </p:cNvSpPr>
            <p:nvPr/>
          </p:nvSpPr>
          <p:spPr bwMode="auto">
            <a:xfrm flipV="1">
              <a:off x="6629401" y="4027489"/>
              <a:ext cx="365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49" name="Line 225"/>
            <p:cNvSpPr>
              <a:spLocks noChangeShapeType="1"/>
            </p:cNvSpPr>
            <p:nvPr/>
          </p:nvSpPr>
          <p:spPr bwMode="auto">
            <a:xfrm flipV="1">
              <a:off x="6627813" y="4048126"/>
              <a:ext cx="34925"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50" name="Line 226"/>
            <p:cNvSpPr>
              <a:spLocks noChangeShapeType="1"/>
            </p:cNvSpPr>
            <p:nvPr/>
          </p:nvSpPr>
          <p:spPr bwMode="auto">
            <a:xfrm flipV="1">
              <a:off x="6629401" y="4071939"/>
              <a:ext cx="36513"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51" name="Line 227"/>
            <p:cNvSpPr>
              <a:spLocks noChangeShapeType="1"/>
            </p:cNvSpPr>
            <p:nvPr/>
          </p:nvSpPr>
          <p:spPr bwMode="auto">
            <a:xfrm flipV="1">
              <a:off x="6629401" y="4094164"/>
              <a:ext cx="365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52" name="Line 228"/>
            <p:cNvSpPr>
              <a:spLocks noChangeShapeType="1"/>
            </p:cNvSpPr>
            <p:nvPr/>
          </p:nvSpPr>
          <p:spPr bwMode="auto">
            <a:xfrm flipV="1">
              <a:off x="6632576" y="4114801"/>
              <a:ext cx="34925"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53" name="Line 229"/>
            <p:cNvSpPr>
              <a:spLocks noChangeShapeType="1"/>
            </p:cNvSpPr>
            <p:nvPr/>
          </p:nvSpPr>
          <p:spPr bwMode="auto">
            <a:xfrm flipV="1">
              <a:off x="6629401" y="4137026"/>
              <a:ext cx="365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54" name="Line 230"/>
            <p:cNvSpPr>
              <a:spLocks noChangeShapeType="1"/>
            </p:cNvSpPr>
            <p:nvPr/>
          </p:nvSpPr>
          <p:spPr bwMode="auto">
            <a:xfrm flipV="1">
              <a:off x="6632576" y="4160839"/>
              <a:ext cx="3492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55" name="Line 231"/>
            <p:cNvSpPr>
              <a:spLocks noChangeShapeType="1"/>
            </p:cNvSpPr>
            <p:nvPr/>
          </p:nvSpPr>
          <p:spPr bwMode="auto">
            <a:xfrm flipV="1">
              <a:off x="6632576" y="4181476"/>
              <a:ext cx="34925"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56" name="Line 232"/>
            <p:cNvSpPr>
              <a:spLocks noChangeShapeType="1"/>
            </p:cNvSpPr>
            <p:nvPr/>
          </p:nvSpPr>
          <p:spPr bwMode="auto">
            <a:xfrm flipV="1">
              <a:off x="6632576" y="4205289"/>
              <a:ext cx="34925"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57" name="Line 233"/>
            <p:cNvSpPr>
              <a:spLocks noChangeShapeType="1"/>
            </p:cNvSpPr>
            <p:nvPr/>
          </p:nvSpPr>
          <p:spPr bwMode="auto">
            <a:xfrm flipV="1">
              <a:off x="6634163" y="4227514"/>
              <a:ext cx="365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58" name="Line 234"/>
            <p:cNvSpPr>
              <a:spLocks noChangeShapeType="1"/>
            </p:cNvSpPr>
            <p:nvPr/>
          </p:nvSpPr>
          <p:spPr bwMode="auto">
            <a:xfrm flipV="1">
              <a:off x="6634163" y="4248151"/>
              <a:ext cx="36513"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59" name="Line 235"/>
            <p:cNvSpPr>
              <a:spLocks noChangeShapeType="1"/>
            </p:cNvSpPr>
            <p:nvPr/>
          </p:nvSpPr>
          <p:spPr bwMode="auto">
            <a:xfrm>
              <a:off x="6634163" y="4271964"/>
              <a:ext cx="365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60" name="Line 236"/>
            <p:cNvSpPr>
              <a:spLocks noChangeShapeType="1"/>
            </p:cNvSpPr>
            <p:nvPr/>
          </p:nvSpPr>
          <p:spPr bwMode="auto">
            <a:xfrm flipV="1">
              <a:off x="6634163" y="4294189"/>
              <a:ext cx="365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61" name="Line 237"/>
            <p:cNvSpPr>
              <a:spLocks noChangeShapeType="1"/>
            </p:cNvSpPr>
            <p:nvPr/>
          </p:nvSpPr>
          <p:spPr bwMode="auto">
            <a:xfrm flipV="1">
              <a:off x="6634163" y="4314826"/>
              <a:ext cx="36513"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62" name="Line 238"/>
            <p:cNvSpPr>
              <a:spLocks noChangeShapeType="1"/>
            </p:cNvSpPr>
            <p:nvPr/>
          </p:nvSpPr>
          <p:spPr bwMode="auto">
            <a:xfrm flipV="1">
              <a:off x="6637338" y="4338639"/>
              <a:ext cx="34925"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63" name="Line 239"/>
            <p:cNvSpPr>
              <a:spLocks noChangeShapeType="1"/>
            </p:cNvSpPr>
            <p:nvPr/>
          </p:nvSpPr>
          <p:spPr bwMode="auto">
            <a:xfrm flipV="1">
              <a:off x="6637338" y="4357689"/>
              <a:ext cx="34925"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64" name="Line 240"/>
            <p:cNvSpPr>
              <a:spLocks noChangeShapeType="1"/>
            </p:cNvSpPr>
            <p:nvPr/>
          </p:nvSpPr>
          <p:spPr bwMode="auto">
            <a:xfrm>
              <a:off x="6467476" y="3644901"/>
              <a:ext cx="14288" cy="75565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65" name="Freeform 241"/>
            <p:cNvSpPr>
              <a:spLocks/>
            </p:cNvSpPr>
            <p:nvPr/>
          </p:nvSpPr>
          <p:spPr bwMode="auto">
            <a:xfrm>
              <a:off x="6456363" y="3622676"/>
              <a:ext cx="14288" cy="782638"/>
            </a:xfrm>
            <a:custGeom>
              <a:avLst/>
              <a:gdLst/>
              <a:ahLst/>
              <a:cxnLst>
                <a:cxn ang="0">
                  <a:pos x="9" y="493"/>
                </a:cxn>
                <a:cxn ang="0">
                  <a:pos x="0" y="15"/>
                </a:cxn>
                <a:cxn ang="0">
                  <a:pos x="0" y="15"/>
                </a:cxn>
                <a:cxn ang="0">
                  <a:pos x="0" y="0"/>
                </a:cxn>
              </a:cxnLst>
              <a:rect l="0" t="0" r="r" b="b"/>
              <a:pathLst>
                <a:path w="9" h="493">
                  <a:moveTo>
                    <a:pt x="9" y="493"/>
                  </a:moveTo>
                  <a:lnTo>
                    <a:pt x="0" y="15"/>
                  </a:lnTo>
                  <a:lnTo>
                    <a:pt x="0" y="15"/>
                  </a:lnTo>
                  <a:lnTo>
                    <a:pt x="0"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66" name="Line 242"/>
            <p:cNvSpPr>
              <a:spLocks noChangeShapeType="1"/>
            </p:cNvSpPr>
            <p:nvPr/>
          </p:nvSpPr>
          <p:spPr bwMode="auto">
            <a:xfrm>
              <a:off x="6657976" y="3635376"/>
              <a:ext cx="14288" cy="7588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67" name="Line 243"/>
            <p:cNvSpPr>
              <a:spLocks noChangeShapeType="1"/>
            </p:cNvSpPr>
            <p:nvPr/>
          </p:nvSpPr>
          <p:spPr bwMode="auto">
            <a:xfrm>
              <a:off x="6667501" y="3656014"/>
              <a:ext cx="14288" cy="7572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68" name="Line 244"/>
            <p:cNvSpPr>
              <a:spLocks noChangeShapeType="1"/>
            </p:cNvSpPr>
            <p:nvPr/>
          </p:nvSpPr>
          <p:spPr bwMode="auto">
            <a:xfrm>
              <a:off x="6704013" y="3675064"/>
              <a:ext cx="14288" cy="7588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69" name="Freeform 245"/>
            <p:cNvSpPr>
              <a:spLocks/>
            </p:cNvSpPr>
            <p:nvPr/>
          </p:nvSpPr>
          <p:spPr bwMode="auto">
            <a:xfrm>
              <a:off x="6667501" y="3659189"/>
              <a:ext cx="38100" cy="754063"/>
            </a:xfrm>
            <a:custGeom>
              <a:avLst/>
              <a:gdLst/>
              <a:ahLst/>
              <a:cxnLst>
                <a:cxn ang="0">
                  <a:pos x="0" y="0"/>
                </a:cxn>
                <a:cxn ang="0">
                  <a:pos x="15" y="0"/>
                </a:cxn>
                <a:cxn ang="0">
                  <a:pos x="24" y="475"/>
                </a:cxn>
              </a:cxnLst>
              <a:rect l="0" t="0" r="r" b="b"/>
              <a:pathLst>
                <a:path w="24" h="475">
                  <a:moveTo>
                    <a:pt x="0" y="0"/>
                  </a:moveTo>
                  <a:lnTo>
                    <a:pt x="15" y="0"/>
                  </a:lnTo>
                  <a:lnTo>
                    <a:pt x="24" y="475"/>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70" name="Line 246"/>
            <p:cNvSpPr>
              <a:spLocks noChangeShapeType="1"/>
            </p:cNvSpPr>
            <p:nvPr/>
          </p:nvSpPr>
          <p:spPr bwMode="auto">
            <a:xfrm>
              <a:off x="6667501" y="3679826"/>
              <a:ext cx="238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71" name="Line 247"/>
            <p:cNvSpPr>
              <a:spLocks noChangeShapeType="1"/>
            </p:cNvSpPr>
            <p:nvPr/>
          </p:nvSpPr>
          <p:spPr bwMode="auto">
            <a:xfrm>
              <a:off x="6667501" y="3702051"/>
              <a:ext cx="238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72" name="Line 248"/>
            <p:cNvSpPr>
              <a:spLocks noChangeShapeType="1"/>
            </p:cNvSpPr>
            <p:nvPr/>
          </p:nvSpPr>
          <p:spPr bwMode="auto">
            <a:xfrm flipV="1">
              <a:off x="6667501" y="3722689"/>
              <a:ext cx="23813"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73" name="Line 249"/>
            <p:cNvSpPr>
              <a:spLocks noChangeShapeType="1"/>
            </p:cNvSpPr>
            <p:nvPr/>
          </p:nvSpPr>
          <p:spPr bwMode="auto">
            <a:xfrm>
              <a:off x="6667501" y="3741739"/>
              <a:ext cx="238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74" name="Line 250"/>
            <p:cNvSpPr>
              <a:spLocks noChangeShapeType="1"/>
            </p:cNvSpPr>
            <p:nvPr/>
          </p:nvSpPr>
          <p:spPr bwMode="auto">
            <a:xfrm>
              <a:off x="6670676" y="3784601"/>
              <a:ext cx="238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75" name="Line 251"/>
            <p:cNvSpPr>
              <a:spLocks noChangeShapeType="1"/>
            </p:cNvSpPr>
            <p:nvPr/>
          </p:nvSpPr>
          <p:spPr bwMode="auto">
            <a:xfrm flipV="1">
              <a:off x="6670676" y="3763964"/>
              <a:ext cx="238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76" name="Line 252"/>
            <p:cNvSpPr>
              <a:spLocks noChangeShapeType="1"/>
            </p:cNvSpPr>
            <p:nvPr/>
          </p:nvSpPr>
          <p:spPr bwMode="auto">
            <a:xfrm>
              <a:off x="6672263" y="3806826"/>
              <a:ext cx="2222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77" name="Line 253"/>
            <p:cNvSpPr>
              <a:spLocks noChangeShapeType="1"/>
            </p:cNvSpPr>
            <p:nvPr/>
          </p:nvSpPr>
          <p:spPr bwMode="auto">
            <a:xfrm>
              <a:off x="6672263" y="3827464"/>
              <a:ext cx="238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78" name="Line 254"/>
            <p:cNvSpPr>
              <a:spLocks noChangeShapeType="1"/>
            </p:cNvSpPr>
            <p:nvPr/>
          </p:nvSpPr>
          <p:spPr bwMode="auto">
            <a:xfrm>
              <a:off x="6672263" y="3849689"/>
              <a:ext cx="238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79" name="Line 255"/>
            <p:cNvSpPr>
              <a:spLocks noChangeShapeType="1"/>
            </p:cNvSpPr>
            <p:nvPr/>
          </p:nvSpPr>
          <p:spPr bwMode="auto">
            <a:xfrm>
              <a:off x="6672263" y="3870326"/>
              <a:ext cx="238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80" name="Line 256"/>
            <p:cNvSpPr>
              <a:spLocks noChangeShapeType="1"/>
            </p:cNvSpPr>
            <p:nvPr/>
          </p:nvSpPr>
          <p:spPr bwMode="auto">
            <a:xfrm>
              <a:off x="6675438" y="3890964"/>
              <a:ext cx="2063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81" name="Line 257"/>
            <p:cNvSpPr>
              <a:spLocks noChangeShapeType="1"/>
            </p:cNvSpPr>
            <p:nvPr/>
          </p:nvSpPr>
          <p:spPr bwMode="auto">
            <a:xfrm>
              <a:off x="6675438" y="3913189"/>
              <a:ext cx="238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82" name="Line 258"/>
            <p:cNvSpPr>
              <a:spLocks noChangeShapeType="1"/>
            </p:cNvSpPr>
            <p:nvPr/>
          </p:nvSpPr>
          <p:spPr bwMode="auto">
            <a:xfrm>
              <a:off x="6675438" y="3933826"/>
              <a:ext cx="238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83" name="Line 259"/>
            <p:cNvSpPr>
              <a:spLocks noChangeShapeType="1"/>
            </p:cNvSpPr>
            <p:nvPr/>
          </p:nvSpPr>
          <p:spPr bwMode="auto">
            <a:xfrm flipV="1">
              <a:off x="6675438" y="3952876"/>
              <a:ext cx="23813"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84" name="Line 260"/>
            <p:cNvSpPr>
              <a:spLocks noChangeShapeType="1"/>
            </p:cNvSpPr>
            <p:nvPr/>
          </p:nvSpPr>
          <p:spPr bwMode="auto">
            <a:xfrm flipV="1">
              <a:off x="6675438" y="3975101"/>
              <a:ext cx="238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85" name="Line 261"/>
            <p:cNvSpPr>
              <a:spLocks noChangeShapeType="1"/>
            </p:cNvSpPr>
            <p:nvPr/>
          </p:nvSpPr>
          <p:spPr bwMode="auto">
            <a:xfrm flipV="1">
              <a:off x="6675438" y="3995739"/>
              <a:ext cx="23813"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86" name="Line 262"/>
            <p:cNvSpPr>
              <a:spLocks noChangeShapeType="1"/>
            </p:cNvSpPr>
            <p:nvPr/>
          </p:nvSpPr>
          <p:spPr bwMode="auto">
            <a:xfrm>
              <a:off x="6677026" y="4019551"/>
              <a:ext cx="2222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87" name="Line 263"/>
            <p:cNvSpPr>
              <a:spLocks noChangeShapeType="1"/>
            </p:cNvSpPr>
            <p:nvPr/>
          </p:nvSpPr>
          <p:spPr bwMode="auto">
            <a:xfrm flipV="1">
              <a:off x="6677026" y="4038601"/>
              <a:ext cx="23813"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88" name="Line 264"/>
            <p:cNvSpPr>
              <a:spLocks noChangeShapeType="1"/>
            </p:cNvSpPr>
            <p:nvPr/>
          </p:nvSpPr>
          <p:spPr bwMode="auto">
            <a:xfrm>
              <a:off x="6677026" y="4062414"/>
              <a:ext cx="238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89" name="Line 265"/>
            <p:cNvSpPr>
              <a:spLocks noChangeShapeType="1"/>
            </p:cNvSpPr>
            <p:nvPr/>
          </p:nvSpPr>
          <p:spPr bwMode="auto">
            <a:xfrm>
              <a:off x="6677026" y="4084639"/>
              <a:ext cx="238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90" name="Line 266"/>
            <p:cNvSpPr>
              <a:spLocks noChangeShapeType="1"/>
            </p:cNvSpPr>
            <p:nvPr/>
          </p:nvSpPr>
          <p:spPr bwMode="auto">
            <a:xfrm>
              <a:off x="6677026" y="4105276"/>
              <a:ext cx="238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91" name="Line 267"/>
            <p:cNvSpPr>
              <a:spLocks noChangeShapeType="1"/>
            </p:cNvSpPr>
            <p:nvPr/>
          </p:nvSpPr>
          <p:spPr bwMode="auto">
            <a:xfrm flipV="1">
              <a:off x="6680201" y="4124326"/>
              <a:ext cx="20638"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92" name="Line 268"/>
            <p:cNvSpPr>
              <a:spLocks noChangeShapeType="1"/>
            </p:cNvSpPr>
            <p:nvPr/>
          </p:nvSpPr>
          <p:spPr bwMode="auto">
            <a:xfrm>
              <a:off x="6677026" y="4151314"/>
              <a:ext cx="238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93" name="Line 269"/>
            <p:cNvSpPr>
              <a:spLocks noChangeShapeType="1"/>
            </p:cNvSpPr>
            <p:nvPr/>
          </p:nvSpPr>
          <p:spPr bwMode="auto">
            <a:xfrm>
              <a:off x="6680201" y="4170364"/>
              <a:ext cx="238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94" name="Line 270"/>
            <p:cNvSpPr>
              <a:spLocks noChangeShapeType="1"/>
            </p:cNvSpPr>
            <p:nvPr/>
          </p:nvSpPr>
          <p:spPr bwMode="auto">
            <a:xfrm>
              <a:off x="6680201" y="4191001"/>
              <a:ext cx="238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95" name="Line 271"/>
            <p:cNvSpPr>
              <a:spLocks noChangeShapeType="1"/>
            </p:cNvSpPr>
            <p:nvPr/>
          </p:nvSpPr>
          <p:spPr bwMode="auto">
            <a:xfrm>
              <a:off x="6680201" y="4214814"/>
              <a:ext cx="238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96" name="Line 272"/>
            <p:cNvSpPr>
              <a:spLocks noChangeShapeType="1"/>
            </p:cNvSpPr>
            <p:nvPr/>
          </p:nvSpPr>
          <p:spPr bwMode="auto">
            <a:xfrm>
              <a:off x="6680201" y="4237039"/>
              <a:ext cx="238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97" name="Line 273"/>
            <p:cNvSpPr>
              <a:spLocks noChangeShapeType="1"/>
            </p:cNvSpPr>
            <p:nvPr/>
          </p:nvSpPr>
          <p:spPr bwMode="auto">
            <a:xfrm>
              <a:off x="6680201" y="4257676"/>
              <a:ext cx="238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98" name="Line 274"/>
            <p:cNvSpPr>
              <a:spLocks noChangeShapeType="1"/>
            </p:cNvSpPr>
            <p:nvPr/>
          </p:nvSpPr>
          <p:spPr bwMode="auto">
            <a:xfrm flipV="1">
              <a:off x="6680201" y="4279901"/>
              <a:ext cx="238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299" name="Line 275"/>
            <p:cNvSpPr>
              <a:spLocks noChangeShapeType="1"/>
            </p:cNvSpPr>
            <p:nvPr/>
          </p:nvSpPr>
          <p:spPr bwMode="auto">
            <a:xfrm>
              <a:off x="6681788" y="4303714"/>
              <a:ext cx="238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00" name="Line 276"/>
            <p:cNvSpPr>
              <a:spLocks noChangeShapeType="1"/>
            </p:cNvSpPr>
            <p:nvPr/>
          </p:nvSpPr>
          <p:spPr bwMode="auto">
            <a:xfrm>
              <a:off x="6681788" y="4322764"/>
              <a:ext cx="238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01" name="Line 277"/>
            <p:cNvSpPr>
              <a:spLocks noChangeShapeType="1"/>
            </p:cNvSpPr>
            <p:nvPr/>
          </p:nvSpPr>
          <p:spPr bwMode="auto">
            <a:xfrm>
              <a:off x="6681788" y="4341814"/>
              <a:ext cx="238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02" name="Line 278"/>
            <p:cNvSpPr>
              <a:spLocks noChangeShapeType="1"/>
            </p:cNvSpPr>
            <p:nvPr/>
          </p:nvSpPr>
          <p:spPr bwMode="auto">
            <a:xfrm>
              <a:off x="6681788" y="4357689"/>
              <a:ext cx="238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03" name="Freeform 279"/>
            <p:cNvSpPr>
              <a:spLocks/>
            </p:cNvSpPr>
            <p:nvPr/>
          </p:nvSpPr>
          <p:spPr bwMode="auto">
            <a:xfrm>
              <a:off x="6704013" y="3675064"/>
              <a:ext cx="30163" cy="758825"/>
            </a:xfrm>
            <a:custGeom>
              <a:avLst/>
              <a:gdLst/>
              <a:ahLst/>
              <a:cxnLst>
                <a:cxn ang="0">
                  <a:pos x="0" y="0"/>
                </a:cxn>
                <a:cxn ang="0">
                  <a:pos x="10" y="0"/>
                </a:cxn>
                <a:cxn ang="0">
                  <a:pos x="19" y="478"/>
                </a:cxn>
              </a:cxnLst>
              <a:rect l="0" t="0" r="r" b="b"/>
              <a:pathLst>
                <a:path w="19" h="478">
                  <a:moveTo>
                    <a:pt x="0" y="0"/>
                  </a:moveTo>
                  <a:lnTo>
                    <a:pt x="10" y="0"/>
                  </a:lnTo>
                  <a:lnTo>
                    <a:pt x="19" y="478"/>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04" name="Line 280"/>
            <p:cNvSpPr>
              <a:spLocks noChangeShapeType="1"/>
            </p:cNvSpPr>
            <p:nvPr/>
          </p:nvSpPr>
          <p:spPr bwMode="auto">
            <a:xfrm>
              <a:off x="6704013" y="3698876"/>
              <a:ext cx="15875"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05" name="Line 281"/>
            <p:cNvSpPr>
              <a:spLocks noChangeShapeType="1"/>
            </p:cNvSpPr>
            <p:nvPr/>
          </p:nvSpPr>
          <p:spPr bwMode="auto">
            <a:xfrm>
              <a:off x="6704013" y="3683001"/>
              <a:ext cx="1587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06" name="Line 282"/>
            <p:cNvSpPr>
              <a:spLocks noChangeShapeType="1"/>
            </p:cNvSpPr>
            <p:nvPr/>
          </p:nvSpPr>
          <p:spPr bwMode="auto">
            <a:xfrm>
              <a:off x="6704013" y="3722689"/>
              <a:ext cx="1587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07" name="Line 283"/>
            <p:cNvSpPr>
              <a:spLocks noChangeShapeType="1"/>
            </p:cNvSpPr>
            <p:nvPr/>
          </p:nvSpPr>
          <p:spPr bwMode="auto">
            <a:xfrm>
              <a:off x="6705601" y="3744914"/>
              <a:ext cx="1746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08" name="Line 284"/>
            <p:cNvSpPr>
              <a:spLocks noChangeShapeType="1"/>
            </p:cNvSpPr>
            <p:nvPr/>
          </p:nvSpPr>
          <p:spPr bwMode="auto">
            <a:xfrm>
              <a:off x="6705601" y="3760789"/>
              <a:ext cx="1746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09" name="Line 285"/>
            <p:cNvSpPr>
              <a:spLocks noChangeShapeType="1"/>
            </p:cNvSpPr>
            <p:nvPr/>
          </p:nvSpPr>
          <p:spPr bwMode="auto">
            <a:xfrm>
              <a:off x="6705601" y="3783014"/>
              <a:ext cx="142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10" name="Line 286"/>
            <p:cNvSpPr>
              <a:spLocks noChangeShapeType="1"/>
            </p:cNvSpPr>
            <p:nvPr/>
          </p:nvSpPr>
          <p:spPr bwMode="auto">
            <a:xfrm>
              <a:off x="6705601" y="3802064"/>
              <a:ext cx="1746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11" name="Line 287"/>
            <p:cNvSpPr>
              <a:spLocks noChangeShapeType="1"/>
            </p:cNvSpPr>
            <p:nvPr/>
          </p:nvSpPr>
          <p:spPr bwMode="auto">
            <a:xfrm>
              <a:off x="6705601" y="3822701"/>
              <a:ext cx="1746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12" name="Line 288"/>
            <p:cNvSpPr>
              <a:spLocks noChangeShapeType="1"/>
            </p:cNvSpPr>
            <p:nvPr/>
          </p:nvSpPr>
          <p:spPr bwMode="auto">
            <a:xfrm>
              <a:off x="6705601" y="3841751"/>
              <a:ext cx="17463"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13" name="Line 289"/>
            <p:cNvSpPr>
              <a:spLocks noChangeShapeType="1"/>
            </p:cNvSpPr>
            <p:nvPr/>
          </p:nvSpPr>
          <p:spPr bwMode="auto">
            <a:xfrm>
              <a:off x="6708776" y="3863976"/>
              <a:ext cx="1587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14" name="Line 290"/>
            <p:cNvSpPr>
              <a:spLocks noChangeShapeType="1"/>
            </p:cNvSpPr>
            <p:nvPr/>
          </p:nvSpPr>
          <p:spPr bwMode="auto">
            <a:xfrm>
              <a:off x="6708776" y="3884614"/>
              <a:ext cx="1587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15" name="Line 291"/>
            <p:cNvSpPr>
              <a:spLocks noChangeShapeType="1"/>
            </p:cNvSpPr>
            <p:nvPr/>
          </p:nvSpPr>
          <p:spPr bwMode="auto">
            <a:xfrm>
              <a:off x="6708776" y="3905251"/>
              <a:ext cx="1587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16" name="Line 292"/>
            <p:cNvSpPr>
              <a:spLocks noChangeShapeType="1"/>
            </p:cNvSpPr>
            <p:nvPr/>
          </p:nvSpPr>
          <p:spPr bwMode="auto">
            <a:xfrm>
              <a:off x="6708776" y="3924301"/>
              <a:ext cx="1587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17" name="Line 293"/>
            <p:cNvSpPr>
              <a:spLocks noChangeShapeType="1"/>
            </p:cNvSpPr>
            <p:nvPr/>
          </p:nvSpPr>
          <p:spPr bwMode="auto">
            <a:xfrm>
              <a:off x="6710363" y="3946526"/>
              <a:ext cx="1746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18" name="Line 294"/>
            <p:cNvSpPr>
              <a:spLocks noChangeShapeType="1"/>
            </p:cNvSpPr>
            <p:nvPr/>
          </p:nvSpPr>
          <p:spPr bwMode="auto">
            <a:xfrm>
              <a:off x="6710363" y="3967164"/>
              <a:ext cx="1746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19" name="Line 295"/>
            <p:cNvSpPr>
              <a:spLocks noChangeShapeType="1"/>
            </p:cNvSpPr>
            <p:nvPr/>
          </p:nvSpPr>
          <p:spPr bwMode="auto">
            <a:xfrm>
              <a:off x="6710363" y="3986214"/>
              <a:ext cx="17463"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20" name="Line 296"/>
            <p:cNvSpPr>
              <a:spLocks noChangeShapeType="1"/>
            </p:cNvSpPr>
            <p:nvPr/>
          </p:nvSpPr>
          <p:spPr bwMode="auto">
            <a:xfrm>
              <a:off x="6710363" y="4010026"/>
              <a:ext cx="1746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21" name="Line 297"/>
            <p:cNvSpPr>
              <a:spLocks noChangeShapeType="1"/>
            </p:cNvSpPr>
            <p:nvPr/>
          </p:nvSpPr>
          <p:spPr bwMode="auto">
            <a:xfrm>
              <a:off x="6710363" y="4032251"/>
              <a:ext cx="1746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22" name="Line 298"/>
            <p:cNvSpPr>
              <a:spLocks noChangeShapeType="1"/>
            </p:cNvSpPr>
            <p:nvPr/>
          </p:nvSpPr>
          <p:spPr bwMode="auto">
            <a:xfrm>
              <a:off x="6713538" y="4070351"/>
              <a:ext cx="142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23" name="Line 299"/>
            <p:cNvSpPr>
              <a:spLocks noChangeShapeType="1"/>
            </p:cNvSpPr>
            <p:nvPr/>
          </p:nvSpPr>
          <p:spPr bwMode="auto">
            <a:xfrm>
              <a:off x="6710363" y="4051301"/>
              <a:ext cx="1746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24" name="Line 300"/>
            <p:cNvSpPr>
              <a:spLocks noChangeShapeType="1"/>
            </p:cNvSpPr>
            <p:nvPr/>
          </p:nvSpPr>
          <p:spPr bwMode="auto">
            <a:xfrm>
              <a:off x="6713538" y="4094164"/>
              <a:ext cx="142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25" name="Line 301"/>
            <p:cNvSpPr>
              <a:spLocks noChangeShapeType="1"/>
            </p:cNvSpPr>
            <p:nvPr/>
          </p:nvSpPr>
          <p:spPr bwMode="auto">
            <a:xfrm>
              <a:off x="6713538" y="4114801"/>
              <a:ext cx="1587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26" name="Line 302"/>
            <p:cNvSpPr>
              <a:spLocks noChangeShapeType="1"/>
            </p:cNvSpPr>
            <p:nvPr/>
          </p:nvSpPr>
          <p:spPr bwMode="auto">
            <a:xfrm>
              <a:off x="6713538" y="4137026"/>
              <a:ext cx="1587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27" name="Line 303"/>
            <p:cNvSpPr>
              <a:spLocks noChangeShapeType="1"/>
            </p:cNvSpPr>
            <p:nvPr/>
          </p:nvSpPr>
          <p:spPr bwMode="auto">
            <a:xfrm>
              <a:off x="6713538" y="4157664"/>
              <a:ext cx="1587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28" name="Line 304"/>
            <p:cNvSpPr>
              <a:spLocks noChangeShapeType="1"/>
            </p:cNvSpPr>
            <p:nvPr/>
          </p:nvSpPr>
          <p:spPr bwMode="auto">
            <a:xfrm>
              <a:off x="6713538" y="4179889"/>
              <a:ext cx="1587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29" name="Line 305"/>
            <p:cNvSpPr>
              <a:spLocks noChangeShapeType="1"/>
            </p:cNvSpPr>
            <p:nvPr/>
          </p:nvSpPr>
          <p:spPr bwMode="auto">
            <a:xfrm>
              <a:off x="6713538" y="4198939"/>
              <a:ext cx="1587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30" name="Line 306"/>
            <p:cNvSpPr>
              <a:spLocks noChangeShapeType="1"/>
            </p:cNvSpPr>
            <p:nvPr/>
          </p:nvSpPr>
          <p:spPr bwMode="auto">
            <a:xfrm>
              <a:off x="6715126" y="4222751"/>
              <a:ext cx="142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31" name="Line 307"/>
            <p:cNvSpPr>
              <a:spLocks noChangeShapeType="1"/>
            </p:cNvSpPr>
            <p:nvPr/>
          </p:nvSpPr>
          <p:spPr bwMode="auto">
            <a:xfrm>
              <a:off x="6715126" y="4281489"/>
              <a:ext cx="1746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32" name="Line 308"/>
            <p:cNvSpPr>
              <a:spLocks noChangeShapeType="1"/>
            </p:cNvSpPr>
            <p:nvPr/>
          </p:nvSpPr>
          <p:spPr bwMode="auto">
            <a:xfrm>
              <a:off x="6715126" y="4300539"/>
              <a:ext cx="17463"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33" name="Line 309"/>
            <p:cNvSpPr>
              <a:spLocks noChangeShapeType="1"/>
            </p:cNvSpPr>
            <p:nvPr/>
          </p:nvSpPr>
          <p:spPr bwMode="auto">
            <a:xfrm>
              <a:off x="6715126" y="4322764"/>
              <a:ext cx="1746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34" name="Line 310"/>
            <p:cNvSpPr>
              <a:spLocks noChangeShapeType="1"/>
            </p:cNvSpPr>
            <p:nvPr/>
          </p:nvSpPr>
          <p:spPr bwMode="auto">
            <a:xfrm>
              <a:off x="6715126" y="4341814"/>
              <a:ext cx="1746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35" name="Line 311"/>
            <p:cNvSpPr>
              <a:spLocks noChangeShapeType="1"/>
            </p:cNvSpPr>
            <p:nvPr/>
          </p:nvSpPr>
          <p:spPr bwMode="auto">
            <a:xfrm>
              <a:off x="6715126" y="4357689"/>
              <a:ext cx="1746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36" name="Line 312"/>
            <p:cNvSpPr>
              <a:spLocks noChangeShapeType="1"/>
            </p:cNvSpPr>
            <p:nvPr/>
          </p:nvSpPr>
          <p:spPr bwMode="auto">
            <a:xfrm>
              <a:off x="6715126" y="4262439"/>
              <a:ext cx="1746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37" name="Line 313"/>
            <p:cNvSpPr>
              <a:spLocks noChangeShapeType="1"/>
            </p:cNvSpPr>
            <p:nvPr/>
          </p:nvSpPr>
          <p:spPr bwMode="auto">
            <a:xfrm>
              <a:off x="6715126" y="4241801"/>
              <a:ext cx="1746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38" name="Line 314"/>
            <p:cNvSpPr>
              <a:spLocks noChangeShapeType="1"/>
            </p:cNvSpPr>
            <p:nvPr/>
          </p:nvSpPr>
          <p:spPr bwMode="auto">
            <a:xfrm flipH="1" flipV="1">
              <a:off x="6653213" y="3613151"/>
              <a:ext cx="17463" cy="127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39" name="Line 315"/>
            <p:cNvSpPr>
              <a:spLocks noChangeShapeType="1"/>
            </p:cNvSpPr>
            <p:nvPr/>
          </p:nvSpPr>
          <p:spPr bwMode="auto">
            <a:xfrm flipH="1" flipV="1">
              <a:off x="6475413" y="3551239"/>
              <a:ext cx="1588" cy="9525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40" name="Line 316"/>
            <p:cNvSpPr>
              <a:spLocks noChangeShapeType="1"/>
            </p:cNvSpPr>
            <p:nvPr/>
          </p:nvSpPr>
          <p:spPr bwMode="auto">
            <a:xfrm>
              <a:off x="6653213" y="3540126"/>
              <a:ext cx="1588" cy="9525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41" name="Rectangle 317"/>
            <p:cNvSpPr>
              <a:spLocks noChangeArrowheads="1"/>
            </p:cNvSpPr>
            <p:nvPr/>
          </p:nvSpPr>
          <p:spPr bwMode="auto">
            <a:xfrm>
              <a:off x="6570663" y="3378201"/>
              <a:ext cx="1588" cy="61913"/>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42" name="Line 318"/>
            <p:cNvSpPr>
              <a:spLocks noChangeShapeType="1"/>
            </p:cNvSpPr>
            <p:nvPr/>
          </p:nvSpPr>
          <p:spPr bwMode="auto">
            <a:xfrm>
              <a:off x="6572251" y="3378201"/>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43" name="Freeform 319"/>
            <p:cNvSpPr>
              <a:spLocks/>
            </p:cNvSpPr>
            <p:nvPr/>
          </p:nvSpPr>
          <p:spPr bwMode="auto">
            <a:xfrm>
              <a:off x="4979988" y="3025776"/>
              <a:ext cx="620713" cy="1417638"/>
            </a:xfrm>
            <a:custGeom>
              <a:avLst/>
              <a:gdLst/>
              <a:ahLst/>
              <a:cxnLst>
                <a:cxn ang="0">
                  <a:pos x="7" y="254"/>
                </a:cxn>
                <a:cxn ang="0">
                  <a:pos x="14" y="126"/>
                </a:cxn>
                <a:cxn ang="0">
                  <a:pos x="25" y="91"/>
                </a:cxn>
                <a:cxn ang="0">
                  <a:pos x="28" y="73"/>
                </a:cxn>
                <a:cxn ang="0">
                  <a:pos x="32" y="66"/>
                </a:cxn>
                <a:cxn ang="0">
                  <a:pos x="40" y="42"/>
                </a:cxn>
                <a:cxn ang="0">
                  <a:pos x="44" y="33"/>
                </a:cxn>
                <a:cxn ang="0">
                  <a:pos x="44" y="23"/>
                </a:cxn>
                <a:cxn ang="0">
                  <a:pos x="50" y="28"/>
                </a:cxn>
                <a:cxn ang="0">
                  <a:pos x="50" y="39"/>
                </a:cxn>
                <a:cxn ang="0">
                  <a:pos x="56" y="50"/>
                </a:cxn>
                <a:cxn ang="0">
                  <a:pos x="60" y="58"/>
                </a:cxn>
                <a:cxn ang="0">
                  <a:pos x="65" y="73"/>
                </a:cxn>
                <a:cxn ang="0">
                  <a:pos x="72" y="96"/>
                </a:cxn>
                <a:cxn ang="0">
                  <a:pos x="79" y="127"/>
                </a:cxn>
                <a:cxn ang="0">
                  <a:pos x="85" y="255"/>
                </a:cxn>
                <a:cxn ang="0">
                  <a:pos x="163" y="364"/>
                </a:cxn>
                <a:cxn ang="0">
                  <a:pos x="162" y="253"/>
                </a:cxn>
                <a:cxn ang="0">
                  <a:pos x="167" y="180"/>
                </a:cxn>
                <a:cxn ang="0">
                  <a:pos x="170" y="168"/>
                </a:cxn>
                <a:cxn ang="0">
                  <a:pos x="173" y="125"/>
                </a:cxn>
                <a:cxn ang="0">
                  <a:pos x="176" y="113"/>
                </a:cxn>
                <a:cxn ang="0">
                  <a:pos x="179" y="81"/>
                </a:cxn>
                <a:cxn ang="0">
                  <a:pos x="184" y="73"/>
                </a:cxn>
                <a:cxn ang="0">
                  <a:pos x="191" y="48"/>
                </a:cxn>
                <a:cxn ang="0">
                  <a:pos x="198" y="33"/>
                </a:cxn>
                <a:cxn ang="0">
                  <a:pos x="206" y="8"/>
                </a:cxn>
                <a:cxn ang="0">
                  <a:pos x="206" y="0"/>
                </a:cxn>
                <a:cxn ang="0">
                  <a:pos x="211" y="6"/>
                </a:cxn>
                <a:cxn ang="0">
                  <a:pos x="215" y="24"/>
                </a:cxn>
                <a:cxn ang="0">
                  <a:pos x="224" y="45"/>
                </a:cxn>
                <a:cxn ang="0">
                  <a:pos x="228" y="56"/>
                </a:cxn>
                <a:cxn ang="0">
                  <a:pos x="231" y="68"/>
                </a:cxn>
                <a:cxn ang="0">
                  <a:pos x="235" y="86"/>
                </a:cxn>
                <a:cxn ang="0">
                  <a:pos x="241" y="108"/>
                </a:cxn>
                <a:cxn ang="0">
                  <a:pos x="245" y="158"/>
                </a:cxn>
                <a:cxn ang="0">
                  <a:pos x="248" y="167"/>
                </a:cxn>
                <a:cxn ang="0">
                  <a:pos x="250" y="241"/>
                </a:cxn>
                <a:cxn ang="0">
                  <a:pos x="256" y="253"/>
                </a:cxn>
                <a:cxn ang="0">
                  <a:pos x="257" y="585"/>
                </a:cxn>
                <a:cxn ang="0">
                  <a:pos x="129" y="384"/>
                </a:cxn>
                <a:cxn ang="0">
                  <a:pos x="97" y="445"/>
                </a:cxn>
                <a:cxn ang="0">
                  <a:pos x="88" y="589"/>
                </a:cxn>
                <a:cxn ang="0">
                  <a:pos x="1" y="588"/>
                </a:cxn>
              </a:cxnLst>
              <a:rect l="0" t="0" r="r" b="b"/>
              <a:pathLst>
                <a:path w="261" h="596">
                  <a:moveTo>
                    <a:pt x="1" y="588"/>
                  </a:moveTo>
                  <a:cubicBezTo>
                    <a:pt x="3" y="254"/>
                    <a:pt x="3" y="254"/>
                    <a:pt x="3" y="254"/>
                  </a:cubicBezTo>
                  <a:cubicBezTo>
                    <a:pt x="7" y="254"/>
                    <a:pt x="7" y="254"/>
                    <a:pt x="7" y="254"/>
                  </a:cubicBezTo>
                  <a:cubicBezTo>
                    <a:pt x="8" y="174"/>
                    <a:pt x="8" y="174"/>
                    <a:pt x="8" y="174"/>
                  </a:cubicBezTo>
                  <a:cubicBezTo>
                    <a:pt x="12" y="174"/>
                    <a:pt x="12" y="174"/>
                    <a:pt x="12" y="174"/>
                  </a:cubicBezTo>
                  <a:cubicBezTo>
                    <a:pt x="14" y="126"/>
                    <a:pt x="14" y="126"/>
                    <a:pt x="14" y="126"/>
                  </a:cubicBezTo>
                  <a:cubicBezTo>
                    <a:pt x="19" y="124"/>
                    <a:pt x="19" y="124"/>
                    <a:pt x="19" y="124"/>
                  </a:cubicBezTo>
                  <a:cubicBezTo>
                    <a:pt x="21" y="93"/>
                    <a:pt x="21" y="93"/>
                    <a:pt x="21" y="93"/>
                  </a:cubicBezTo>
                  <a:cubicBezTo>
                    <a:pt x="25" y="91"/>
                    <a:pt x="25" y="91"/>
                    <a:pt x="25" y="91"/>
                  </a:cubicBezTo>
                  <a:cubicBezTo>
                    <a:pt x="26" y="90"/>
                    <a:pt x="26" y="90"/>
                    <a:pt x="26" y="90"/>
                  </a:cubicBezTo>
                  <a:cubicBezTo>
                    <a:pt x="27" y="88"/>
                    <a:pt x="27" y="88"/>
                    <a:pt x="27" y="88"/>
                  </a:cubicBezTo>
                  <a:cubicBezTo>
                    <a:pt x="28" y="73"/>
                    <a:pt x="28" y="73"/>
                    <a:pt x="28" y="73"/>
                  </a:cubicBezTo>
                  <a:cubicBezTo>
                    <a:pt x="29" y="71"/>
                    <a:pt x="29" y="71"/>
                    <a:pt x="29" y="71"/>
                  </a:cubicBezTo>
                  <a:cubicBezTo>
                    <a:pt x="29" y="69"/>
                    <a:pt x="29" y="69"/>
                    <a:pt x="29" y="69"/>
                  </a:cubicBezTo>
                  <a:cubicBezTo>
                    <a:pt x="32" y="66"/>
                    <a:pt x="32" y="66"/>
                    <a:pt x="32" y="66"/>
                  </a:cubicBezTo>
                  <a:cubicBezTo>
                    <a:pt x="34" y="58"/>
                    <a:pt x="34" y="58"/>
                    <a:pt x="34" y="58"/>
                  </a:cubicBezTo>
                  <a:cubicBezTo>
                    <a:pt x="37" y="51"/>
                    <a:pt x="37" y="51"/>
                    <a:pt x="37" y="51"/>
                  </a:cubicBezTo>
                  <a:cubicBezTo>
                    <a:pt x="40" y="42"/>
                    <a:pt x="40" y="42"/>
                    <a:pt x="40" y="42"/>
                  </a:cubicBezTo>
                  <a:cubicBezTo>
                    <a:pt x="43" y="40"/>
                    <a:pt x="43" y="40"/>
                    <a:pt x="43" y="40"/>
                  </a:cubicBezTo>
                  <a:cubicBezTo>
                    <a:pt x="44" y="36"/>
                    <a:pt x="44" y="36"/>
                    <a:pt x="44" y="36"/>
                  </a:cubicBezTo>
                  <a:cubicBezTo>
                    <a:pt x="44" y="33"/>
                    <a:pt x="44" y="33"/>
                    <a:pt x="44" y="33"/>
                  </a:cubicBezTo>
                  <a:cubicBezTo>
                    <a:pt x="45" y="29"/>
                    <a:pt x="45" y="29"/>
                    <a:pt x="45" y="29"/>
                  </a:cubicBezTo>
                  <a:cubicBezTo>
                    <a:pt x="45" y="29"/>
                    <a:pt x="43" y="28"/>
                    <a:pt x="43" y="26"/>
                  </a:cubicBezTo>
                  <a:cubicBezTo>
                    <a:pt x="43" y="25"/>
                    <a:pt x="44" y="23"/>
                    <a:pt x="44" y="23"/>
                  </a:cubicBezTo>
                  <a:cubicBezTo>
                    <a:pt x="47" y="21"/>
                    <a:pt x="47" y="21"/>
                    <a:pt x="47" y="21"/>
                  </a:cubicBezTo>
                  <a:cubicBezTo>
                    <a:pt x="50" y="24"/>
                    <a:pt x="50" y="24"/>
                    <a:pt x="50" y="24"/>
                  </a:cubicBezTo>
                  <a:cubicBezTo>
                    <a:pt x="50" y="28"/>
                    <a:pt x="50" y="28"/>
                    <a:pt x="50" y="28"/>
                  </a:cubicBezTo>
                  <a:cubicBezTo>
                    <a:pt x="49" y="30"/>
                    <a:pt x="49" y="30"/>
                    <a:pt x="49" y="30"/>
                  </a:cubicBezTo>
                  <a:cubicBezTo>
                    <a:pt x="49" y="35"/>
                    <a:pt x="49" y="35"/>
                    <a:pt x="49" y="35"/>
                  </a:cubicBezTo>
                  <a:cubicBezTo>
                    <a:pt x="50" y="39"/>
                    <a:pt x="50" y="39"/>
                    <a:pt x="50" y="39"/>
                  </a:cubicBezTo>
                  <a:cubicBezTo>
                    <a:pt x="52" y="41"/>
                    <a:pt x="52" y="41"/>
                    <a:pt x="52" y="41"/>
                  </a:cubicBezTo>
                  <a:cubicBezTo>
                    <a:pt x="54" y="48"/>
                    <a:pt x="54" y="48"/>
                    <a:pt x="54" y="48"/>
                  </a:cubicBezTo>
                  <a:cubicBezTo>
                    <a:pt x="56" y="50"/>
                    <a:pt x="56" y="50"/>
                    <a:pt x="56" y="50"/>
                  </a:cubicBezTo>
                  <a:cubicBezTo>
                    <a:pt x="57" y="53"/>
                    <a:pt x="57" y="53"/>
                    <a:pt x="57" y="53"/>
                  </a:cubicBezTo>
                  <a:cubicBezTo>
                    <a:pt x="59" y="55"/>
                    <a:pt x="59" y="55"/>
                    <a:pt x="59" y="55"/>
                  </a:cubicBezTo>
                  <a:cubicBezTo>
                    <a:pt x="60" y="58"/>
                    <a:pt x="60" y="58"/>
                    <a:pt x="60" y="58"/>
                  </a:cubicBezTo>
                  <a:cubicBezTo>
                    <a:pt x="60" y="64"/>
                    <a:pt x="60" y="64"/>
                    <a:pt x="60" y="64"/>
                  </a:cubicBezTo>
                  <a:cubicBezTo>
                    <a:pt x="64" y="69"/>
                    <a:pt x="64" y="69"/>
                    <a:pt x="64" y="69"/>
                  </a:cubicBezTo>
                  <a:cubicBezTo>
                    <a:pt x="65" y="73"/>
                    <a:pt x="65" y="73"/>
                    <a:pt x="65" y="73"/>
                  </a:cubicBezTo>
                  <a:cubicBezTo>
                    <a:pt x="65" y="89"/>
                    <a:pt x="65" y="89"/>
                    <a:pt x="65" y="89"/>
                  </a:cubicBezTo>
                  <a:cubicBezTo>
                    <a:pt x="67" y="93"/>
                    <a:pt x="67" y="93"/>
                    <a:pt x="67" y="93"/>
                  </a:cubicBezTo>
                  <a:cubicBezTo>
                    <a:pt x="72" y="96"/>
                    <a:pt x="72" y="96"/>
                    <a:pt x="72" y="96"/>
                  </a:cubicBezTo>
                  <a:cubicBezTo>
                    <a:pt x="72" y="121"/>
                    <a:pt x="72" y="121"/>
                    <a:pt x="72" y="121"/>
                  </a:cubicBezTo>
                  <a:cubicBezTo>
                    <a:pt x="73" y="125"/>
                    <a:pt x="73" y="125"/>
                    <a:pt x="73" y="125"/>
                  </a:cubicBezTo>
                  <a:cubicBezTo>
                    <a:pt x="79" y="127"/>
                    <a:pt x="79" y="127"/>
                    <a:pt x="79" y="127"/>
                  </a:cubicBezTo>
                  <a:cubicBezTo>
                    <a:pt x="79" y="175"/>
                    <a:pt x="79" y="175"/>
                    <a:pt x="79" y="175"/>
                  </a:cubicBezTo>
                  <a:cubicBezTo>
                    <a:pt x="85" y="177"/>
                    <a:pt x="85" y="177"/>
                    <a:pt x="85" y="177"/>
                  </a:cubicBezTo>
                  <a:cubicBezTo>
                    <a:pt x="85" y="255"/>
                    <a:pt x="85" y="255"/>
                    <a:pt x="85" y="255"/>
                  </a:cubicBezTo>
                  <a:cubicBezTo>
                    <a:pt x="89" y="256"/>
                    <a:pt x="89" y="256"/>
                    <a:pt x="89" y="256"/>
                  </a:cubicBezTo>
                  <a:cubicBezTo>
                    <a:pt x="89" y="363"/>
                    <a:pt x="89" y="363"/>
                    <a:pt x="89" y="363"/>
                  </a:cubicBezTo>
                  <a:cubicBezTo>
                    <a:pt x="163" y="364"/>
                    <a:pt x="163" y="364"/>
                    <a:pt x="163" y="364"/>
                  </a:cubicBezTo>
                  <a:cubicBezTo>
                    <a:pt x="164" y="262"/>
                    <a:pt x="164" y="262"/>
                    <a:pt x="164" y="262"/>
                  </a:cubicBezTo>
                  <a:cubicBezTo>
                    <a:pt x="162" y="259"/>
                    <a:pt x="162" y="259"/>
                    <a:pt x="162" y="259"/>
                  </a:cubicBezTo>
                  <a:cubicBezTo>
                    <a:pt x="162" y="253"/>
                    <a:pt x="162" y="253"/>
                    <a:pt x="162" y="253"/>
                  </a:cubicBezTo>
                  <a:cubicBezTo>
                    <a:pt x="167" y="248"/>
                    <a:pt x="167" y="248"/>
                    <a:pt x="167" y="248"/>
                  </a:cubicBezTo>
                  <a:cubicBezTo>
                    <a:pt x="168" y="243"/>
                    <a:pt x="168" y="243"/>
                    <a:pt x="168" y="243"/>
                  </a:cubicBezTo>
                  <a:cubicBezTo>
                    <a:pt x="167" y="180"/>
                    <a:pt x="167" y="180"/>
                    <a:pt x="167" y="180"/>
                  </a:cubicBezTo>
                  <a:cubicBezTo>
                    <a:pt x="166" y="177"/>
                    <a:pt x="166" y="177"/>
                    <a:pt x="166" y="177"/>
                  </a:cubicBezTo>
                  <a:cubicBezTo>
                    <a:pt x="166" y="172"/>
                    <a:pt x="166" y="172"/>
                    <a:pt x="166" y="172"/>
                  </a:cubicBezTo>
                  <a:cubicBezTo>
                    <a:pt x="170" y="168"/>
                    <a:pt x="170" y="168"/>
                    <a:pt x="170" y="168"/>
                  </a:cubicBezTo>
                  <a:cubicBezTo>
                    <a:pt x="171" y="161"/>
                    <a:pt x="171" y="161"/>
                    <a:pt x="171" y="161"/>
                  </a:cubicBezTo>
                  <a:cubicBezTo>
                    <a:pt x="172" y="159"/>
                    <a:pt x="172" y="159"/>
                    <a:pt x="172" y="159"/>
                  </a:cubicBezTo>
                  <a:cubicBezTo>
                    <a:pt x="173" y="125"/>
                    <a:pt x="173" y="125"/>
                    <a:pt x="173" y="125"/>
                  </a:cubicBezTo>
                  <a:cubicBezTo>
                    <a:pt x="171" y="123"/>
                    <a:pt x="171" y="123"/>
                    <a:pt x="171" y="123"/>
                  </a:cubicBezTo>
                  <a:cubicBezTo>
                    <a:pt x="172" y="116"/>
                    <a:pt x="172" y="116"/>
                    <a:pt x="172" y="116"/>
                  </a:cubicBezTo>
                  <a:cubicBezTo>
                    <a:pt x="176" y="113"/>
                    <a:pt x="176" y="113"/>
                    <a:pt x="176" y="113"/>
                  </a:cubicBezTo>
                  <a:cubicBezTo>
                    <a:pt x="177" y="108"/>
                    <a:pt x="177" y="108"/>
                    <a:pt x="177" y="108"/>
                  </a:cubicBezTo>
                  <a:cubicBezTo>
                    <a:pt x="179" y="105"/>
                    <a:pt x="179" y="105"/>
                    <a:pt x="179" y="105"/>
                  </a:cubicBezTo>
                  <a:cubicBezTo>
                    <a:pt x="179" y="81"/>
                    <a:pt x="179" y="81"/>
                    <a:pt x="179" y="81"/>
                  </a:cubicBezTo>
                  <a:cubicBezTo>
                    <a:pt x="182" y="79"/>
                    <a:pt x="182" y="79"/>
                    <a:pt x="182" y="79"/>
                  </a:cubicBezTo>
                  <a:cubicBezTo>
                    <a:pt x="184" y="78"/>
                    <a:pt x="184" y="78"/>
                    <a:pt x="184" y="78"/>
                  </a:cubicBezTo>
                  <a:cubicBezTo>
                    <a:pt x="184" y="73"/>
                    <a:pt x="184" y="73"/>
                    <a:pt x="184" y="73"/>
                  </a:cubicBezTo>
                  <a:cubicBezTo>
                    <a:pt x="185" y="71"/>
                    <a:pt x="185" y="71"/>
                    <a:pt x="185" y="71"/>
                  </a:cubicBezTo>
                  <a:cubicBezTo>
                    <a:pt x="187" y="54"/>
                    <a:pt x="187" y="54"/>
                    <a:pt x="187" y="54"/>
                  </a:cubicBezTo>
                  <a:cubicBezTo>
                    <a:pt x="191" y="48"/>
                    <a:pt x="191" y="48"/>
                    <a:pt x="191" y="48"/>
                  </a:cubicBezTo>
                  <a:cubicBezTo>
                    <a:pt x="193" y="42"/>
                    <a:pt x="193" y="42"/>
                    <a:pt x="193" y="42"/>
                  </a:cubicBezTo>
                  <a:cubicBezTo>
                    <a:pt x="195" y="36"/>
                    <a:pt x="195" y="36"/>
                    <a:pt x="195" y="36"/>
                  </a:cubicBezTo>
                  <a:cubicBezTo>
                    <a:pt x="198" y="33"/>
                    <a:pt x="198" y="33"/>
                    <a:pt x="198" y="33"/>
                  </a:cubicBezTo>
                  <a:cubicBezTo>
                    <a:pt x="198" y="30"/>
                    <a:pt x="198" y="30"/>
                    <a:pt x="198" y="30"/>
                  </a:cubicBezTo>
                  <a:cubicBezTo>
                    <a:pt x="202" y="18"/>
                    <a:pt x="202" y="18"/>
                    <a:pt x="202" y="18"/>
                  </a:cubicBezTo>
                  <a:cubicBezTo>
                    <a:pt x="206" y="8"/>
                    <a:pt x="206" y="8"/>
                    <a:pt x="206" y="8"/>
                  </a:cubicBezTo>
                  <a:cubicBezTo>
                    <a:pt x="203" y="5"/>
                    <a:pt x="203" y="5"/>
                    <a:pt x="203" y="5"/>
                  </a:cubicBezTo>
                  <a:cubicBezTo>
                    <a:pt x="203" y="2"/>
                    <a:pt x="203" y="2"/>
                    <a:pt x="203" y="2"/>
                  </a:cubicBezTo>
                  <a:cubicBezTo>
                    <a:pt x="206" y="0"/>
                    <a:pt x="206" y="0"/>
                    <a:pt x="206" y="0"/>
                  </a:cubicBezTo>
                  <a:cubicBezTo>
                    <a:pt x="208" y="0"/>
                    <a:pt x="208" y="0"/>
                    <a:pt x="208" y="0"/>
                  </a:cubicBezTo>
                  <a:cubicBezTo>
                    <a:pt x="211" y="3"/>
                    <a:pt x="211" y="3"/>
                    <a:pt x="211" y="3"/>
                  </a:cubicBezTo>
                  <a:cubicBezTo>
                    <a:pt x="211" y="6"/>
                    <a:pt x="211" y="6"/>
                    <a:pt x="211" y="6"/>
                  </a:cubicBezTo>
                  <a:cubicBezTo>
                    <a:pt x="209" y="9"/>
                    <a:pt x="209" y="9"/>
                    <a:pt x="209" y="9"/>
                  </a:cubicBezTo>
                  <a:cubicBezTo>
                    <a:pt x="213" y="20"/>
                    <a:pt x="213" y="20"/>
                    <a:pt x="213" y="20"/>
                  </a:cubicBezTo>
                  <a:cubicBezTo>
                    <a:pt x="213" y="20"/>
                    <a:pt x="214" y="23"/>
                    <a:pt x="215" y="24"/>
                  </a:cubicBezTo>
                  <a:cubicBezTo>
                    <a:pt x="215" y="25"/>
                    <a:pt x="219" y="33"/>
                    <a:pt x="219" y="33"/>
                  </a:cubicBezTo>
                  <a:cubicBezTo>
                    <a:pt x="222" y="41"/>
                    <a:pt x="222" y="41"/>
                    <a:pt x="222" y="41"/>
                  </a:cubicBezTo>
                  <a:cubicBezTo>
                    <a:pt x="224" y="45"/>
                    <a:pt x="224" y="45"/>
                    <a:pt x="224" y="45"/>
                  </a:cubicBezTo>
                  <a:cubicBezTo>
                    <a:pt x="224" y="48"/>
                    <a:pt x="224" y="48"/>
                    <a:pt x="224" y="48"/>
                  </a:cubicBezTo>
                  <a:cubicBezTo>
                    <a:pt x="227" y="50"/>
                    <a:pt x="227" y="50"/>
                    <a:pt x="227" y="50"/>
                  </a:cubicBezTo>
                  <a:cubicBezTo>
                    <a:pt x="228" y="56"/>
                    <a:pt x="228" y="56"/>
                    <a:pt x="228" y="56"/>
                  </a:cubicBezTo>
                  <a:cubicBezTo>
                    <a:pt x="228" y="61"/>
                    <a:pt x="228" y="61"/>
                    <a:pt x="228" y="61"/>
                  </a:cubicBezTo>
                  <a:cubicBezTo>
                    <a:pt x="229" y="67"/>
                    <a:pt x="229" y="67"/>
                    <a:pt x="229" y="67"/>
                  </a:cubicBezTo>
                  <a:cubicBezTo>
                    <a:pt x="231" y="68"/>
                    <a:pt x="231" y="68"/>
                    <a:pt x="231" y="68"/>
                  </a:cubicBezTo>
                  <a:cubicBezTo>
                    <a:pt x="231" y="73"/>
                    <a:pt x="231" y="73"/>
                    <a:pt x="231" y="73"/>
                  </a:cubicBezTo>
                  <a:cubicBezTo>
                    <a:pt x="234" y="76"/>
                    <a:pt x="234" y="76"/>
                    <a:pt x="234" y="76"/>
                  </a:cubicBezTo>
                  <a:cubicBezTo>
                    <a:pt x="235" y="86"/>
                    <a:pt x="235" y="86"/>
                    <a:pt x="235" y="86"/>
                  </a:cubicBezTo>
                  <a:cubicBezTo>
                    <a:pt x="236" y="99"/>
                    <a:pt x="236" y="99"/>
                    <a:pt x="236" y="99"/>
                  </a:cubicBezTo>
                  <a:cubicBezTo>
                    <a:pt x="237" y="106"/>
                    <a:pt x="237" y="106"/>
                    <a:pt x="237" y="106"/>
                  </a:cubicBezTo>
                  <a:cubicBezTo>
                    <a:pt x="241" y="108"/>
                    <a:pt x="241" y="108"/>
                    <a:pt x="241" y="108"/>
                  </a:cubicBezTo>
                  <a:cubicBezTo>
                    <a:pt x="241" y="115"/>
                    <a:pt x="241" y="115"/>
                    <a:pt x="241" y="115"/>
                  </a:cubicBezTo>
                  <a:cubicBezTo>
                    <a:pt x="244" y="118"/>
                    <a:pt x="244" y="118"/>
                    <a:pt x="244" y="118"/>
                  </a:cubicBezTo>
                  <a:cubicBezTo>
                    <a:pt x="245" y="158"/>
                    <a:pt x="245" y="158"/>
                    <a:pt x="245" y="158"/>
                  </a:cubicBezTo>
                  <a:cubicBezTo>
                    <a:pt x="244" y="160"/>
                    <a:pt x="244" y="160"/>
                    <a:pt x="244" y="160"/>
                  </a:cubicBezTo>
                  <a:cubicBezTo>
                    <a:pt x="247" y="162"/>
                    <a:pt x="247" y="162"/>
                    <a:pt x="247" y="162"/>
                  </a:cubicBezTo>
                  <a:cubicBezTo>
                    <a:pt x="248" y="167"/>
                    <a:pt x="248" y="167"/>
                    <a:pt x="248" y="167"/>
                  </a:cubicBezTo>
                  <a:cubicBezTo>
                    <a:pt x="249" y="170"/>
                    <a:pt x="249" y="170"/>
                    <a:pt x="249" y="170"/>
                  </a:cubicBezTo>
                  <a:cubicBezTo>
                    <a:pt x="251" y="172"/>
                    <a:pt x="251" y="172"/>
                    <a:pt x="251" y="172"/>
                  </a:cubicBezTo>
                  <a:cubicBezTo>
                    <a:pt x="250" y="241"/>
                    <a:pt x="250" y="241"/>
                    <a:pt x="250" y="241"/>
                  </a:cubicBezTo>
                  <a:cubicBezTo>
                    <a:pt x="252" y="246"/>
                    <a:pt x="252" y="246"/>
                    <a:pt x="252" y="246"/>
                  </a:cubicBezTo>
                  <a:cubicBezTo>
                    <a:pt x="253" y="252"/>
                    <a:pt x="253" y="252"/>
                    <a:pt x="253" y="252"/>
                  </a:cubicBezTo>
                  <a:cubicBezTo>
                    <a:pt x="256" y="253"/>
                    <a:pt x="256" y="253"/>
                    <a:pt x="256" y="253"/>
                  </a:cubicBezTo>
                  <a:cubicBezTo>
                    <a:pt x="256" y="262"/>
                    <a:pt x="256" y="262"/>
                    <a:pt x="256" y="262"/>
                  </a:cubicBezTo>
                  <a:cubicBezTo>
                    <a:pt x="255" y="264"/>
                    <a:pt x="255" y="264"/>
                    <a:pt x="255" y="264"/>
                  </a:cubicBezTo>
                  <a:cubicBezTo>
                    <a:pt x="255" y="264"/>
                    <a:pt x="261" y="585"/>
                    <a:pt x="257" y="585"/>
                  </a:cubicBezTo>
                  <a:cubicBezTo>
                    <a:pt x="254" y="585"/>
                    <a:pt x="161" y="587"/>
                    <a:pt x="161" y="587"/>
                  </a:cubicBezTo>
                  <a:cubicBezTo>
                    <a:pt x="163" y="384"/>
                    <a:pt x="163" y="384"/>
                    <a:pt x="163" y="384"/>
                  </a:cubicBezTo>
                  <a:cubicBezTo>
                    <a:pt x="129" y="384"/>
                    <a:pt x="129" y="384"/>
                    <a:pt x="129" y="384"/>
                  </a:cubicBezTo>
                  <a:cubicBezTo>
                    <a:pt x="147" y="426"/>
                    <a:pt x="147" y="426"/>
                    <a:pt x="147" y="426"/>
                  </a:cubicBezTo>
                  <a:cubicBezTo>
                    <a:pt x="126" y="385"/>
                    <a:pt x="126" y="385"/>
                    <a:pt x="126" y="385"/>
                  </a:cubicBezTo>
                  <a:cubicBezTo>
                    <a:pt x="126" y="385"/>
                    <a:pt x="97" y="446"/>
                    <a:pt x="97" y="445"/>
                  </a:cubicBezTo>
                  <a:cubicBezTo>
                    <a:pt x="97" y="444"/>
                    <a:pt x="121" y="384"/>
                    <a:pt x="121" y="384"/>
                  </a:cubicBezTo>
                  <a:cubicBezTo>
                    <a:pt x="89" y="383"/>
                    <a:pt x="89" y="383"/>
                    <a:pt x="89" y="383"/>
                  </a:cubicBezTo>
                  <a:cubicBezTo>
                    <a:pt x="88" y="589"/>
                    <a:pt x="88" y="589"/>
                    <a:pt x="88" y="589"/>
                  </a:cubicBezTo>
                  <a:cubicBezTo>
                    <a:pt x="26" y="596"/>
                    <a:pt x="26" y="596"/>
                    <a:pt x="26" y="596"/>
                  </a:cubicBezTo>
                  <a:cubicBezTo>
                    <a:pt x="0" y="591"/>
                    <a:pt x="0" y="591"/>
                    <a:pt x="0" y="591"/>
                  </a:cubicBezTo>
                  <a:cubicBezTo>
                    <a:pt x="1" y="588"/>
                    <a:pt x="1" y="588"/>
                    <a:pt x="1" y="588"/>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44" name="Freeform 320"/>
            <p:cNvSpPr>
              <a:spLocks/>
            </p:cNvSpPr>
            <p:nvPr/>
          </p:nvSpPr>
          <p:spPr bwMode="auto">
            <a:xfrm>
              <a:off x="4981576" y="3630614"/>
              <a:ext cx="28575" cy="777875"/>
            </a:xfrm>
            <a:custGeom>
              <a:avLst/>
              <a:gdLst/>
              <a:ahLst/>
              <a:cxnLst>
                <a:cxn ang="0">
                  <a:pos x="0" y="490"/>
                </a:cxn>
                <a:cxn ang="0">
                  <a:pos x="5" y="0"/>
                </a:cxn>
                <a:cxn ang="0">
                  <a:pos x="18" y="0"/>
                </a:cxn>
              </a:cxnLst>
              <a:rect l="0" t="0" r="r" b="b"/>
              <a:pathLst>
                <a:path w="18" h="490">
                  <a:moveTo>
                    <a:pt x="0" y="490"/>
                  </a:moveTo>
                  <a:lnTo>
                    <a:pt x="5" y="0"/>
                  </a:lnTo>
                  <a:lnTo>
                    <a:pt x="18"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45" name="Line 321"/>
            <p:cNvSpPr>
              <a:spLocks noChangeShapeType="1"/>
            </p:cNvSpPr>
            <p:nvPr/>
          </p:nvSpPr>
          <p:spPr bwMode="auto">
            <a:xfrm>
              <a:off x="5191126" y="3938589"/>
              <a:ext cx="1588" cy="4810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46" name="Freeform 322"/>
            <p:cNvSpPr>
              <a:spLocks/>
            </p:cNvSpPr>
            <p:nvPr/>
          </p:nvSpPr>
          <p:spPr bwMode="auto">
            <a:xfrm>
              <a:off x="5005388" y="3606801"/>
              <a:ext cx="185738" cy="820738"/>
            </a:xfrm>
            <a:custGeom>
              <a:avLst/>
              <a:gdLst/>
              <a:ahLst/>
              <a:cxnLst>
                <a:cxn ang="0">
                  <a:pos x="0" y="345"/>
                </a:cxn>
                <a:cxn ang="0">
                  <a:pos x="2" y="10"/>
                </a:cxn>
                <a:cxn ang="0">
                  <a:pos x="2" y="5"/>
                </a:cxn>
                <a:cxn ang="0">
                  <a:pos x="6" y="4"/>
                </a:cxn>
                <a:cxn ang="0">
                  <a:pos x="13" y="5"/>
                </a:cxn>
                <a:cxn ang="0">
                  <a:pos x="18" y="0"/>
                </a:cxn>
                <a:cxn ang="0">
                  <a:pos x="28" y="4"/>
                </a:cxn>
                <a:cxn ang="0">
                  <a:pos x="35" y="1"/>
                </a:cxn>
                <a:cxn ang="0">
                  <a:pos x="44" y="4"/>
                </a:cxn>
                <a:cxn ang="0">
                  <a:pos x="55" y="1"/>
                </a:cxn>
                <a:cxn ang="0">
                  <a:pos x="58" y="6"/>
                </a:cxn>
                <a:cxn ang="0">
                  <a:pos x="67" y="5"/>
                </a:cxn>
                <a:cxn ang="0">
                  <a:pos x="70" y="11"/>
                </a:cxn>
                <a:cxn ang="0">
                  <a:pos x="78" y="12"/>
                </a:cxn>
                <a:cxn ang="0">
                  <a:pos x="78" y="120"/>
                </a:cxn>
              </a:cxnLst>
              <a:rect l="0" t="0" r="r" b="b"/>
              <a:pathLst>
                <a:path w="78" h="345">
                  <a:moveTo>
                    <a:pt x="0" y="345"/>
                  </a:moveTo>
                  <a:cubicBezTo>
                    <a:pt x="2" y="10"/>
                    <a:pt x="2" y="10"/>
                    <a:pt x="2" y="10"/>
                  </a:cubicBezTo>
                  <a:cubicBezTo>
                    <a:pt x="2" y="5"/>
                    <a:pt x="2" y="5"/>
                    <a:pt x="2" y="5"/>
                  </a:cubicBezTo>
                  <a:cubicBezTo>
                    <a:pt x="2" y="5"/>
                    <a:pt x="3" y="3"/>
                    <a:pt x="6" y="4"/>
                  </a:cubicBezTo>
                  <a:cubicBezTo>
                    <a:pt x="9" y="4"/>
                    <a:pt x="13" y="5"/>
                    <a:pt x="13" y="5"/>
                  </a:cubicBezTo>
                  <a:cubicBezTo>
                    <a:pt x="18" y="0"/>
                    <a:pt x="18" y="0"/>
                    <a:pt x="18" y="0"/>
                  </a:cubicBezTo>
                  <a:cubicBezTo>
                    <a:pt x="28" y="4"/>
                    <a:pt x="28" y="4"/>
                    <a:pt x="28" y="4"/>
                  </a:cubicBezTo>
                  <a:cubicBezTo>
                    <a:pt x="28" y="4"/>
                    <a:pt x="31" y="1"/>
                    <a:pt x="35" y="1"/>
                  </a:cubicBezTo>
                  <a:cubicBezTo>
                    <a:pt x="39" y="1"/>
                    <a:pt x="43" y="2"/>
                    <a:pt x="44" y="4"/>
                  </a:cubicBezTo>
                  <a:cubicBezTo>
                    <a:pt x="47" y="3"/>
                    <a:pt x="55" y="1"/>
                    <a:pt x="55" y="1"/>
                  </a:cubicBezTo>
                  <a:cubicBezTo>
                    <a:pt x="58" y="6"/>
                    <a:pt x="58" y="6"/>
                    <a:pt x="58" y="6"/>
                  </a:cubicBezTo>
                  <a:cubicBezTo>
                    <a:pt x="58" y="6"/>
                    <a:pt x="65" y="4"/>
                    <a:pt x="67" y="5"/>
                  </a:cubicBezTo>
                  <a:cubicBezTo>
                    <a:pt x="69" y="6"/>
                    <a:pt x="70" y="8"/>
                    <a:pt x="70" y="11"/>
                  </a:cubicBezTo>
                  <a:cubicBezTo>
                    <a:pt x="78" y="12"/>
                    <a:pt x="78" y="12"/>
                    <a:pt x="78" y="12"/>
                  </a:cubicBezTo>
                  <a:cubicBezTo>
                    <a:pt x="78" y="120"/>
                    <a:pt x="78" y="120"/>
                    <a:pt x="78" y="12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47" name="Freeform 323"/>
            <p:cNvSpPr>
              <a:spLocks/>
            </p:cNvSpPr>
            <p:nvPr/>
          </p:nvSpPr>
          <p:spPr bwMode="auto">
            <a:xfrm>
              <a:off x="4999038" y="3413126"/>
              <a:ext cx="184150" cy="219075"/>
            </a:xfrm>
            <a:custGeom>
              <a:avLst/>
              <a:gdLst/>
              <a:ahLst/>
              <a:cxnLst>
                <a:cxn ang="0">
                  <a:pos x="0" y="91"/>
                </a:cxn>
                <a:cxn ang="0">
                  <a:pos x="0" y="11"/>
                </a:cxn>
                <a:cxn ang="0">
                  <a:pos x="8" y="11"/>
                </a:cxn>
                <a:cxn ang="0">
                  <a:pos x="8" y="7"/>
                </a:cxn>
                <a:cxn ang="0">
                  <a:pos x="15" y="6"/>
                </a:cxn>
                <a:cxn ang="0">
                  <a:pos x="19" y="6"/>
                </a:cxn>
                <a:cxn ang="0">
                  <a:pos x="23" y="1"/>
                </a:cxn>
                <a:cxn ang="0">
                  <a:pos x="32" y="4"/>
                </a:cxn>
                <a:cxn ang="0">
                  <a:pos x="39" y="1"/>
                </a:cxn>
                <a:cxn ang="0">
                  <a:pos x="46" y="4"/>
                </a:cxn>
                <a:cxn ang="0">
                  <a:pos x="56" y="1"/>
                </a:cxn>
                <a:cxn ang="0">
                  <a:pos x="59" y="7"/>
                </a:cxn>
                <a:cxn ang="0">
                  <a:pos x="67" y="7"/>
                </a:cxn>
                <a:cxn ang="0">
                  <a:pos x="70" y="11"/>
                </a:cxn>
                <a:cxn ang="0">
                  <a:pos x="78" y="13"/>
                </a:cxn>
                <a:cxn ang="0">
                  <a:pos x="77" y="92"/>
                </a:cxn>
              </a:cxnLst>
              <a:rect l="0" t="0" r="r" b="b"/>
              <a:pathLst>
                <a:path w="78" h="92">
                  <a:moveTo>
                    <a:pt x="0" y="91"/>
                  </a:moveTo>
                  <a:cubicBezTo>
                    <a:pt x="0" y="11"/>
                    <a:pt x="0" y="11"/>
                    <a:pt x="0" y="11"/>
                  </a:cubicBezTo>
                  <a:cubicBezTo>
                    <a:pt x="8" y="11"/>
                    <a:pt x="8" y="11"/>
                    <a:pt x="8" y="11"/>
                  </a:cubicBezTo>
                  <a:cubicBezTo>
                    <a:pt x="8" y="7"/>
                    <a:pt x="8" y="7"/>
                    <a:pt x="8" y="7"/>
                  </a:cubicBezTo>
                  <a:cubicBezTo>
                    <a:pt x="8" y="7"/>
                    <a:pt x="11" y="5"/>
                    <a:pt x="15" y="6"/>
                  </a:cubicBezTo>
                  <a:cubicBezTo>
                    <a:pt x="20" y="6"/>
                    <a:pt x="19" y="6"/>
                    <a:pt x="19" y="6"/>
                  </a:cubicBezTo>
                  <a:cubicBezTo>
                    <a:pt x="23" y="1"/>
                    <a:pt x="23" y="1"/>
                    <a:pt x="23" y="1"/>
                  </a:cubicBezTo>
                  <a:cubicBezTo>
                    <a:pt x="32" y="4"/>
                    <a:pt x="32" y="4"/>
                    <a:pt x="32" y="4"/>
                  </a:cubicBezTo>
                  <a:cubicBezTo>
                    <a:pt x="32" y="4"/>
                    <a:pt x="35" y="0"/>
                    <a:pt x="39" y="1"/>
                  </a:cubicBezTo>
                  <a:cubicBezTo>
                    <a:pt x="44" y="1"/>
                    <a:pt x="46" y="4"/>
                    <a:pt x="46" y="4"/>
                  </a:cubicBezTo>
                  <a:cubicBezTo>
                    <a:pt x="56" y="1"/>
                    <a:pt x="56" y="1"/>
                    <a:pt x="56" y="1"/>
                  </a:cubicBezTo>
                  <a:cubicBezTo>
                    <a:pt x="59" y="7"/>
                    <a:pt x="59" y="7"/>
                    <a:pt x="59" y="7"/>
                  </a:cubicBezTo>
                  <a:cubicBezTo>
                    <a:pt x="59" y="7"/>
                    <a:pt x="64" y="5"/>
                    <a:pt x="67" y="7"/>
                  </a:cubicBezTo>
                  <a:cubicBezTo>
                    <a:pt x="70" y="8"/>
                    <a:pt x="70" y="11"/>
                    <a:pt x="70" y="11"/>
                  </a:cubicBezTo>
                  <a:cubicBezTo>
                    <a:pt x="78" y="13"/>
                    <a:pt x="78" y="13"/>
                    <a:pt x="78" y="13"/>
                  </a:cubicBezTo>
                  <a:cubicBezTo>
                    <a:pt x="77" y="92"/>
                    <a:pt x="77" y="92"/>
                    <a:pt x="77" y="9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48" name="Freeform 324"/>
            <p:cNvSpPr>
              <a:spLocks/>
            </p:cNvSpPr>
            <p:nvPr/>
          </p:nvSpPr>
          <p:spPr bwMode="auto">
            <a:xfrm>
              <a:off x="5010151" y="3294064"/>
              <a:ext cx="158750" cy="147638"/>
            </a:xfrm>
            <a:custGeom>
              <a:avLst/>
              <a:gdLst/>
              <a:ahLst/>
              <a:cxnLst>
                <a:cxn ang="0">
                  <a:pos x="0" y="60"/>
                </a:cxn>
                <a:cxn ang="0">
                  <a:pos x="2" y="11"/>
                </a:cxn>
                <a:cxn ang="0">
                  <a:pos x="8" y="11"/>
                </a:cxn>
                <a:cxn ang="0">
                  <a:pos x="9" y="6"/>
                </a:cxn>
                <a:cxn ang="0">
                  <a:pos x="17" y="6"/>
                </a:cxn>
                <a:cxn ang="0">
                  <a:pos x="20" y="1"/>
                </a:cxn>
                <a:cxn ang="0">
                  <a:pos x="28" y="3"/>
                </a:cxn>
                <a:cxn ang="0">
                  <a:pos x="29" y="3"/>
                </a:cxn>
                <a:cxn ang="0">
                  <a:pos x="35" y="0"/>
                </a:cxn>
                <a:cxn ang="0">
                  <a:pos x="40" y="3"/>
                </a:cxn>
                <a:cxn ang="0">
                  <a:pos x="48" y="0"/>
                </a:cxn>
                <a:cxn ang="0">
                  <a:pos x="51" y="6"/>
                </a:cxn>
                <a:cxn ang="0">
                  <a:pos x="59" y="7"/>
                </a:cxn>
                <a:cxn ang="0">
                  <a:pos x="60" y="11"/>
                </a:cxn>
                <a:cxn ang="0">
                  <a:pos x="66" y="13"/>
                </a:cxn>
                <a:cxn ang="0">
                  <a:pos x="67" y="62"/>
                </a:cxn>
              </a:cxnLst>
              <a:rect l="0" t="0" r="r" b="b"/>
              <a:pathLst>
                <a:path w="67" h="62">
                  <a:moveTo>
                    <a:pt x="0" y="60"/>
                  </a:moveTo>
                  <a:cubicBezTo>
                    <a:pt x="2" y="11"/>
                    <a:pt x="2" y="11"/>
                    <a:pt x="2" y="11"/>
                  </a:cubicBezTo>
                  <a:cubicBezTo>
                    <a:pt x="8" y="11"/>
                    <a:pt x="8" y="11"/>
                    <a:pt x="8" y="11"/>
                  </a:cubicBezTo>
                  <a:cubicBezTo>
                    <a:pt x="8" y="11"/>
                    <a:pt x="8" y="6"/>
                    <a:pt x="9" y="6"/>
                  </a:cubicBezTo>
                  <a:cubicBezTo>
                    <a:pt x="11" y="5"/>
                    <a:pt x="11" y="3"/>
                    <a:pt x="17" y="6"/>
                  </a:cubicBezTo>
                  <a:cubicBezTo>
                    <a:pt x="19" y="2"/>
                    <a:pt x="20" y="1"/>
                    <a:pt x="20" y="1"/>
                  </a:cubicBezTo>
                  <a:cubicBezTo>
                    <a:pt x="28" y="3"/>
                    <a:pt x="28" y="3"/>
                    <a:pt x="28" y="3"/>
                  </a:cubicBezTo>
                  <a:cubicBezTo>
                    <a:pt x="29" y="3"/>
                    <a:pt x="29" y="3"/>
                    <a:pt x="29" y="3"/>
                  </a:cubicBezTo>
                  <a:cubicBezTo>
                    <a:pt x="29" y="3"/>
                    <a:pt x="31" y="0"/>
                    <a:pt x="35" y="0"/>
                  </a:cubicBezTo>
                  <a:cubicBezTo>
                    <a:pt x="39" y="0"/>
                    <a:pt x="40" y="3"/>
                    <a:pt x="40" y="3"/>
                  </a:cubicBezTo>
                  <a:cubicBezTo>
                    <a:pt x="48" y="0"/>
                    <a:pt x="48" y="0"/>
                    <a:pt x="48" y="0"/>
                  </a:cubicBezTo>
                  <a:cubicBezTo>
                    <a:pt x="51" y="6"/>
                    <a:pt x="51" y="6"/>
                    <a:pt x="51" y="6"/>
                  </a:cubicBezTo>
                  <a:cubicBezTo>
                    <a:pt x="51" y="6"/>
                    <a:pt x="58" y="5"/>
                    <a:pt x="59" y="7"/>
                  </a:cubicBezTo>
                  <a:cubicBezTo>
                    <a:pt x="60" y="9"/>
                    <a:pt x="60" y="11"/>
                    <a:pt x="60" y="11"/>
                  </a:cubicBezTo>
                  <a:cubicBezTo>
                    <a:pt x="66" y="13"/>
                    <a:pt x="66" y="13"/>
                    <a:pt x="66" y="13"/>
                  </a:cubicBezTo>
                  <a:cubicBezTo>
                    <a:pt x="67" y="62"/>
                    <a:pt x="67" y="62"/>
                    <a:pt x="67" y="6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49" name="Freeform 325"/>
            <p:cNvSpPr>
              <a:spLocks/>
            </p:cNvSpPr>
            <p:nvPr/>
          </p:nvSpPr>
          <p:spPr bwMode="auto">
            <a:xfrm>
              <a:off x="5027613" y="3222626"/>
              <a:ext cx="125413" cy="95250"/>
            </a:xfrm>
            <a:custGeom>
              <a:avLst/>
              <a:gdLst/>
              <a:ahLst/>
              <a:cxnLst>
                <a:cxn ang="0">
                  <a:pos x="0" y="40"/>
                </a:cxn>
                <a:cxn ang="0">
                  <a:pos x="1" y="9"/>
                </a:cxn>
                <a:cxn ang="0">
                  <a:pos x="6" y="9"/>
                </a:cxn>
                <a:cxn ang="0">
                  <a:pos x="8" y="5"/>
                </a:cxn>
                <a:cxn ang="0">
                  <a:pos x="13" y="5"/>
                </a:cxn>
                <a:cxn ang="0">
                  <a:pos x="16" y="1"/>
                </a:cxn>
                <a:cxn ang="0">
                  <a:pos x="22" y="2"/>
                </a:cxn>
                <a:cxn ang="0">
                  <a:pos x="27" y="0"/>
                </a:cxn>
                <a:cxn ang="0">
                  <a:pos x="32" y="2"/>
                </a:cxn>
                <a:cxn ang="0">
                  <a:pos x="38" y="1"/>
                </a:cxn>
                <a:cxn ang="0">
                  <a:pos x="41" y="5"/>
                </a:cxn>
                <a:cxn ang="0">
                  <a:pos x="45" y="5"/>
                </a:cxn>
                <a:cxn ang="0">
                  <a:pos x="47" y="9"/>
                </a:cxn>
                <a:cxn ang="0">
                  <a:pos x="52" y="12"/>
                </a:cxn>
                <a:cxn ang="0">
                  <a:pos x="53" y="39"/>
                </a:cxn>
              </a:cxnLst>
              <a:rect l="0" t="0" r="r" b="b"/>
              <a:pathLst>
                <a:path w="53" h="40">
                  <a:moveTo>
                    <a:pt x="0" y="40"/>
                  </a:moveTo>
                  <a:cubicBezTo>
                    <a:pt x="1" y="9"/>
                    <a:pt x="1" y="9"/>
                    <a:pt x="1" y="9"/>
                  </a:cubicBezTo>
                  <a:cubicBezTo>
                    <a:pt x="6" y="9"/>
                    <a:pt x="6" y="9"/>
                    <a:pt x="6" y="9"/>
                  </a:cubicBezTo>
                  <a:cubicBezTo>
                    <a:pt x="6" y="9"/>
                    <a:pt x="6" y="6"/>
                    <a:pt x="8" y="5"/>
                  </a:cubicBezTo>
                  <a:cubicBezTo>
                    <a:pt x="10" y="4"/>
                    <a:pt x="13" y="5"/>
                    <a:pt x="13" y="5"/>
                  </a:cubicBezTo>
                  <a:cubicBezTo>
                    <a:pt x="16" y="1"/>
                    <a:pt x="16" y="1"/>
                    <a:pt x="16" y="1"/>
                  </a:cubicBezTo>
                  <a:cubicBezTo>
                    <a:pt x="22" y="2"/>
                    <a:pt x="22" y="2"/>
                    <a:pt x="22" y="2"/>
                  </a:cubicBezTo>
                  <a:cubicBezTo>
                    <a:pt x="22" y="2"/>
                    <a:pt x="25" y="0"/>
                    <a:pt x="27" y="0"/>
                  </a:cubicBezTo>
                  <a:cubicBezTo>
                    <a:pt x="28" y="0"/>
                    <a:pt x="32" y="2"/>
                    <a:pt x="32" y="2"/>
                  </a:cubicBezTo>
                  <a:cubicBezTo>
                    <a:pt x="38" y="1"/>
                    <a:pt x="38" y="1"/>
                    <a:pt x="38" y="1"/>
                  </a:cubicBezTo>
                  <a:cubicBezTo>
                    <a:pt x="41" y="5"/>
                    <a:pt x="41" y="5"/>
                    <a:pt x="41" y="5"/>
                  </a:cubicBezTo>
                  <a:cubicBezTo>
                    <a:pt x="41" y="5"/>
                    <a:pt x="43" y="4"/>
                    <a:pt x="45" y="5"/>
                  </a:cubicBezTo>
                  <a:cubicBezTo>
                    <a:pt x="46" y="5"/>
                    <a:pt x="47" y="9"/>
                    <a:pt x="47" y="9"/>
                  </a:cubicBezTo>
                  <a:cubicBezTo>
                    <a:pt x="52" y="12"/>
                    <a:pt x="52" y="12"/>
                    <a:pt x="52" y="12"/>
                  </a:cubicBezTo>
                  <a:cubicBezTo>
                    <a:pt x="53" y="39"/>
                    <a:pt x="53" y="39"/>
                    <a:pt x="53" y="39"/>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50" name="Freeform 326"/>
            <p:cNvSpPr>
              <a:spLocks/>
            </p:cNvSpPr>
            <p:nvPr/>
          </p:nvSpPr>
          <p:spPr bwMode="auto">
            <a:xfrm>
              <a:off x="5046663" y="3181351"/>
              <a:ext cx="88900" cy="58738"/>
            </a:xfrm>
            <a:custGeom>
              <a:avLst/>
              <a:gdLst/>
              <a:ahLst/>
              <a:cxnLst>
                <a:cxn ang="0">
                  <a:pos x="0" y="23"/>
                </a:cxn>
                <a:cxn ang="0">
                  <a:pos x="0" y="7"/>
                </a:cxn>
                <a:cxn ang="0">
                  <a:pos x="4" y="6"/>
                </a:cxn>
                <a:cxn ang="0">
                  <a:pos x="6" y="3"/>
                </a:cxn>
                <a:cxn ang="0">
                  <a:pos x="9" y="3"/>
                </a:cxn>
                <a:cxn ang="0">
                  <a:pos x="12" y="1"/>
                </a:cxn>
                <a:cxn ang="0">
                  <a:pos x="16" y="2"/>
                </a:cxn>
                <a:cxn ang="0">
                  <a:pos x="19" y="0"/>
                </a:cxn>
                <a:cxn ang="0">
                  <a:pos x="23" y="2"/>
                </a:cxn>
                <a:cxn ang="0">
                  <a:pos x="27" y="1"/>
                </a:cxn>
                <a:cxn ang="0">
                  <a:pos x="30" y="3"/>
                </a:cxn>
                <a:cxn ang="0">
                  <a:pos x="32" y="3"/>
                </a:cxn>
                <a:cxn ang="0">
                  <a:pos x="34" y="6"/>
                </a:cxn>
                <a:cxn ang="0">
                  <a:pos x="38" y="7"/>
                </a:cxn>
                <a:cxn ang="0">
                  <a:pos x="38" y="25"/>
                </a:cxn>
              </a:cxnLst>
              <a:rect l="0" t="0" r="r" b="b"/>
              <a:pathLst>
                <a:path w="38" h="25">
                  <a:moveTo>
                    <a:pt x="0" y="23"/>
                  </a:moveTo>
                  <a:cubicBezTo>
                    <a:pt x="0" y="7"/>
                    <a:pt x="0" y="7"/>
                    <a:pt x="0" y="7"/>
                  </a:cubicBezTo>
                  <a:cubicBezTo>
                    <a:pt x="4" y="6"/>
                    <a:pt x="4" y="6"/>
                    <a:pt x="4" y="6"/>
                  </a:cubicBezTo>
                  <a:cubicBezTo>
                    <a:pt x="4" y="6"/>
                    <a:pt x="5" y="3"/>
                    <a:pt x="6" y="3"/>
                  </a:cubicBezTo>
                  <a:cubicBezTo>
                    <a:pt x="8" y="3"/>
                    <a:pt x="9" y="3"/>
                    <a:pt x="9" y="3"/>
                  </a:cubicBezTo>
                  <a:cubicBezTo>
                    <a:pt x="12" y="1"/>
                    <a:pt x="12" y="1"/>
                    <a:pt x="12" y="1"/>
                  </a:cubicBezTo>
                  <a:cubicBezTo>
                    <a:pt x="16" y="2"/>
                    <a:pt x="16" y="2"/>
                    <a:pt x="16" y="2"/>
                  </a:cubicBezTo>
                  <a:cubicBezTo>
                    <a:pt x="16" y="2"/>
                    <a:pt x="17" y="0"/>
                    <a:pt x="19" y="0"/>
                  </a:cubicBezTo>
                  <a:cubicBezTo>
                    <a:pt x="20" y="0"/>
                    <a:pt x="23" y="2"/>
                    <a:pt x="23" y="2"/>
                  </a:cubicBezTo>
                  <a:cubicBezTo>
                    <a:pt x="27" y="1"/>
                    <a:pt x="27" y="1"/>
                    <a:pt x="27" y="1"/>
                  </a:cubicBezTo>
                  <a:cubicBezTo>
                    <a:pt x="30" y="3"/>
                    <a:pt x="30" y="3"/>
                    <a:pt x="30" y="3"/>
                  </a:cubicBezTo>
                  <a:cubicBezTo>
                    <a:pt x="30" y="3"/>
                    <a:pt x="31" y="3"/>
                    <a:pt x="32" y="3"/>
                  </a:cubicBezTo>
                  <a:cubicBezTo>
                    <a:pt x="33" y="3"/>
                    <a:pt x="34" y="6"/>
                    <a:pt x="34" y="6"/>
                  </a:cubicBezTo>
                  <a:cubicBezTo>
                    <a:pt x="38" y="7"/>
                    <a:pt x="38" y="7"/>
                    <a:pt x="38" y="7"/>
                  </a:cubicBezTo>
                  <a:cubicBezTo>
                    <a:pt x="38" y="25"/>
                    <a:pt x="38" y="25"/>
                    <a:pt x="38" y="25"/>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51" name="Freeform 327"/>
            <p:cNvSpPr>
              <a:spLocks/>
            </p:cNvSpPr>
            <p:nvPr/>
          </p:nvSpPr>
          <p:spPr bwMode="auto">
            <a:xfrm>
              <a:off x="5051426" y="3168651"/>
              <a:ext cx="82550" cy="28575"/>
            </a:xfrm>
            <a:custGeom>
              <a:avLst/>
              <a:gdLst/>
              <a:ahLst/>
              <a:cxnLst>
                <a:cxn ang="0">
                  <a:pos x="0" y="12"/>
                </a:cxn>
                <a:cxn ang="0">
                  <a:pos x="0" y="8"/>
                </a:cxn>
                <a:cxn ang="0">
                  <a:pos x="3" y="6"/>
                </a:cxn>
                <a:cxn ang="0">
                  <a:pos x="3" y="4"/>
                </a:cxn>
                <a:cxn ang="0">
                  <a:pos x="6" y="3"/>
                </a:cxn>
                <a:cxn ang="0">
                  <a:pos x="10" y="1"/>
                </a:cxn>
                <a:cxn ang="0">
                  <a:pos x="14" y="2"/>
                </a:cxn>
                <a:cxn ang="0">
                  <a:pos x="17" y="0"/>
                </a:cxn>
                <a:cxn ang="0">
                  <a:pos x="21" y="2"/>
                </a:cxn>
                <a:cxn ang="0">
                  <a:pos x="25" y="1"/>
                </a:cxn>
                <a:cxn ang="0">
                  <a:pos x="27" y="4"/>
                </a:cxn>
                <a:cxn ang="0">
                  <a:pos x="31" y="3"/>
                </a:cxn>
                <a:cxn ang="0">
                  <a:pos x="33" y="6"/>
                </a:cxn>
                <a:cxn ang="0">
                  <a:pos x="35" y="8"/>
                </a:cxn>
                <a:cxn ang="0">
                  <a:pos x="35" y="12"/>
                </a:cxn>
              </a:cxnLst>
              <a:rect l="0" t="0" r="r" b="b"/>
              <a:pathLst>
                <a:path w="35" h="12">
                  <a:moveTo>
                    <a:pt x="0" y="12"/>
                  </a:moveTo>
                  <a:cubicBezTo>
                    <a:pt x="0" y="8"/>
                    <a:pt x="0" y="8"/>
                    <a:pt x="0" y="8"/>
                  </a:cubicBezTo>
                  <a:cubicBezTo>
                    <a:pt x="3" y="6"/>
                    <a:pt x="3" y="6"/>
                    <a:pt x="3" y="6"/>
                  </a:cubicBezTo>
                  <a:cubicBezTo>
                    <a:pt x="3" y="4"/>
                    <a:pt x="3" y="4"/>
                    <a:pt x="3" y="4"/>
                  </a:cubicBezTo>
                  <a:cubicBezTo>
                    <a:pt x="3" y="4"/>
                    <a:pt x="5" y="3"/>
                    <a:pt x="6" y="3"/>
                  </a:cubicBezTo>
                  <a:cubicBezTo>
                    <a:pt x="7" y="3"/>
                    <a:pt x="10" y="1"/>
                    <a:pt x="10" y="1"/>
                  </a:cubicBezTo>
                  <a:cubicBezTo>
                    <a:pt x="14" y="2"/>
                    <a:pt x="14" y="2"/>
                    <a:pt x="14" y="2"/>
                  </a:cubicBezTo>
                  <a:cubicBezTo>
                    <a:pt x="14" y="2"/>
                    <a:pt x="15" y="0"/>
                    <a:pt x="17" y="0"/>
                  </a:cubicBezTo>
                  <a:cubicBezTo>
                    <a:pt x="18" y="0"/>
                    <a:pt x="21" y="2"/>
                    <a:pt x="21" y="2"/>
                  </a:cubicBezTo>
                  <a:cubicBezTo>
                    <a:pt x="25" y="1"/>
                    <a:pt x="25" y="1"/>
                    <a:pt x="25" y="1"/>
                  </a:cubicBezTo>
                  <a:cubicBezTo>
                    <a:pt x="27" y="4"/>
                    <a:pt x="27" y="4"/>
                    <a:pt x="27" y="4"/>
                  </a:cubicBezTo>
                  <a:cubicBezTo>
                    <a:pt x="27" y="4"/>
                    <a:pt x="30" y="3"/>
                    <a:pt x="31" y="3"/>
                  </a:cubicBezTo>
                  <a:cubicBezTo>
                    <a:pt x="32" y="4"/>
                    <a:pt x="33" y="6"/>
                    <a:pt x="33" y="6"/>
                  </a:cubicBezTo>
                  <a:cubicBezTo>
                    <a:pt x="35" y="8"/>
                    <a:pt x="35" y="8"/>
                    <a:pt x="35" y="8"/>
                  </a:cubicBezTo>
                  <a:cubicBezTo>
                    <a:pt x="35" y="12"/>
                    <a:pt x="35" y="12"/>
                    <a:pt x="35" y="1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52" name="Freeform 328"/>
            <p:cNvSpPr>
              <a:spLocks/>
            </p:cNvSpPr>
            <p:nvPr/>
          </p:nvSpPr>
          <p:spPr bwMode="auto">
            <a:xfrm>
              <a:off x="5057776" y="3111501"/>
              <a:ext cx="66675" cy="69850"/>
            </a:xfrm>
            <a:custGeom>
              <a:avLst/>
              <a:gdLst/>
              <a:ahLst/>
              <a:cxnLst>
                <a:cxn ang="0">
                  <a:pos x="0" y="28"/>
                </a:cxn>
                <a:cxn ang="0">
                  <a:pos x="1" y="21"/>
                </a:cxn>
                <a:cxn ang="0">
                  <a:pos x="4" y="17"/>
                </a:cxn>
                <a:cxn ang="0">
                  <a:pos x="4" y="15"/>
                </a:cxn>
                <a:cxn ang="0">
                  <a:pos x="4" y="13"/>
                </a:cxn>
                <a:cxn ang="0">
                  <a:pos x="6" y="11"/>
                </a:cxn>
                <a:cxn ang="0">
                  <a:pos x="7" y="9"/>
                </a:cxn>
                <a:cxn ang="0">
                  <a:pos x="8" y="5"/>
                </a:cxn>
                <a:cxn ang="0">
                  <a:pos x="10" y="3"/>
                </a:cxn>
                <a:cxn ang="0">
                  <a:pos x="11" y="0"/>
                </a:cxn>
                <a:cxn ang="0">
                  <a:pos x="16" y="0"/>
                </a:cxn>
                <a:cxn ang="0">
                  <a:pos x="17" y="3"/>
                </a:cxn>
                <a:cxn ang="0">
                  <a:pos x="20" y="5"/>
                </a:cxn>
                <a:cxn ang="0">
                  <a:pos x="20" y="10"/>
                </a:cxn>
                <a:cxn ang="0">
                  <a:pos x="21" y="11"/>
                </a:cxn>
                <a:cxn ang="0">
                  <a:pos x="23" y="14"/>
                </a:cxn>
                <a:cxn ang="0">
                  <a:pos x="24" y="17"/>
                </a:cxn>
                <a:cxn ang="0">
                  <a:pos x="26" y="18"/>
                </a:cxn>
                <a:cxn ang="0">
                  <a:pos x="28" y="22"/>
                </a:cxn>
                <a:cxn ang="0">
                  <a:pos x="28" y="29"/>
                </a:cxn>
              </a:cxnLst>
              <a:rect l="0" t="0" r="r" b="b"/>
              <a:pathLst>
                <a:path w="28" h="29">
                  <a:moveTo>
                    <a:pt x="0" y="28"/>
                  </a:moveTo>
                  <a:cubicBezTo>
                    <a:pt x="0" y="28"/>
                    <a:pt x="1" y="21"/>
                    <a:pt x="1" y="21"/>
                  </a:cubicBezTo>
                  <a:cubicBezTo>
                    <a:pt x="2" y="20"/>
                    <a:pt x="3" y="18"/>
                    <a:pt x="4" y="17"/>
                  </a:cubicBezTo>
                  <a:cubicBezTo>
                    <a:pt x="4" y="17"/>
                    <a:pt x="4" y="15"/>
                    <a:pt x="4" y="15"/>
                  </a:cubicBezTo>
                  <a:cubicBezTo>
                    <a:pt x="4" y="15"/>
                    <a:pt x="4" y="13"/>
                    <a:pt x="4" y="13"/>
                  </a:cubicBezTo>
                  <a:cubicBezTo>
                    <a:pt x="5" y="12"/>
                    <a:pt x="6" y="11"/>
                    <a:pt x="6" y="11"/>
                  </a:cubicBezTo>
                  <a:cubicBezTo>
                    <a:pt x="7" y="9"/>
                    <a:pt x="7" y="9"/>
                    <a:pt x="7" y="9"/>
                  </a:cubicBezTo>
                  <a:cubicBezTo>
                    <a:pt x="8" y="5"/>
                    <a:pt x="8" y="5"/>
                    <a:pt x="8" y="5"/>
                  </a:cubicBezTo>
                  <a:cubicBezTo>
                    <a:pt x="10" y="3"/>
                    <a:pt x="10" y="3"/>
                    <a:pt x="10" y="3"/>
                  </a:cubicBezTo>
                  <a:cubicBezTo>
                    <a:pt x="11" y="0"/>
                    <a:pt x="11" y="0"/>
                    <a:pt x="11" y="0"/>
                  </a:cubicBezTo>
                  <a:cubicBezTo>
                    <a:pt x="11" y="0"/>
                    <a:pt x="14" y="0"/>
                    <a:pt x="16" y="0"/>
                  </a:cubicBezTo>
                  <a:cubicBezTo>
                    <a:pt x="17" y="1"/>
                    <a:pt x="17" y="3"/>
                    <a:pt x="17" y="3"/>
                  </a:cubicBezTo>
                  <a:cubicBezTo>
                    <a:pt x="20" y="5"/>
                    <a:pt x="20" y="5"/>
                    <a:pt x="20" y="5"/>
                  </a:cubicBezTo>
                  <a:cubicBezTo>
                    <a:pt x="20" y="10"/>
                    <a:pt x="20" y="10"/>
                    <a:pt x="20" y="10"/>
                  </a:cubicBezTo>
                  <a:cubicBezTo>
                    <a:pt x="20" y="10"/>
                    <a:pt x="20" y="11"/>
                    <a:pt x="21" y="11"/>
                  </a:cubicBezTo>
                  <a:cubicBezTo>
                    <a:pt x="21" y="12"/>
                    <a:pt x="23" y="14"/>
                    <a:pt x="23" y="14"/>
                  </a:cubicBezTo>
                  <a:cubicBezTo>
                    <a:pt x="23" y="14"/>
                    <a:pt x="24" y="16"/>
                    <a:pt x="24" y="17"/>
                  </a:cubicBezTo>
                  <a:cubicBezTo>
                    <a:pt x="24" y="17"/>
                    <a:pt x="26" y="17"/>
                    <a:pt x="26" y="18"/>
                  </a:cubicBezTo>
                  <a:cubicBezTo>
                    <a:pt x="27" y="19"/>
                    <a:pt x="28" y="22"/>
                    <a:pt x="28" y="22"/>
                  </a:cubicBezTo>
                  <a:cubicBezTo>
                    <a:pt x="28" y="29"/>
                    <a:pt x="28" y="29"/>
                    <a:pt x="28" y="29"/>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53" name="Freeform 329"/>
            <p:cNvSpPr>
              <a:spLocks/>
            </p:cNvSpPr>
            <p:nvPr/>
          </p:nvSpPr>
          <p:spPr bwMode="auto">
            <a:xfrm>
              <a:off x="5086351" y="3095626"/>
              <a:ext cx="9525" cy="15875"/>
            </a:xfrm>
            <a:custGeom>
              <a:avLst/>
              <a:gdLst/>
              <a:ahLst/>
              <a:cxnLst>
                <a:cxn ang="0">
                  <a:pos x="0" y="6"/>
                </a:cxn>
                <a:cxn ang="0">
                  <a:pos x="0" y="1"/>
                </a:cxn>
                <a:cxn ang="0">
                  <a:pos x="2" y="0"/>
                </a:cxn>
                <a:cxn ang="0">
                  <a:pos x="4" y="1"/>
                </a:cxn>
                <a:cxn ang="0">
                  <a:pos x="4" y="7"/>
                </a:cxn>
              </a:cxnLst>
              <a:rect l="0" t="0" r="r" b="b"/>
              <a:pathLst>
                <a:path w="4" h="7">
                  <a:moveTo>
                    <a:pt x="0" y="6"/>
                  </a:moveTo>
                  <a:cubicBezTo>
                    <a:pt x="0" y="1"/>
                    <a:pt x="0" y="1"/>
                    <a:pt x="0" y="1"/>
                  </a:cubicBezTo>
                  <a:cubicBezTo>
                    <a:pt x="0" y="1"/>
                    <a:pt x="1" y="0"/>
                    <a:pt x="2" y="0"/>
                  </a:cubicBezTo>
                  <a:cubicBezTo>
                    <a:pt x="3" y="0"/>
                    <a:pt x="4" y="1"/>
                    <a:pt x="4" y="1"/>
                  </a:cubicBezTo>
                  <a:cubicBezTo>
                    <a:pt x="4" y="7"/>
                    <a:pt x="4" y="7"/>
                    <a:pt x="4" y="7"/>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54" name="Freeform 330"/>
            <p:cNvSpPr>
              <a:spLocks/>
            </p:cNvSpPr>
            <p:nvPr/>
          </p:nvSpPr>
          <p:spPr bwMode="auto">
            <a:xfrm>
              <a:off x="5081588" y="3078164"/>
              <a:ext cx="20638" cy="19050"/>
            </a:xfrm>
            <a:custGeom>
              <a:avLst/>
              <a:gdLst/>
              <a:ahLst/>
              <a:cxnLst>
                <a:cxn ang="0">
                  <a:pos x="2" y="8"/>
                </a:cxn>
                <a:cxn ang="0">
                  <a:pos x="0" y="4"/>
                </a:cxn>
                <a:cxn ang="0">
                  <a:pos x="4" y="0"/>
                </a:cxn>
                <a:cxn ang="0">
                  <a:pos x="8" y="4"/>
                </a:cxn>
                <a:cxn ang="0">
                  <a:pos x="6" y="8"/>
                </a:cxn>
              </a:cxnLst>
              <a:rect l="0" t="0" r="r" b="b"/>
              <a:pathLst>
                <a:path w="9" h="8">
                  <a:moveTo>
                    <a:pt x="2" y="8"/>
                  </a:moveTo>
                  <a:cubicBezTo>
                    <a:pt x="2" y="8"/>
                    <a:pt x="0" y="7"/>
                    <a:pt x="0" y="4"/>
                  </a:cubicBezTo>
                  <a:cubicBezTo>
                    <a:pt x="1" y="1"/>
                    <a:pt x="2" y="0"/>
                    <a:pt x="4" y="0"/>
                  </a:cubicBezTo>
                  <a:cubicBezTo>
                    <a:pt x="6" y="0"/>
                    <a:pt x="8" y="2"/>
                    <a:pt x="8" y="4"/>
                  </a:cubicBezTo>
                  <a:cubicBezTo>
                    <a:pt x="9" y="7"/>
                    <a:pt x="6" y="8"/>
                    <a:pt x="6" y="8"/>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55" name="Freeform 331"/>
            <p:cNvSpPr>
              <a:spLocks/>
            </p:cNvSpPr>
            <p:nvPr/>
          </p:nvSpPr>
          <p:spPr bwMode="auto">
            <a:xfrm>
              <a:off x="5089526" y="2967039"/>
              <a:ext cx="4763" cy="111125"/>
            </a:xfrm>
            <a:custGeom>
              <a:avLst/>
              <a:gdLst/>
              <a:ahLst/>
              <a:cxnLst>
                <a:cxn ang="0">
                  <a:pos x="1" y="70"/>
                </a:cxn>
                <a:cxn ang="0">
                  <a:pos x="0" y="0"/>
                </a:cxn>
                <a:cxn ang="0">
                  <a:pos x="3" y="70"/>
                </a:cxn>
              </a:cxnLst>
              <a:rect l="0" t="0" r="r" b="b"/>
              <a:pathLst>
                <a:path w="3" h="70">
                  <a:moveTo>
                    <a:pt x="1" y="70"/>
                  </a:moveTo>
                  <a:lnTo>
                    <a:pt x="0" y="0"/>
                  </a:lnTo>
                  <a:lnTo>
                    <a:pt x="3" y="7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56" name="Freeform 332"/>
            <p:cNvSpPr>
              <a:spLocks/>
            </p:cNvSpPr>
            <p:nvPr/>
          </p:nvSpPr>
          <p:spPr bwMode="auto">
            <a:xfrm>
              <a:off x="5462588" y="3025776"/>
              <a:ext cx="20638" cy="22225"/>
            </a:xfrm>
            <a:custGeom>
              <a:avLst/>
              <a:gdLst/>
              <a:ahLst/>
              <a:cxnLst>
                <a:cxn ang="0">
                  <a:pos x="2" y="9"/>
                </a:cxn>
                <a:cxn ang="0">
                  <a:pos x="0" y="4"/>
                </a:cxn>
                <a:cxn ang="0">
                  <a:pos x="4" y="0"/>
                </a:cxn>
                <a:cxn ang="0">
                  <a:pos x="8" y="4"/>
                </a:cxn>
                <a:cxn ang="0">
                  <a:pos x="5" y="9"/>
                </a:cxn>
              </a:cxnLst>
              <a:rect l="0" t="0" r="r" b="b"/>
              <a:pathLst>
                <a:path w="9" h="9">
                  <a:moveTo>
                    <a:pt x="2" y="9"/>
                  </a:moveTo>
                  <a:cubicBezTo>
                    <a:pt x="2" y="9"/>
                    <a:pt x="0" y="7"/>
                    <a:pt x="0" y="4"/>
                  </a:cubicBezTo>
                  <a:cubicBezTo>
                    <a:pt x="1" y="1"/>
                    <a:pt x="2" y="0"/>
                    <a:pt x="4" y="0"/>
                  </a:cubicBezTo>
                  <a:cubicBezTo>
                    <a:pt x="6" y="0"/>
                    <a:pt x="8" y="2"/>
                    <a:pt x="8" y="4"/>
                  </a:cubicBezTo>
                  <a:cubicBezTo>
                    <a:pt x="9" y="7"/>
                    <a:pt x="5" y="9"/>
                    <a:pt x="5" y="9"/>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57" name="Freeform 333"/>
            <p:cNvSpPr>
              <a:spLocks/>
            </p:cNvSpPr>
            <p:nvPr/>
          </p:nvSpPr>
          <p:spPr bwMode="auto">
            <a:xfrm>
              <a:off x="5468938" y="2914651"/>
              <a:ext cx="3175" cy="111125"/>
            </a:xfrm>
            <a:custGeom>
              <a:avLst/>
              <a:gdLst/>
              <a:ahLst/>
              <a:cxnLst>
                <a:cxn ang="0">
                  <a:pos x="2" y="70"/>
                </a:cxn>
                <a:cxn ang="0">
                  <a:pos x="0" y="0"/>
                </a:cxn>
                <a:cxn ang="0">
                  <a:pos x="2" y="70"/>
                </a:cxn>
              </a:cxnLst>
              <a:rect l="0" t="0" r="r" b="b"/>
              <a:pathLst>
                <a:path w="2" h="70">
                  <a:moveTo>
                    <a:pt x="2" y="70"/>
                  </a:moveTo>
                  <a:lnTo>
                    <a:pt x="0" y="0"/>
                  </a:lnTo>
                  <a:lnTo>
                    <a:pt x="2" y="7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58" name="Freeform 334"/>
            <p:cNvSpPr>
              <a:spLocks/>
            </p:cNvSpPr>
            <p:nvPr/>
          </p:nvSpPr>
          <p:spPr bwMode="auto">
            <a:xfrm>
              <a:off x="5173663" y="3890964"/>
              <a:ext cx="209550" cy="46038"/>
            </a:xfrm>
            <a:custGeom>
              <a:avLst/>
              <a:gdLst/>
              <a:ahLst/>
              <a:cxnLst>
                <a:cxn ang="0">
                  <a:pos x="2" y="0"/>
                </a:cxn>
                <a:cxn ang="0">
                  <a:pos x="131" y="0"/>
                </a:cxn>
                <a:cxn ang="0">
                  <a:pos x="132" y="23"/>
                </a:cxn>
                <a:cxn ang="0">
                  <a:pos x="122" y="29"/>
                </a:cxn>
                <a:cxn ang="0">
                  <a:pos x="9" y="29"/>
                </a:cxn>
                <a:cxn ang="0">
                  <a:pos x="0" y="24"/>
                </a:cxn>
                <a:cxn ang="0">
                  <a:pos x="2" y="0"/>
                </a:cxn>
              </a:cxnLst>
              <a:rect l="0" t="0" r="r" b="b"/>
              <a:pathLst>
                <a:path w="132" h="29">
                  <a:moveTo>
                    <a:pt x="2" y="0"/>
                  </a:moveTo>
                  <a:lnTo>
                    <a:pt x="131" y="0"/>
                  </a:lnTo>
                  <a:lnTo>
                    <a:pt x="132" y="23"/>
                  </a:lnTo>
                  <a:lnTo>
                    <a:pt x="122" y="29"/>
                  </a:lnTo>
                  <a:lnTo>
                    <a:pt x="9" y="29"/>
                  </a:lnTo>
                  <a:lnTo>
                    <a:pt x="0" y="24"/>
                  </a:lnTo>
                  <a:lnTo>
                    <a:pt x="2" y="0"/>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59" name="Line 335"/>
            <p:cNvSpPr>
              <a:spLocks noChangeShapeType="1"/>
            </p:cNvSpPr>
            <p:nvPr/>
          </p:nvSpPr>
          <p:spPr bwMode="auto">
            <a:xfrm>
              <a:off x="5176838" y="3927476"/>
              <a:ext cx="2047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60" name="Freeform 336"/>
            <p:cNvSpPr>
              <a:spLocks/>
            </p:cNvSpPr>
            <p:nvPr/>
          </p:nvSpPr>
          <p:spPr bwMode="auto">
            <a:xfrm>
              <a:off x="5268913" y="3890964"/>
              <a:ext cx="17463" cy="33338"/>
            </a:xfrm>
            <a:custGeom>
              <a:avLst/>
              <a:gdLst/>
              <a:ahLst/>
              <a:cxnLst>
                <a:cxn ang="0">
                  <a:pos x="0" y="21"/>
                </a:cxn>
                <a:cxn ang="0">
                  <a:pos x="0" y="2"/>
                </a:cxn>
                <a:cxn ang="0">
                  <a:pos x="2" y="0"/>
                </a:cxn>
                <a:cxn ang="0">
                  <a:pos x="8" y="0"/>
                </a:cxn>
                <a:cxn ang="0">
                  <a:pos x="11" y="3"/>
                </a:cxn>
                <a:cxn ang="0">
                  <a:pos x="11" y="21"/>
                </a:cxn>
              </a:cxnLst>
              <a:rect l="0" t="0" r="r" b="b"/>
              <a:pathLst>
                <a:path w="11" h="21">
                  <a:moveTo>
                    <a:pt x="0" y="21"/>
                  </a:moveTo>
                  <a:lnTo>
                    <a:pt x="0" y="2"/>
                  </a:lnTo>
                  <a:lnTo>
                    <a:pt x="2" y="0"/>
                  </a:lnTo>
                  <a:lnTo>
                    <a:pt x="8" y="0"/>
                  </a:lnTo>
                  <a:lnTo>
                    <a:pt x="11" y="3"/>
                  </a:lnTo>
                  <a:lnTo>
                    <a:pt x="11" y="21"/>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61" name="Line 337"/>
            <p:cNvSpPr>
              <a:spLocks noChangeShapeType="1"/>
            </p:cNvSpPr>
            <p:nvPr/>
          </p:nvSpPr>
          <p:spPr bwMode="auto">
            <a:xfrm>
              <a:off x="5176838" y="3898901"/>
              <a:ext cx="9207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62" name="Line 338"/>
            <p:cNvSpPr>
              <a:spLocks noChangeShapeType="1"/>
            </p:cNvSpPr>
            <p:nvPr/>
          </p:nvSpPr>
          <p:spPr bwMode="auto">
            <a:xfrm>
              <a:off x="5286376" y="3898901"/>
              <a:ext cx="95250"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63" name="Freeform 339"/>
            <p:cNvSpPr>
              <a:spLocks/>
            </p:cNvSpPr>
            <p:nvPr/>
          </p:nvSpPr>
          <p:spPr bwMode="auto">
            <a:xfrm>
              <a:off x="5191126" y="3929064"/>
              <a:ext cx="85725" cy="203200"/>
            </a:xfrm>
            <a:custGeom>
              <a:avLst/>
              <a:gdLst/>
              <a:ahLst/>
              <a:cxnLst>
                <a:cxn ang="0">
                  <a:pos x="0" y="126"/>
                </a:cxn>
                <a:cxn ang="0">
                  <a:pos x="51" y="0"/>
                </a:cxn>
                <a:cxn ang="0">
                  <a:pos x="54" y="6"/>
                </a:cxn>
                <a:cxn ang="0">
                  <a:pos x="0" y="128"/>
                </a:cxn>
              </a:cxnLst>
              <a:rect l="0" t="0" r="r" b="b"/>
              <a:pathLst>
                <a:path w="54" h="128">
                  <a:moveTo>
                    <a:pt x="0" y="126"/>
                  </a:moveTo>
                  <a:lnTo>
                    <a:pt x="51" y="0"/>
                  </a:lnTo>
                  <a:lnTo>
                    <a:pt x="54" y="6"/>
                  </a:lnTo>
                  <a:lnTo>
                    <a:pt x="0" y="128"/>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64" name="Freeform 340"/>
            <p:cNvSpPr>
              <a:spLocks/>
            </p:cNvSpPr>
            <p:nvPr/>
          </p:nvSpPr>
          <p:spPr bwMode="auto">
            <a:xfrm>
              <a:off x="5278438" y="3929064"/>
              <a:ext cx="93663" cy="203200"/>
            </a:xfrm>
            <a:custGeom>
              <a:avLst/>
              <a:gdLst/>
              <a:ahLst/>
              <a:cxnLst>
                <a:cxn ang="0">
                  <a:pos x="59" y="126"/>
                </a:cxn>
                <a:cxn ang="0">
                  <a:pos x="3" y="0"/>
                </a:cxn>
                <a:cxn ang="0">
                  <a:pos x="0" y="6"/>
                </a:cxn>
                <a:cxn ang="0">
                  <a:pos x="59" y="128"/>
                </a:cxn>
              </a:cxnLst>
              <a:rect l="0" t="0" r="r" b="b"/>
              <a:pathLst>
                <a:path w="59" h="128">
                  <a:moveTo>
                    <a:pt x="59" y="126"/>
                  </a:moveTo>
                  <a:lnTo>
                    <a:pt x="3" y="0"/>
                  </a:lnTo>
                  <a:lnTo>
                    <a:pt x="0" y="6"/>
                  </a:lnTo>
                  <a:lnTo>
                    <a:pt x="59" y="128"/>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65" name="Rectangle 341"/>
            <p:cNvSpPr>
              <a:spLocks noChangeArrowheads="1"/>
            </p:cNvSpPr>
            <p:nvPr/>
          </p:nvSpPr>
          <p:spPr bwMode="auto">
            <a:xfrm>
              <a:off x="5186363" y="4127501"/>
              <a:ext cx="6350" cy="14288"/>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66" name="Line 342"/>
            <p:cNvSpPr>
              <a:spLocks noChangeShapeType="1"/>
            </p:cNvSpPr>
            <p:nvPr/>
          </p:nvSpPr>
          <p:spPr bwMode="auto">
            <a:xfrm>
              <a:off x="5186363" y="4127501"/>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67" name="Rectangle 343"/>
            <p:cNvSpPr>
              <a:spLocks noChangeArrowheads="1"/>
            </p:cNvSpPr>
            <p:nvPr/>
          </p:nvSpPr>
          <p:spPr bwMode="auto">
            <a:xfrm>
              <a:off x="5367338" y="4127501"/>
              <a:ext cx="6350" cy="14288"/>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68" name="Line 344"/>
            <p:cNvSpPr>
              <a:spLocks noChangeShapeType="1"/>
            </p:cNvSpPr>
            <p:nvPr/>
          </p:nvSpPr>
          <p:spPr bwMode="auto">
            <a:xfrm>
              <a:off x="5367338" y="4127501"/>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69" name="Freeform 345"/>
            <p:cNvSpPr>
              <a:spLocks/>
            </p:cNvSpPr>
            <p:nvPr/>
          </p:nvSpPr>
          <p:spPr bwMode="auto">
            <a:xfrm>
              <a:off x="5364163" y="3573464"/>
              <a:ext cx="227013" cy="839788"/>
            </a:xfrm>
            <a:custGeom>
              <a:avLst/>
              <a:gdLst/>
              <a:ahLst/>
              <a:cxnLst>
                <a:cxn ang="0">
                  <a:pos x="1" y="134"/>
                </a:cxn>
                <a:cxn ang="0">
                  <a:pos x="2" y="32"/>
                </a:cxn>
                <a:cxn ang="0">
                  <a:pos x="0" y="29"/>
                </a:cxn>
                <a:cxn ang="0">
                  <a:pos x="0" y="22"/>
                </a:cxn>
                <a:cxn ang="0">
                  <a:pos x="5" y="18"/>
                </a:cxn>
                <a:cxn ang="0">
                  <a:pos x="5" y="17"/>
                </a:cxn>
                <a:cxn ang="0">
                  <a:pos x="6" y="14"/>
                </a:cxn>
                <a:cxn ang="0">
                  <a:pos x="12" y="10"/>
                </a:cxn>
                <a:cxn ang="0">
                  <a:pos x="16" y="11"/>
                </a:cxn>
                <a:cxn ang="0">
                  <a:pos x="16" y="5"/>
                </a:cxn>
                <a:cxn ang="0">
                  <a:pos x="28" y="7"/>
                </a:cxn>
                <a:cxn ang="0">
                  <a:pos x="32" y="3"/>
                </a:cxn>
                <a:cxn ang="0">
                  <a:pos x="42" y="4"/>
                </a:cxn>
                <a:cxn ang="0">
                  <a:pos x="53" y="0"/>
                </a:cxn>
                <a:cxn ang="0">
                  <a:pos x="61" y="5"/>
                </a:cxn>
                <a:cxn ang="0">
                  <a:pos x="70" y="4"/>
                </a:cxn>
                <a:cxn ang="0">
                  <a:pos x="75" y="8"/>
                </a:cxn>
                <a:cxn ang="0">
                  <a:pos x="87" y="7"/>
                </a:cxn>
                <a:cxn ang="0">
                  <a:pos x="88" y="11"/>
                </a:cxn>
                <a:cxn ang="0">
                  <a:pos x="90" y="13"/>
                </a:cxn>
                <a:cxn ang="0">
                  <a:pos x="91" y="20"/>
                </a:cxn>
                <a:cxn ang="0">
                  <a:pos x="92" y="23"/>
                </a:cxn>
                <a:cxn ang="0">
                  <a:pos x="94" y="23"/>
                </a:cxn>
                <a:cxn ang="0">
                  <a:pos x="94" y="32"/>
                </a:cxn>
                <a:cxn ang="0">
                  <a:pos x="93" y="34"/>
                </a:cxn>
                <a:cxn ang="0">
                  <a:pos x="95" y="353"/>
                </a:cxn>
              </a:cxnLst>
              <a:rect l="0" t="0" r="r" b="b"/>
              <a:pathLst>
                <a:path w="95" h="353">
                  <a:moveTo>
                    <a:pt x="1" y="134"/>
                  </a:moveTo>
                  <a:cubicBezTo>
                    <a:pt x="2" y="32"/>
                    <a:pt x="2" y="32"/>
                    <a:pt x="2" y="32"/>
                  </a:cubicBezTo>
                  <a:cubicBezTo>
                    <a:pt x="0" y="29"/>
                    <a:pt x="0" y="29"/>
                    <a:pt x="0" y="29"/>
                  </a:cubicBezTo>
                  <a:cubicBezTo>
                    <a:pt x="0" y="22"/>
                    <a:pt x="0" y="22"/>
                    <a:pt x="0" y="22"/>
                  </a:cubicBezTo>
                  <a:cubicBezTo>
                    <a:pt x="5" y="18"/>
                    <a:pt x="5" y="18"/>
                    <a:pt x="5" y="18"/>
                  </a:cubicBezTo>
                  <a:cubicBezTo>
                    <a:pt x="5" y="17"/>
                    <a:pt x="5" y="17"/>
                    <a:pt x="5" y="17"/>
                  </a:cubicBezTo>
                  <a:cubicBezTo>
                    <a:pt x="6" y="14"/>
                    <a:pt x="6" y="14"/>
                    <a:pt x="6" y="14"/>
                  </a:cubicBezTo>
                  <a:cubicBezTo>
                    <a:pt x="6" y="14"/>
                    <a:pt x="10" y="10"/>
                    <a:pt x="12" y="10"/>
                  </a:cubicBezTo>
                  <a:cubicBezTo>
                    <a:pt x="15" y="11"/>
                    <a:pt x="16" y="11"/>
                    <a:pt x="16" y="11"/>
                  </a:cubicBezTo>
                  <a:cubicBezTo>
                    <a:pt x="16" y="5"/>
                    <a:pt x="16" y="5"/>
                    <a:pt x="16" y="5"/>
                  </a:cubicBezTo>
                  <a:cubicBezTo>
                    <a:pt x="28" y="7"/>
                    <a:pt x="28" y="7"/>
                    <a:pt x="28" y="7"/>
                  </a:cubicBezTo>
                  <a:cubicBezTo>
                    <a:pt x="28" y="7"/>
                    <a:pt x="29" y="3"/>
                    <a:pt x="32" y="3"/>
                  </a:cubicBezTo>
                  <a:cubicBezTo>
                    <a:pt x="36" y="3"/>
                    <a:pt x="40" y="3"/>
                    <a:pt x="42" y="4"/>
                  </a:cubicBezTo>
                  <a:cubicBezTo>
                    <a:pt x="44" y="4"/>
                    <a:pt x="53" y="0"/>
                    <a:pt x="53" y="0"/>
                  </a:cubicBezTo>
                  <a:cubicBezTo>
                    <a:pt x="61" y="5"/>
                    <a:pt x="61" y="5"/>
                    <a:pt x="61" y="5"/>
                  </a:cubicBezTo>
                  <a:cubicBezTo>
                    <a:pt x="61" y="5"/>
                    <a:pt x="67" y="3"/>
                    <a:pt x="70" y="4"/>
                  </a:cubicBezTo>
                  <a:cubicBezTo>
                    <a:pt x="74" y="4"/>
                    <a:pt x="75" y="8"/>
                    <a:pt x="75" y="8"/>
                  </a:cubicBezTo>
                  <a:cubicBezTo>
                    <a:pt x="87" y="7"/>
                    <a:pt x="87" y="7"/>
                    <a:pt x="87" y="7"/>
                  </a:cubicBezTo>
                  <a:cubicBezTo>
                    <a:pt x="88" y="11"/>
                    <a:pt x="88" y="11"/>
                    <a:pt x="88" y="11"/>
                  </a:cubicBezTo>
                  <a:cubicBezTo>
                    <a:pt x="88" y="11"/>
                    <a:pt x="89" y="12"/>
                    <a:pt x="90" y="13"/>
                  </a:cubicBezTo>
                  <a:cubicBezTo>
                    <a:pt x="90" y="13"/>
                    <a:pt x="91" y="20"/>
                    <a:pt x="91" y="20"/>
                  </a:cubicBezTo>
                  <a:cubicBezTo>
                    <a:pt x="92" y="23"/>
                    <a:pt x="92" y="23"/>
                    <a:pt x="92" y="23"/>
                  </a:cubicBezTo>
                  <a:cubicBezTo>
                    <a:pt x="94" y="23"/>
                    <a:pt x="94" y="23"/>
                    <a:pt x="94" y="23"/>
                  </a:cubicBezTo>
                  <a:cubicBezTo>
                    <a:pt x="94" y="32"/>
                    <a:pt x="94" y="32"/>
                    <a:pt x="94" y="32"/>
                  </a:cubicBezTo>
                  <a:cubicBezTo>
                    <a:pt x="93" y="34"/>
                    <a:pt x="93" y="34"/>
                    <a:pt x="93" y="34"/>
                  </a:cubicBezTo>
                  <a:cubicBezTo>
                    <a:pt x="95" y="353"/>
                    <a:pt x="95" y="353"/>
                    <a:pt x="95" y="353"/>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70" name="Line 346"/>
            <p:cNvSpPr>
              <a:spLocks noChangeShapeType="1"/>
            </p:cNvSpPr>
            <p:nvPr/>
          </p:nvSpPr>
          <p:spPr bwMode="auto">
            <a:xfrm flipV="1">
              <a:off x="5362576" y="3938589"/>
              <a:ext cx="4763" cy="4794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71" name="Freeform 347"/>
            <p:cNvSpPr>
              <a:spLocks/>
            </p:cNvSpPr>
            <p:nvPr/>
          </p:nvSpPr>
          <p:spPr bwMode="auto">
            <a:xfrm>
              <a:off x="5373688" y="3373439"/>
              <a:ext cx="203200" cy="233363"/>
            </a:xfrm>
            <a:custGeom>
              <a:avLst/>
              <a:gdLst/>
              <a:ahLst/>
              <a:cxnLst>
                <a:cxn ang="0">
                  <a:pos x="2" y="98"/>
                </a:cxn>
                <a:cxn ang="0">
                  <a:pos x="2" y="34"/>
                </a:cxn>
                <a:cxn ang="0">
                  <a:pos x="0" y="31"/>
                </a:cxn>
                <a:cxn ang="0">
                  <a:pos x="0" y="25"/>
                </a:cxn>
                <a:cxn ang="0">
                  <a:pos x="5" y="21"/>
                </a:cxn>
                <a:cxn ang="0">
                  <a:pos x="5" y="15"/>
                </a:cxn>
                <a:cxn ang="0">
                  <a:pos x="13" y="12"/>
                </a:cxn>
                <a:cxn ang="0">
                  <a:pos x="13" y="6"/>
                </a:cxn>
                <a:cxn ang="0">
                  <a:pos x="25" y="7"/>
                </a:cxn>
                <a:cxn ang="0">
                  <a:pos x="30" y="2"/>
                </a:cxn>
                <a:cxn ang="0">
                  <a:pos x="40" y="4"/>
                </a:cxn>
                <a:cxn ang="0">
                  <a:pos x="47" y="0"/>
                </a:cxn>
                <a:cxn ang="0">
                  <a:pos x="54" y="5"/>
                </a:cxn>
                <a:cxn ang="0">
                  <a:pos x="63" y="3"/>
                </a:cxn>
                <a:cxn ang="0">
                  <a:pos x="67" y="8"/>
                </a:cxn>
                <a:cxn ang="0">
                  <a:pos x="77" y="7"/>
                </a:cxn>
                <a:cxn ang="0">
                  <a:pos x="78" y="13"/>
                </a:cxn>
                <a:cxn ang="0">
                  <a:pos x="81" y="16"/>
                </a:cxn>
                <a:cxn ang="0">
                  <a:pos x="83" y="22"/>
                </a:cxn>
                <a:cxn ang="0">
                  <a:pos x="85" y="25"/>
                </a:cxn>
                <a:cxn ang="0">
                  <a:pos x="85" y="34"/>
                </a:cxn>
                <a:cxn ang="0">
                  <a:pos x="85" y="96"/>
                </a:cxn>
              </a:cxnLst>
              <a:rect l="0" t="0" r="r" b="b"/>
              <a:pathLst>
                <a:path w="85" h="98">
                  <a:moveTo>
                    <a:pt x="2" y="98"/>
                  </a:moveTo>
                  <a:cubicBezTo>
                    <a:pt x="2" y="34"/>
                    <a:pt x="2" y="34"/>
                    <a:pt x="2" y="34"/>
                  </a:cubicBezTo>
                  <a:cubicBezTo>
                    <a:pt x="2" y="34"/>
                    <a:pt x="0" y="32"/>
                    <a:pt x="0" y="31"/>
                  </a:cubicBezTo>
                  <a:cubicBezTo>
                    <a:pt x="0" y="31"/>
                    <a:pt x="0" y="25"/>
                    <a:pt x="0" y="25"/>
                  </a:cubicBezTo>
                  <a:cubicBezTo>
                    <a:pt x="5" y="21"/>
                    <a:pt x="5" y="21"/>
                    <a:pt x="5" y="21"/>
                  </a:cubicBezTo>
                  <a:cubicBezTo>
                    <a:pt x="5" y="15"/>
                    <a:pt x="5" y="15"/>
                    <a:pt x="5" y="15"/>
                  </a:cubicBezTo>
                  <a:cubicBezTo>
                    <a:pt x="5" y="15"/>
                    <a:pt x="7" y="12"/>
                    <a:pt x="13" y="12"/>
                  </a:cubicBezTo>
                  <a:cubicBezTo>
                    <a:pt x="13" y="7"/>
                    <a:pt x="13" y="6"/>
                    <a:pt x="13" y="6"/>
                  </a:cubicBezTo>
                  <a:cubicBezTo>
                    <a:pt x="25" y="7"/>
                    <a:pt x="25" y="7"/>
                    <a:pt x="25" y="7"/>
                  </a:cubicBezTo>
                  <a:cubicBezTo>
                    <a:pt x="25" y="7"/>
                    <a:pt x="26" y="2"/>
                    <a:pt x="30" y="2"/>
                  </a:cubicBezTo>
                  <a:cubicBezTo>
                    <a:pt x="34" y="2"/>
                    <a:pt x="40" y="4"/>
                    <a:pt x="40" y="4"/>
                  </a:cubicBezTo>
                  <a:cubicBezTo>
                    <a:pt x="47" y="0"/>
                    <a:pt x="47" y="0"/>
                    <a:pt x="47" y="0"/>
                  </a:cubicBezTo>
                  <a:cubicBezTo>
                    <a:pt x="54" y="5"/>
                    <a:pt x="54" y="5"/>
                    <a:pt x="54" y="5"/>
                  </a:cubicBezTo>
                  <a:cubicBezTo>
                    <a:pt x="54" y="5"/>
                    <a:pt x="61" y="2"/>
                    <a:pt x="63" y="3"/>
                  </a:cubicBezTo>
                  <a:cubicBezTo>
                    <a:pt x="66" y="4"/>
                    <a:pt x="67" y="8"/>
                    <a:pt x="67" y="8"/>
                  </a:cubicBezTo>
                  <a:cubicBezTo>
                    <a:pt x="77" y="7"/>
                    <a:pt x="77" y="7"/>
                    <a:pt x="77" y="7"/>
                  </a:cubicBezTo>
                  <a:cubicBezTo>
                    <a:pt x="78" y="13"/>
                    <a:pt x="78" y="13"/>
                    <a:pt x="78" y="13"/>
                  </a:cubicBezTo>
                  <a:cubicBezTo>
                    <a:pt x="78" y="13"/>
                    <a:pt x="80" y="15"/>
                    <a:pt x="81" y="16"/>
                  </a:cubicBezTo>
                  <a:cubicBezTo>
                    <a:pt x="82" y="16"/>
                    <a:pt x="83" y="22"/>
                    <a:pt x="83" y="22"/>
                  </a:cubicBezTo>
                  <a:cubicBezTo>
                    <a:pt x="85" y="25"/>
                    <a:pt x="85" y="25"/>
                    <a:pt x="85" y="25"/>
                  </a:cubicBezTo>
                  <a:cubicBezTo>
                    <a:pt x="85" y="34"/>
                    <a:pt x="85" y="34"/>
                    <a:pt x="85" y="34"/>
                  </a:cubicBezTo>
                  <a:cubicBezTo>
                    <a:pt x="85" y="96"/>
                    <a:pt x="85" y="96"/>
                    <a:pt x="85" y="96"/>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72" name="Freeform 348"/>
            <p:cNvSpPr>
              <a:spLocks/>
            </p:cNvSpPr>
            <p:nvPr/>
          </p:nvSpPr>
          <p:spPr bwMode="auto">
            <a:xfrm>
              <a:off x="5386388" y="3246439"/>
              <a:ext cx="176213" cy="160338"/>
            </a:xfrm>
            <a:custGeom>
              <a:avLst/>
              <a:gdLst/>
              <a:ahLst/>
              <a:cxnLst>
                <a:cxn ang="0">
                  <a:pos x="1" y="67"/>
                </a:cxn>
                <a:cxn ang="0">
                  <a:pos x="2" y="32"/>
                </a:cxn>
                <a:cxn ang="0">
                  <a:pos x="0" y="30"/>
                </a:cxn>
                <a:cxn ang="0">
                  <a:pos x="1" y="23"/>
                </a:cxn>
                <a:cxn ang="0">
                  <a:pos x="6" y="19"/>
                </a:cxn>
                <a:cxn ang="0">
                  <a:pos x="6" y="14"/>
                </a:cxn>
                <a:cxn ang="0">
                  <a:pos x="11" y="12"/>
                </a:cxn>
                <a:cxn ang="0">
                  <a:pos x="13" y="13"/>
                </a:cxn>
                <a:cxn ang="0">
                  <a:pos x="13" y="5"/>
                </a:cxn>
                <a:cxn ang="0">
                  <a:pos x="23" y="6"/>
                </a:cxn>
                <a:cxn ang="0">
                  <a:pos x="28" y="2"/>
                </a:cxn>
                <a:cxn ang="0">
                  <a:pos x="35" y="4"/>
                </a:cxn>
                <a:cxn ang="0">
                  <a:pos x="41" y="0"/>
                </a:cxn>
                <a:cxn ang="0">
                  <a:pos x="47" y="4"/>
                </a:cxn>
                <a:cxn ang="0">
                  <a:pos x="54" y="4"/>
                </a:cxn>
                <a:cxn ang="0">
                  <a:pos x="58" y="8"/>
                </a:cxn>
                <a:cxn ang="0">
                  <a:pos x="66" y="7"/>
                </a:cxn>
                <a:cxn ang="0">
                  <a:pos x="67" y="13"/>
                </a:cxn>
                <a:cxn ang="0">
                  <a:pos x="71" y="15"/>
                </a:cxn>
                <a:cxn ang="0">
                  <a:pos x="71" y="23"/>
                </a:cxn>
                <a:cxn ang="0">
                  <a:pos x="73" y="25"/>
                </a:cxn>
                <a:cxn ang="0">
                  <a:pos x="74" y="67"/>
                </a:cxn>
              </a:cxnLst>
              <a:rect l="0" t="0" r="r" b="b"/>
              <a:pathLst>
                <a:path w="74" h="67">
                  <a:moveTo>
                    <a:pt x="1" y="67"/>
                  </a:moveTo>
                  <a:cubicBezTo>
                    <a:pt x="2" y="32"/>
                    <a:pt x="2" y="32"/>
                    <a:pt x="2" y="32"/>
                  </a:cubicBezTo>
                  <a:cubicBezTo>
                    <a:pt x="0" y="30"/>
                    <a:pt x="0" y="30"/>
                    <a:pt x="0" y="30"/>
                  </a:cubicBezTo>
                  <a:cubicBezTo>
                    <a:pt x="1" y="23"/>
                    <a:pt x="1" y="23"/>
                    <a:pt x="1" y="23"/>
                  </a:cubicBezTo>
                  <a:cubicBezTo>
                    <a:pt x="6" y="19"/>
                    <a:pt x="6" y="19"/>
                    <a:pt x="6" y="19"/>
                  </a:cubicBezTo>
                  <a:cubicBezTo>
                    <a:pt x="6" y="14"/>
                    <a:pt x="6" y="14"/>
                    <a:pt x="6" y="14"/>
                  </a:cubicBezTo>
                  <a:cubicBezTo>
                    <a:pt x="6" y="14"/>
                    <a:pt x="9" y="12"/>
                    <a:pt x="11" y="12"/>
                  </a:cubicBezTo>
                  <a:cubicBezTo>
                    <a:pt x="13" y="13"/>
                    <a:pt x="13" y="13"/>
                    <a:pt x="13" y="13"/>
                  </a:cubicBezTo>
                  <a:cubicBezTo>
                    <a:pt x="13" y="5"/>
                    <a:pt x="13" y="5"/>
                    <a:pt x="13" y="5"/>
                  </a:cubicBezTo>
                  <a:cubicBezTo>
                    <a:pt x="23" y="6"/>
                    <a:pt x="23" y="6"/>
                    <a:pt x="23" y="6"/>
                  </a:cubicBezTo>
                  <a:cubicBezTo>
                    <a:pt x="23" y="6"/>
                    <a:pt x="24" y="2"/>
                    <a:pt x="28" y="2"/>
                  </a:cubicBezTo>
                  <a:cubicBezTo>
                    <a:pt x="31" y="2"/>
                    <a:pt x="35" y="4"/>
                    <a:pt x="35" y="4"/>
                  </a:cubicBezTo>
                  <a:cubicBezTo>
                    <a:pt x="41" y="0"/>
                    <a:pt x="41" y="0"/>
                    <a:pt x="41" y="0"/>
                  </a:cubicBezTo>
                  <a:cubicBezTo>
                    <a:pt x="47" y="4"/>
                    <a:pt x="47" y="4"/>
                    <a:pt x="47" y="4"/>
                  </a:cubicBezTo>
                  <a:cubicBezTo>
                    <a:pt x="47" y="4"/>
                    <a:pt x="51" y="3"/>
                    <a:pt x="54" y="4"/>
                  </a:cubicBezTo>
                  <a:cubicBezTo>
                    <a:pt x="57" y="5"/>
                    <a:pt x="58" y="8"/>
                    <a:pt x="58" y="8"/>
                  </a:cubicBezTo>
                  <a:cubicBezTo>
                    <a:pt x="66" y="7"/>
                    <a:pt x="66" y="7"/>
                    <a:pt x="66" y="7"/>
                  </a:cubicBezTo>
                  <a:cubicBezTo>
                    <a:pt x="67" y="13"/>
                    <a:pt x="67" y="13"/>
                    <a:pt x="67" y="13"/>
                  </a:cubicBezTo>
                  <a:cubicBezTo>
                    <a:pt x="67" y="13"/>
                    <a:pt x="70" y="14"/>
                    <a:pt x="71" y="15"/>
                  </a:cubicBezTo>
                  <a:cubicBezTo>
                    <a:pt x="71" y="17"/>
                    <a:pt x="71" y="23"/>
                    <a:pt x="71" y="23"/>
                  </a:cubicBezTo>
                  <a:cubicBezTo>
                    <a:pt x="73" y="25"/>
                    <a:pt x="73" y="25"/>
                    <a:pt x="73" y="25"/>
                  </a:cubicBezTo>
                  <a:cubicBezTo>
                    <a:pt x="74" y="67"/>
                    <a:pt x="74" y="67"/>
                    <a:pt x="74" y="67"/>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73" name="Freeform 349"/>
            <p:cNvSpPr>
              <a:spLocks/>
            </p:cNvSpPr>
            <p:nvPr/>
          </p:nvSpPr>
          <p:spPr bwMode="auto">
            <a:xfrm>
              <a:off x="5405438" y="3171826"/>
              <a:ext cx="134938" cy="103188"/>
            </a:xfrm>
            <a:custGeom>
              <a:avLst/>
              <a:gdLst/>
              <a:ahLst/>
              <a:cxnLst>
                <a:cxn ang="0">
                  <a:pos x="0" y="44"/>
                </a:cxn>
                <a:cxn ang="0">
                  <a:pos x="1" y="20"/>
                </a:cxn>
                <a:cxn ang="0">
                  <a:pos x="5" y="17"/>
                </a:cxn>
                <a:cxn ang="0">
                  <a:pos x="5" y="13"/>
                </a:cxn>
                <a:cxn ang="0">
                  <a:pos x="7" y="10"/>
                </a:cxn>
                <a:cxn ang="0">
                  <a:pos x="10" y="10"/>
                </a:cxn>
                <a:cxn ang="0">
                  <a:pos x="11" y="4"/>
                </a:cxn>
                <a:cxn ang="0">
                  <a:pos x="17" y="5"/>
                </a:cxn>
                <a:cxn ang="0">
                  <a:pos x="22" y="2"/>
                </a:cxn>
                <a:cxn ang="0">
                  <a:pos x="28" y="2"/>
                </a:cxn>
                <a:cxn ang="0">
                  <a:pos x="33" y="0"/>
                </a:cxn>
                <a:cxn ang="0">
                  <a:pos x="37" y="3"/>
                </a:cxn>
                <a:cxn ang="0">
                  <a:pos x="42" y="3"/>
                </a:cxn>
                <a:cxn ang="0">
                  <a:pos x="46" y="7"/>
                </a:cxn>
                <a:cxn ang="0">
                  <a:pos x="52" y="6"/>
                </a:cxn>
                <a:cxn ang="0">
                  <a:pos x="52" y="12"/>
                </a:cxn>
                <a:cxn ang="0">
                  <a:pos x="55" y="14"/>
                </a:cxn>
                <a:cxn ang="0">
                  <a:pos x="56" y="20"/>
                </a:cxn>
                <a:cxn ang="0">
                  <a:pos x="57" y="25"/>
                </a:cxn>
                <a:cxn ang="0">
                  <a:pos x="57" y="38"/>
                </a:cxn>
              </a:cxnLst>
              <a:rect l="0" t="0" r="r" b="b"/>
              <a:pathLst>
                <a:path w="57" h="44">
                  <a:moveTo>
                    <a:pt x="0" y="44"/>
                  </a:moveTo>
                  <a:cubicBezTo>
                    <a:pt x="1" y="20"/>
                    <a:pt x="1" y="20"/>
                    <a:pt x="1" y="20"/>
                  </a:cubicBezTo>
                  <a:cubicBezTo>
                    <a:pt x="5" y="17"/>
                    <a:pt x="5" y="17"/>
                    <a:pt x="5" y="17"/>
                  </a:cubicBezTo>
                  <a:cubicBezTo>
                    <a:pt x="5" y="13"/>
                    <a:pt x="5" y="13"/>
                    <a:pt x="5" y="13"/>
                  </a:cubicBezTo>
                  <a:cubicBezTo>
                    <a:pt x="5" y="13"/>
                    <a:pt x="5" y="11"/>
                    <a:pt x="7" y="10"/>
                  </a:cubicBezTo>
                  <a:cubicBezTo>
                    <a:pt x="10" y="10"/>
                    <a:pt x="10" y="10"/>
                    <a:pt x="10" y="10"/>
                  </a:cubicBezTo>
                  <a:cubicBezTo>
                    <a:pt x="11" y="4"/>
                    <a:pt x="11" y="4"/>
                    <a:pt x="11" y="4"/>
                  </a:cubicBezTo>
                  <a:cubicBezTo>
                    <a:pt x="17" y="5"/>
                    <a:pt x="17" y="5"/>
                    <a:pt x="17" y="5"/>
                  </a:cubicBezTo>
                  <a:cubicBezTo>
                    <a:pt x="17" y="5"/>
                    <a:pt x="20" y="1"/>
                    <a:pt x="22" y="2"/>
                  </a:cubicBezTo>
                  <a:cubicBezTo>
                    <a:pt x="24" y="2"/>
                    <a:pt x="28" y="2"/>
                    <a:pt x="28" y="2"/>
                  </a:cubicBezTo>
                  <a:cubicBezTo>
                    <a:pt x="33" y="0"/>
                    <a:pt x="33" y="0"/>
                    <a:pt x="33" y="0"/>
                  </a:cubicBezTo>
                  <a:cubicBezTo>
                    <a:pt x="37" y="3"/>
                    <a:pt x="37" y="3"/>
                    <a:pt x="37" y="3"/>
                  </a:cubicBezTo>
                  <a:cubicBezTo>
                    <a:pt x="37" y="3"/>
                    <a:pt x="41" y="3"/>
                    <a:pt x="42" y="3"/>
                  </a:cubicBezTo>
                  <a:cubicBezTo>
                    <a:pt x="44" y="4"/>
                    <a:pt x="46" y="7"/>
                    <a:pt x="46" y="7"/>
                  </a:cubicBezTo>
                  <a:cubicBezTo>
                    <a:pt x="52" y="6"/>
                    <a:pt x="52" y="6"/>
                    <a:pt x="52" y="6"/>
                  </a:cubicBezTo>
                  <a:cubicBezTo>
                    <a:pt x="52" y="12"/>
                    <a:pt x="52" y="12"/>
                    <a:pt x="52" y="12"/>
                  </a:cubicBezTo>
                  <a:cubicBezTo>
                    <a:pt x="52" y="12"/>
                    <a:pt x="54" y="13"/>
                    <a:pt x="55" y="14"/>
                  </a:cubicBezTo>
                  <a:cubicBezTo>
                    <a:pt x="56" y="16"/>
                    <a:pt x="56" y="20"/>
                    <a:pt x="56" y="20"/>
                  </a:cubicBezTo>
                  <a:cubicBezTo>
                    <a:pt x="57" y="25"/>
                    <a:pt x="57" y="25"/>
                    <a:pt x="57" y="25"/>
                  </a:cubicBezTo>
                  <a:cubicBezTo>
                    <a:pt x="57" y="38"/>
                    <a:pt x="57" y="38"/>
                    <a:pt x="57" y="38"/>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74" name="Freeform 350"/>
            <p:cNvSpPr>
              <a:spLocks/>
            </p:cNvSpPr>
            <p:nvPr/>
          </p:nvSpPr>
          <p:spPr bwMode="auto">
            <a:xfrm>
              <a:off x="5419726" y="3125789"/>
              <a:ext cx="104775" cy="71438"/>
            </a:xfrm>
            <a:custGeom>
              <a:avLst/>
              <a:gdLst/>
              <a:ahLst/>
              <a:cxnLst>
                <a:cxn ang="0">
                  <a:pos x="0" y="30"/>
                </a:cxn>
                <a:cxn ang="0">
                  <a:pos x="1" y="25"/>
                </a:cxn>
                <a:cxn ang="0">
                  <a:pos x="2" y="16"/>
                </a:cxn>
                <a:cxn ang="0">
                  <a:pos x="2" y="13"/>
                </a:cxn>
                <a:cxn ang="0">
                  <a:pos x="2" y="11"/>
                </a:cxn>
                <a:cxn ang="0">
                  <a:pos x="5" y="7"/>
                </a:cxn>
                <a:cxn ang="0">
                  <a:pos x="9" y="5"/>
                </a:cxn>
                <a:cxn ang="0">
                  <a:pos x="10" y="4"/>
                </a:cxn>
                <a:cxn ang="0">
                  <a:pos x="14" y="5"/>
                </a:cxn>
                <a:cxn ang="0">
                  <a:pos x="17" y="2"/>
                </a:cxn>
                <a:cxn ang="0">
                  <a:pos x="21" y="3"/>
                </a:cxn>
                <a:cxn ang="0">
                  <a:pos x="25" y="0"/>
                </a:cxn>
                <a:cxn ang="0">
                  <a:pos x="28" y="3"/>
                </a:cxn>
                <a:cxn ang="0">
                  <a:pos x="32" y="3"/>
                </a:cxn>
                <a:cxn ang="0">
                  <a:pos x="35" y="6"/>
                </a:cxn>
                <a:cxn ang="0">
                  <a:pos x="40" y="6"/>
                </a:cxn>
                <a:cxn ang="0">
                  <a:pos x="42" y="8"/>
                </a:cxn>
                <a:cxn ang="0">
                  <a:pos x="42" y="11"/>
                </a:cxn>
                <a:cxn ang="0">
                  <a:pos x="43" y="13"/>
                </a:cxn>
                <a:cxn ang="0">
                  <a:pos x="43" y="17"/>
                </a:cxn>
                <a:cxn ang="0">
                  <a:pos x="44" y="20"/>
                </a:cxn>
                <a:cxn ang="0">
                  <a:pos x="44" y="25"/>
                </a:cxn>
              </a:cxnLst>
              <a:rect l="0" t="0" r="r" b="b"/>
              <a:pathLst>
                <a:path w="44" h="30">
                  <a:moveTo>
                    <a:pt x="0" y="30"/>
                  </a:moveTo>
                  <a:cubicBezTo>
                    <a:pt x="1" y="28"/>
                    <a:pt x="1" y="25"/>
                    <a:pt x="1" y="25"/>
                  </a:cubicBezTo>
                  <a:cubicBezTo>
                    <a:pt x="2" y="16"/>
                    <a:pt x="2" y="16"/>
                    <a:pt x="2" y="16"/>
                  </a:cubicBezTo>
                  <a:cubicBezTo>
                    <a:pt x="2" y="13"/>
                    <a:pt x="2" y="13"/>
                    <a:pt x="2" y="13"/>
                  </a:cubicBezTo>
                  <a:cubicBezTo>
                    <a:pt x="2" y="13"/>
                    <a:pt x="2" y="12"/>
                    <a:pt x="2" y="11"/>
                  </a:cubicBezTo>
                  <a:cubicBezTo>
                    <a:pt x="3" y="10"/>
                    <a:pt x="5" y="8"/>
                    <a:pt x="5" y="7"/>
                  </a:cubicBezTo>
                  <a:cubicBezTo>
                    <a:pt x="6" y="7"/>
                    <a:pt x="9" y="5"/>
                    <a:pt x="9" y="5"/>
                  </a:cubicBezTo>
                  <a:cubicBezTo>
                    <a:pt x="10" y="4"/>
                    <a:pt x="10" y="4"/>
                    <a:pt x="10" y="4"/>
                  </a:cubicBezTo>
                  <a:cubicBezTo>
                    <a:pt x="14" y="5"/>
                    <a:pt x="14" y="5"/>
                    <a:pt x="14" y="5"/>
                  </a:cubicBezTo>
                  <a:cubicBezTo>
                    <a:pt x="14" y="5"/>
                    <a:pt x="14" y="2"/>
                    <a:pt x="17" y="2"/>
                  </a:cubicBezTo>
                  <a:cubicBezTo>
                    <a:pt x="19" y="2"/>
                    <a:pt x="21" y="3"/>
                    <a:pt x="21" y="3"/>
                  </a:cubicBezTo>
                  <a:cubicBezTo>
                    <a:pt x="25" y="0"/>
                    <a:pt x="25" y="0"/>
                    <a:pt x="25" y="0"/>
                  </a:cubicBezTo>
                  <a:cubicBezTo>
                    <a:pt x="28" y="3"/>
                    <a:pt x="28" y="3"/>
                    <a:pt x="28" y="3"/>
                  </a:cubicBezTo>
                  <a:cubicBezTo>
                    <a:pt x="28" y="3"/>
                    <a:pt x="31" y="2"/>
                    <a:pt x="32" y="3"/>
                  </a:cubicBezTo>
                  <a:cubicBezTo>
                    <a:pt x="33" y="3"/>
                    <a:pt x="35" y="6"/>
                    <a:pt x="35" y="6"/>
                  </a:cubicBezTo>
                  <a:cubicBezTo>
                    <a:pt x="40" y="6"/>
                    <a:pt x="40" y="6"/>
                    <a:pt x="40" y="6"/>
                  </a:cubicBezTo>
                  <a:cubicBezTo>
                    <a:pt x="42" y="8"/>
                    <a:pt x="42" y="8"/>
                    <a:pt x="42" y="8"/>
                  </a:cubicBezTo>
                  <a:cubicBezTo>
                    <a:pt x="42" y="8"/>
                    <a:pt x="42" y="10"/>
                    <a:pt x="42" y="11"/>
                  </a:cubicBezTo>
                  <a:cubicBezTo>
                    <a:pt x="42" y="12"/>
                    <a:pt x="43" y="13"/>
                    <a:pt x="43" y="13"/>
                  </a:cubicBezTo>
                  <a:cubicBezTo>
                    <a:pt x="43" y="17"/>
                    <a:pt x="43" y="17"/>
                    <a:pt x="43" y="17"/>
                  </a:cubicBezTo>
                  <a:cubicBezTo>
                    <a:pt x="44" y="20"/>
                    <a:pt x="44" y="20"/>
                    <a:pt x="44" y="20"/>
                  </a:cubicBezTo>
                  <a:cubicBezTo>
                    <a:pt x="44" y="25"/>
                    <a:pt x="44" y="25"/>
                    <a:pt x="44" y="25"/>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75" name="Freeform 351"/>
            <p:cNvSpPr>
              <a:spLocks/>
            </p:cNvSpPr>
            <p:nvPr/>
          </p:nvSpPr>
          <p:spPr bwMode="auto">
            <a:xfrm>
              <a:off x="5434013" y="3116264"/>
              <a:ext cx="80963" cy="26988"/>
            </a:xfrm>
            <a:custGeom>
              <a:avLst/>
              <a:gdLst/>
              <a:ahLst/>
              <a:cxnLst>
                <a:cxn ang="0">
                  <a:pos x="0" y="11"/>
                </a:cxn>
                <a:cxn ang="0">
                  <a:pos x="2" y="5"/>
                </a:cxn>
                <a:cxn ang="0">
                  <a:pos x="4" y="4"/>
                </a:cxn>
                <a:cxn ang="0">
                  <a:pos x="8" y="5"/>
                </a:cxn>
                <a:cxn ang="0">
                  <a:pos x="10" y="1"/>
                </a:cxn>
                <a:cxn ang="0">
                  <a:pos x="16" y="2"/>
                </a:cxn>
                <a:cxn ang="0">
                  <a:pos x="19" y="0"/>
                </a:cxn>
                <a:cxn ang="0">
                  <a:pos x="23" y="3"/>
                </a:cxn>
                <a:cxn ang="0">
                  <a:pos x="26" y="2"/>
                </a:cxn>
                <a:cxn ang="0">
                  <a:pos x="30" y="5"/>
                </a:cxn>
                <a:cxn ang="0">
                  <a:pos x="33" y="5"/>
                </a:cxn>
                <a:cxn ang="0">
                  <a:pos x="34" y="7"/>
                </a:cxn>
                <a:cxn ang="0">
                  <a:pos x="34" y="10"/>
                </a:cxn>
              </a:cxnLst>
              <a:rect l="0" t="0" r="r" b="b"/>
              <a:pathLst>
                <a:path w="34" h="11">
                  <a:moveTo>
                    <a:pt x="0" y="11"/>
                  </a:moveTo>
                  <a:cubicBezTo>
                    <a:pt x="1" y="9"/>
                    <a:pt x="2" y="5"/>
                    <a:pt x="2" y="5"/>
                  </a:cubicBezTo>
                  <a:cubicBezTo>
                    <a:pt x="4" y="4"/>
                    <a:pt x="4" y="4"/>
                    <a:pt x="4" y="4"/>
                  </a:cubicBezTo>
                  <a:cubicBezTo>
                    <a:pt x="8" y="5"/>
                    <a:pt x="8" y="5"/>
                    <a:pt x="8" y="5"/>
                  </a:cubicBezTo>
                  <a:cubicBezTo>
                    <a:pt x="8" y="5"/>
                    <a:pt x="8" y="1"/>
                    <a:pt x="10" y="1"/>
                  </a:cubicBezTo>
                  <a:cubicBezTo>
                    <a:pt x="12" y="1"/>
                    <a:pt x="16" y="2"/>
                    <a:pt x="16" y="2"/>
                  </a:cubicBezTo>
                  <a:cubicBezTo>
                    <a:pt x="19" y="0"/>
                    <a:pt x="19" y="0"/>
                    <a:pt x="19" y="0"/>
                  </a:cubicBezTo>
                  <a:cubicBezTo>
                    <a:pt x="23" y="3"/>
                    <a:pt x="23" y="3"/>
                    <a:pt x="23" y="3"/>
                  </a:cubicBezTo>
                  <a:cubicBezTo>
                    <a:pt x="23" y="3"/>
                    <a:pt x="25" y="1"/>
                    <a:pt x="26" y="2"/>
                  </a:cubicBezTo>
                  <a:cubicBezTo>
                    <a:pt x="27" y="2"/>
                    <a:pt x="30" y="5"/>
                    <a:pt x="30" y="5"/>
                  </a:cubicBezTo>
                  <a:cubicBezTo>
                    <a:pt x="33" y="5"/>
                    <a:pt x="33" y="5"/>
                    <a:pt x="33" y="5"/>
                  </a:cubicBezTo>
                  <a:cubicBezTo>
                    <a:pt x="34" y="7"/>
                    <a:pt x="34" y="7"/>
                    <a:pt x="34" y="7"/>
                  </a:cubicBezTo>
                  <a:cubicBezTo>
                    <a:pt x="34" y="10"/>
                    <a:pt x="34" y="10"/>
                    <a:pt x="34" y="1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76" name="Freeform 352"/>
            <p:cNvSpPr>
              <a:spLocks/>
            </p:cNvSpPr>
            <p:nvPr/>
          </p:nvSpPr>
          <p:spPr bwMode="auto">
            <a:xfrm>
              <a:off x="5438776" y="3040064"/>
              <a:ext cx="71438" cy="88900"/>
            </a:xfrm>
            <a:custGeom>
              <a:avLst/>
              <a:gdLst/>
              <a:ahLst/>
              <a:cxnLst>
                <a:cxn ang="0">
                  <a:pos x="0" y="37"/>
                </a:cxn>
                <a:cxn ang="0">
                  <a:pos x="3" y="30"/>
                </a:cxn>
                <a:cxn ang="0">
                  <a:pos x="5" y="27"/>
                </a:cxn>
                <a:cxn ang="0">
                  <a:pos x="5" y="25"/>
                </a:cxn>
                <a:cxn ang="0">
                  <a:pos x="7" y="19"/>
                </a:cxn>
                <a:cxn ang="0">
                  <a:pos x="9" y="13"/>
                </a:cxn>
                <a:cxn ang="0">
                  <a:pos x="10" y="9"/>
                </a:cxn>
                <a:cxn ang="0">
                  <a:pos x="11" y="7"/>
                </a:cxn>
                <a:cxn ang="0">
                  <a:pos x="13" y="2"/>
                </a:cxn>
                <a:cxn ang="0">
                  <a:pos x="14" y="1"/>
                </a:cxn>
                <a:cxn ang="0">
                  <a:pos x="16" y="3"/>
                </a:cxn>
                <a:cxn ang="0">
                  <a:pos x="20" y="10"/>
                </a:cxn>
                <a:cxn ang="0">
                  <a:pos x="22" y="18"/>
                </a:cxn>
                <a:cxn ang="0">
                  <a:pos x="24" y="21"/>
                </a:cxn>
                <a:cxn ang="0">
                  <a:pos x="27" y="27"/>
                </a:cxn>
                <a:cxn ang="0">
                  <a:pos x="28" y="30"/>
                </a:cxn>
                <a:cxn ang="0">
                  <a:pos x="29" y="32"/>
                </a:cxn>
                <a:cxn ang="0">
                  <a:pos x="30" y="37"/>
                </a:cxn>
              </a:cxnLst>
              <a:rect l="0" t="0" r="r" b="b"/>
              <a:pathLst>
                <a:path w="30" h="37">
                  <a:moveTo>
                    <a:pt x="0" y="37"/>
                  </a:moveTo>
                  <a:cubicBezTo>
                    <a:pt x="3" y="30"/>
                    <a:pt x="3" y="30"/>
                    <a:pt x="3" y="30"/>
                  </a:cubicBezTo>
                  <a:cubicBezTo>
                    <a:pt x="3" y="30"/>
                    <a:pt x="5" y="28"/>
                    <a:pt x="5" y="27"/>
                  </a:cubicBezTo>
                  <a:cubicBezTo>
                    <a:pt x="5" y="27"/>
                    <a:pt x="5" y="26"/>
                    <a:pt x="5" y="25"/>
                  </a:cubicBezTo>
                  <a:cubicBezTo>
                    <a:pt x="5" y="25"/>
                    <a:pt x="7" y="19"/>
                    <a:pt x="7" y="19"/>
                  </a:cubicBezTo>
                  <a:cubicBezTo>
                    <a:pt x="9" y="13"/>
                    <a:pt x="9" y="13"/>
                    <a:pt x="9" y="13"/>
                  </a:cubicBezTo>
                  <a:cubicBezTo>
                    <a:pt x="10" y="9"/>
                    <a:pt x="10" y="9"/>
                    <a:pt x="10" y="9"/>
                  </a:cubicBezTo>
                  <a:cubicBezTo>
                    <a:pt x="11" y="7"/>
                    <a:pt x="11" y="7"/>
                    <a:pt x="11" y="7"/>
                  </a:cubicBezTo>
                  <a:cubicBezTo>
                    <a:pt x="13" y="2"/>
                    <a:pt x="13" y="2"/>
                    <a:pt x="13" y="2"/>
                  </a:cubicBezTo>
                  <a:cubicBezTo>
                    <a:pt x="13" y="2"/>
                    <a:pt x="13" y="0"/>
                    <a:pt x="14" y="1"/>
                  </a:cubicBezTo>
                  <a:cubicBezTo>
                    <a:pt x="15" y="1"/>
                    <a:pt x="16" y="3"/>
                    <a:pt x="16" y="3"/>
                  </a:cubicBezTo>
                  <a:cubicBezTo>
                    <a:pt x="20" y="10"/>
                    <a:pt x="20" y="10"/>
                    <a:pt x="20" y="10"/>
                  </a:cubicBezTo>
                  <a:cubicBezTo>
                    <a:pt x="22" y="18"/>
                    <a:pt x="22" y="18"/>
                    <a:pt x="22" y="18"/>
                  </a:cubicBezTo>
                  <a:cubicBezTo>
                    <a:pt x="24" y="21"/>
                    <a:pt x="24" y="21"/>
                    <a:pt x="24" y="21"/>
                  </a:cubicBezTo>
                  <a:cubicBezTo>
                    <a:pt x="27" y="27"/>
                    <a:pt x="27" y="27"/>
                    <a:pt x="27" y="27"/>
                  </a:cubicBezTo>
                  <a:cubicBezTo>
                    <a:pt x="28" y="30"/>
                    <a:pt x="28" y="30"/>
                    <a:pt x="28" y="30"/>
                  </a:cubicBezTo>
                  <a:cubicBezTo>
                    <a:pt x="28" y="30"/>
                    <a:pt x="28" y="31"/>
                    <a:pt x="29" y="32"/>
                  </a:cubicBezTo>
                  <a:cubicBezTo>
                    <a:pt x="29" y="33"/>
                    <a:pt x="30" y="37"/>
                    <a:pt x="30" y="37"/>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77" name="Line 353"/>
            <p:cNvSpPr>
              <a:spLocks noChangeShapeType="1"/>
            </p:cNvSpPr>
            <p:nvPr/>
          </p:nvSpPr>
          <p:spPr bwMode="auto">
            <a:xfrm flipV="1">
              <a:off x="5033963" y="3617914"/>
              <a:ext cx="3175" cy="8112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78" name="Line 354"/>
            <p:cNvSpPr>
              <a:spLocks noChangeShapeType="1"/>
            </p:cNvSpPr>
            <p:nvPr/>
          </p:nvSpPr>
          <p:spPr bwMode="auto">
            <a:xfrm flipV="1">
              <a:off x="5072063" y="3616326"/>
              <a:ext cx="1588" cy="8128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79" name="Line 355"/>
            <p:cNvSpPr>
              <a:spLocks noChangeShapeType="1"/>
            </p:cNvSpPr>
            <p:nvPr/>
          </p:nvSpPr>
          <p:spPr bwMode="auto">
            <a:xfrm flipV="1">
              <a:off x="5110163" y="3616326"/>
              <a:ext cx="1588" cy="8128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80" name="Line 356"/>
            <p:cNvSpPr>
              <a:spLocks noChangeShapeType="1"/>
            </p:cNvSpPr>
            <p:nvPr/>
          </p:nvSpPr>
          <p:spPr bwMode="auto">
            <a:xfrm flipV="1">
              <a:off x="5143501" y="3617914"/>
              <a:ext cx="1588" cy="8096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81" name="Line 357"/>
            <p:cNvSpPr>
              <a:spLocks noChangeShapeType="1"/>
            </p:cNvSpPr>
            <p:nvPr/>
          </p:nvSpPr>
          <p:spPr bwMode="auto">
            <a:xfrm flipV="1">
              <a:off x="5172076" y="3632201"/>
              <a:ext cx="1588" cy="7953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82" name="Line 358"/>
            <p:cNvSpPr>
              <a:spLocks noChangeShapeType="1"/>
            </p:cNvSpPr>
            <p:nvPr/>
          </p:nvSpPr>
          <p:spPr bwMode="auto">
            <a:xfrm flipV="1">
              <a:off x="5018088" y="3440114"/>
              <a:ext cx="1588" cy="1730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83" name="Freeform 359"/>
            <p:cNvSpPr>
              <a:spLocks/>
            </p:cNvSpPr>
            <p:nvPr/>
          </p:nvSpPr>
          <p:spPr bwMode="auto">
            <a:xfrm>
              <a:off x="5041901" y="3427414"/>
              <a:ext cx="1588" cy="185738"/>
            </a:xfrm>
            <a:custGeom>
              <a:avLst/>
              <a:gdLst/>
              <a:ahLst/>
              <a:cxnLst>
                <a:cxn ang="0">
                  <a:pos x="0" y="78"/>
                </a:cxn>
                <a:cxn ang="0">
                  <a:pos x="1" y="0"/>
                </a:cxn>
              </a:cxnLst>
              <a:rect l="0" t="0" r="r" b="b"/>
              <a:pathLst>
                <a:path w="1" h="78">
                  <a:moveTo>
                    <a:pt x="0" y="78"/>
                  </a:moveTo>
                  <a:cubicBezTo>
                    <a:pt x="0" y="77"/>
                    <a:pt x="1" y="0"/>
                    <a:pt x="1"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84" name="Line 360"/>
            <p:cNvSpPr>
              <a:spLocks noChangeShapeType="1"/>
            </p:cNvSpPr>
            <p:nvPr/>
          </p:nvSpPr>
          <p:spPr bwMode="auto">
            <a:xfrm flipV="1">
              <a:off x="5075238" y="3422651"/>
              <a:ext cx="1588" cy="1905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85" name="Line 361"/>
            <p:cNvSpPr>
              <a:spLocks noChangeShapeType="1"/>
            </p:cNvSpPr>
            <p:nvPr/>
          </p:nvSpPr>
          <p:spPr bwMode="auto">
            <a:xfrm flipV="1">
              <a:off x="5106988" y="3422651"/>
              <a:ext cx="1588" cy="1889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86" name="Line 362"/>
            <p:cNvSpPr>
              <a:spLocks noChangeShapeType="1"/>
            </p:cNvSpPr>
            <p:nvPr/>
          </p:nvSpPr>
          <p:spPr bwMode="auto">
            <a:xfrm flipV="1">
              <a:off x="5138738" y="3430589"/>
              <a:ext cx="1588" cy="1857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87" name="Line 363"/>
            <p:cNvSpPr>
              <a:spLocks noChangeShapeType="1"/>
            </p:cNvSpPr>
            <p:nvPr/>
          </p:nvSpPr>
          <p:spPr bwMode="auto">
            <a:xfrm flipV="1">
              <a:off x="5162551" y="3441701"/>
              <a:ext cx="1588" cy="1762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88" name="Line 364"/>
            <p:cNvSpPr>
              <a:spLocks noChangeShapeType="1"/>
            </p:cNvSpPr>
            <p:nvPr/>
          </p:nvSpPr>
          <p:spPr bwMode="auto">
            <a:xfrm flipV="1">
              <a:off x="5027613" y="3321051"/>
              <a:ext cx="1588" cy="1063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89" name="Line 365"/>
            <p:cNvSpPr>
              <a:spLocks noChangeShapeType="1"/>
            </p:cNvSpPr>
            <p:nvPr/>
          </p:nvSpPr>
          <p:spPr bwMode="auto">
            <a:xfrm flipV="1">
              <a:off x="5048251" y="3308351"/>
              <a:ext cx="3175" cy="1127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90" name="Freeform 366"/>
            <p:cNvSpPr>
              <a:spLocks/>
            </p:cNvSpPr>
            <p:nvPr/>
          </p:nvSpPr>
          <p:spPr bwMode="auto">
            <a:xfrm>
              <a:off x="5076826" y="3302001"/>
              <a:ext cx="1588" cy="119063"/>
            </a:xfrm>
            <a:custGeom>
              <a:avLst/>
              <a:gdLst/>
              <a:ahLst/>
              <a:cxnLst>
                <a:cxn ang="0">
                  <a:pos x="0" y="50"/>
                </a:cxn>
                <a:cxn ang="0">
                  <a:pos x="0" y="0"/>
                </a:cxn>
              </a:cxnLst>
              <a:rect l="0" t="0" r="r" b="b"/>
              <a:pathLst>
                <a:path h="50">
                  <a:moveTo>
                    <a:pt x="0" y="50"/>
                  </a:moveTo>
                  <a:cubicBezTo>
                    <a:pt x="0" y="46"/>
                    <a:pt x="0" y="0"/>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91" name="Line 367"/>
            <p:cNvSpPr>
              <a:spLocks noChangeShapeType="1"/>
            </p:cNvSpPr>
            <p:nvPr/>
          </p:nvSpPr>
          <p:spPr bwMode="auto">
            <a:xfrm flipV="1">
              <a:off x="5105401" y="3302001"/>
              <a:ext cx="1588" cy="1190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92" name="Line 368"/>
            <p:cNvSpPr>
              <a:spLocks noChangeShapeType="1"/>
            </p:cNvSpPr>
            <p:nvPr/>
          </p:nvSpPr>
          <p:spPr bwMode="auto">
            <a:xfrm flipH="1" flipV="1">
              <a:off x="5130801" y="3308351"/>
              <a:ext cx="3175" cy="1095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93" name="Line 369"/>
            <p:cNvSpPr>
              <a:spLocks noChangeShapeType="1"/>
            </p:cNvSpPr>
            <p:nvPr/>
          </p:nvSpPr>
          <p:spPr bwMode="auto">
            <a:xfrm flipV="1">
              <a:off x="5153026" y="3321051"/>
              <a:ext cx="1588" cy="1063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94" name="Line 370"/>
            <p:cNvSpPr>
              <a:spLocks noChangeShapeType="1"/>
            </p:cNvSpPr>
            <p:nvPr/>
          </p:nvSpPr>
          <p:spPr bwMode="auto">
            <a:xfrm flipV="1">
              <a:off x="5038726" y="3244851"/>
              <a:ext cx="3175" cy="587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95" name="Line 371"/>
            <p:cNvSpPr>
              <a:spLocks noChangeShapeType="1"/>
            </p:cNvSpPr>
            <p:nvPr/>
          </p:nvSpPr>
          <p:spPr bwMode="auto">
            <a:xfrm flipV="1">
              <a:off x="5057776" y="3235326"/>
              <a:ext cx="1588" cy="619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96" name="Line 372"/>
            <p:cNvSpPr>
              <a:spLocks noChangeShapeType="1"/>
            </p:cNvSpPr>
            <p:nvPr/>
          </p:nvSpPr>
          <p:spPr bwMode="auto">
            <a:xfrm flipV="1">
              <a:off x="5076826" y="3227389"/>
              <a:ext cx="3175" cy="714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97" name="Line 373"/>
            <p:cNvSpPr>
              <a:spLocks noChangeShapeType="1"/>
            </p:cNvSpPr>
            <p:nvPr/>
          </p:nvSpPr>
          <p:spPr bwMode="auto">
            <a:xfrm flipH="1" flipV="1">
              <a:off x="5102226" y="3227389"/>
              <a:ext cx="3175" cy="714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98" name="Line 374"/>
            <p:cNvSpPr>
              <a:spLocks noChangeShapeType="1"/>
            </p:cNvSpPr>
            <p:nvPr/>
          </p:nvSpPr>
          <p:spPr bwMode="auto">
            <a:xfrm flipV="1">
              <a:off x="5124451" y="3232151"/>
              <a:ext cx="1588" cy="650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99" name="Line 375"/>
            <p:cNvSpPr>
              <a:spLocks noChangeShapeType="1"/>
            </p:cNvSpPr>
            <p:nvPr/>
          </p:nvSpPr>
          <p:spPr bwMode="auto">
            <a:xfrm flipH="1" flipV="1">
              <a:off x="5138738" y="3244851"/>
              <a:ext cx="1588" cy="635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00" name="Line 376"/>
            <p:cNvSpPr>
              <a:spLocks noChangeShapeType="1"/>
            </p:cNvSpPr>
            <p:nvPr/>
          </p:nvSpPr>
          <p:spPr bwMode="auto">
            <a:xfrm flipV="1">
              <a:off x="5056188" y="3192464"/>
              <a:ext cx="1588" cy="396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01" name="Line 377"/>
            <p:cNvSpPr>
              <a:spLocks noChangeShapeType="1"/>
            </p:cNvSpPr>
            <p:nvPr/>
          </p:nvSpPr>
          <p:spPr bwMode="auto">
            <a:xfrm flipV="1">
              <a:off x="5065713" y="3187701"/>
              <a:ext cx="1588" cy="381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02" name="Line 378"/>
            <p:cNvSpPr>
              <a:spLocks noChangeShapeType="1"/>
            </p:cNvSpPr>
            <p:nvPr/>
          </p:nvSpPr>
          <p:spPr bwMode="auto">
            <a:xfrm flipV="1">
              <a:off x="5081588" y="3186114"/>
              <a:ext cx="3175" cy="396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03" name="Freeform 379"/>
            <p:cNvSpPr>
              <a:spLocks/>
            </p:cNvSpPr>
            <p:nvPr/>
          </p:nvSpPr>
          <p:spPr bwMode="auto">
            <a:xfrm>
              <a:off x="5100638" y="3171826"/>
              <a:ext cx="1588" cy="55563"/>
            </a:xfrm>
            <a:custGeom>
              <a:avLst/>
              <a:gdLst/>
              <a:ahLst/>
              <a:cxnLst>
                <a:cxn ang="0">
                  <a:pos x="0" y="35"/>
                </a:cxn>
                <a:cxn ang="0">
                  <a:pos x="0" y="9"/>
                </a:cxn>
                <a:cxn ang="0">
                  <a:pos x="0" y="0"/>
                </a:cxn>
              </a:cxnLst>
              <a:rect l="0" t="0" r="r" b="b"/>
              <a:pathLst>
                <a:path h="35">
                  <a:moveTo>
                    <a:pt x="0" y="35"/>
                  </a:moveTo>
                  <a:lnTo>
                    <a:pt x="0" y="9"/>
                  </a:lnTo>
                  <a:lnTo>
                    <a:pt x="0"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04" name="Freeform 380"/>
            <p:cNvSpPr>
              <a:spLocks/>
            </p:cNvSpPr>
            <p:nvPr/>
          </p:nvSpPr>
          <p:spPr bwMode="auto">
            <a:xfrm>
              <a:off x="5114926" y="3176589"/>
              <a:ext cx="1588" cy="50800"/>
            </a:xfrm>
            <a:custGeom>
              <a:avLst/>
              <a:gdLst/>
              <a:ahLst/>
              <a:cxnLst>
                <a:cxn ang="0">
                  <a:pos x="1" y="32"/>
                </a:cxn>
                <a:cxn ang="0">
                  <a:pos x="1" y="7"/>
                </a:cxn>
                <a:cxn ang="0">
                  <a:pos x="0" y="0"/>
                </a:cxn>
              </a:cxnLst>
              <a:rect l="0" t="0" r="r" b="b"/>
              <a:pathLst>
                <a:path w="1" h="32">
                  <a:moveTo>
                    <a:pt x="1" y="32"/>
                  </a:moveTo>
                  <a:lnTo>
                    <a:pt x="1" y="7"/>
                  </a:lnTo>
                  <a:lnTo>
                    <a:pt x="0"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05" name="Freeform 381"/>
            <p:cNvSpPr>
              <a:spLocks/>
            </p:cNvSpPr>
            <p:nvPr/>
          </p:nvSpPr>
          <p:spPr bwMode="auto">
            <a:xfrm>
              <a:off x="5124451" y="3178176"/>
              <a:ext cx="4763" cy="53975"/>
            </a:xfrm>
            <a:custGeom>
              <a:avLst/>
              <a:gdLst/>
              <a:ahLst/>
              <a:cxnLst>
                <a:cxn ang="0">
                  <a:pos x="3" y="34"/>
                </a:cxn>
                <a:cxn ang="0">
                  <a:pos x="1" y="11"/>
                </a:cxn>
                <a:cxn ang="0">
                  <a:pos x="0" y="0"/>
                </a:cxn>
              </a:cxnLst>
              <a:rect l="0" t="0" r="r" b="b"/>
              <a:pathLst>
                <a:path w="3" h="34">
                  <a:moveTo>
                    <a:pt x="3" y="34"/>
                  </a:moveTo>
                  <a:lnTo>
                    <a:pt x="1" y="11"/>
                  </a:lnTo>
                  <a:lnTo>
                    <a:pt x="0"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06" name="Line 382"/>
            <p:cNvSpPr>
              <a:spLocks noChangeShapeType="1"/>
            </p:cNvSpPr>
            <p:nvPr/>
          </p:nvSpPr>
          <p:spPr bwMode="auto">
            <a:xfrm flipV="1">
              <a:off x="5056188" y="3182939"/>
              <a:ext cx="1588" cy="95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07" name="Line 383"/>
            <p:cNvSpPr>
              <a:spLocks noChangeShapeType="1"/>
            </p:cNvSpPr>
            <p:nvPr/>
          </p:nvSpPr>
          <p:spPr bwMode="auto">
            <a:xfrm flipV="1">
              <a:off x="5067301" y="3176589"/>
              <a:ext cx="1588" cy="111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08" name="Line 384"/>
            <p:cNvSpPr>
              <a:spLocks noChangeShapeType="1"/>
            </p:cNvSpPr>
            <p:nvPr/>
          </p:nvSpPr>
          <p:spPr bwMode="auto">
            <a:xfrm flipV="1">
              <a:off x="5081588" y="3173414"/>
              <a:ext cx="1588" cy="95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09" name="Line 385"/>
            <p:cNvSpPr>
              <a:spLocks noChangeShapeType="1"/>
            </p:cNvSpPr>
            <p:nvPr/>
          </p:nvSpPr>
          <p:spPr bwMode="auto">
            <a:xfrm flipV="1">
              <a:off x="5070476" y="3138489"/>
              <a:ext cx="1588" cy="349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10" name="Line 386"/>
            <p:cNvSpPr>
              <a:spLocks noChangeShapeType="1"/>
            </p:cNvSpPr>
            <p:nvPr/>
          </p:nvSpPr>
          <p:spPr bwMode="auto">
            <a:xfrm flipV="1">
              <a:off x="5084763" y="3111501"/>
              <a:ext cx="1588" cy="603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11" name="Line 387"/>
            <p:cNvSpPr>
              <a:spLocks noChangeShapeType="1"/>
            </p:cNvSpPr>
            <p:nvPr/>
          </p:nvSpPr>
          <p:spPr bwMode="auto">
            <a:xfrm flipH="1" flipV="1">
              <a:off x="5095876" y="3114676"/>
              <a:ext cx="3175" cy="5715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12" name="Line 388"/>
            <p:cNvSpPr>
              <a:spLocks noChangeShapeType="1"/>
            </p:cNvSpPr>
            <p:nvPr/>
          </p:nvSpPr>
          <p:spPr bwMode="auto">
            <a:xfrm flipH="1" flipV="1">
              <a:off x="5106988" y="3138489"/>
              <a:ext cx="3175" cy="333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13" name="Line 389"/>
            <p:cNvSpPr>
              <a:spLocks noChangeShapeType="1"/>
            </p:cNvSpPr>
            <p:nvPr/>
          </p:nvSpPr>
          <p:spPr bwMode="auto">
            <a:xfrm>
              <a:off x="5464176" y="3582989"/>
              <a:ext cx="3175" cy="8350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14" name="Line 390"/>
            <p:cNvSpPr>
              <a:spLocks noChangeShapeType="1"/>
            </p:cNvSpPr>
            <p:nvPr/>
          </p:nvSpPr>
          <p:spPr bwMode="auto">
            <a:xfrm>
              <a:off x="5430838" y="3589339"/>
              <a:ext cx="1588" cy="8302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15" name="Line 391"/>
            <p:cNvSpPr>
              <a:spLocks noChangeShapeType="1"/>
            </p:cNvSpPr>
            <p:nvPr/>
          </p:nvSpPr>
          <p:spPr bwMode="auto">
            <a:xfrm flipH="1">
              <a:off x="5397501" y="3598864"/>
              <a:ext cx="4763" cy="81915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16" name="Line 392"/>
            <p:cNvSpPr>
              <a:spLocks noChangeShapeType="1"/>
            </p:cNvSpPr>
            <p:nvPr/>
          </p:nvSpPr>
          <p:spPr bwMode="auto">
            <a:xfrm>
              <a:off x="5510213" y="3584576"/>
              <a:ext cx="1588" cy="8334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17" name="Line 393"/>
            <p:cNvSpPr>
              <a:spLocks noChangeShapeType="1"/>
            </p:cNvSpPr>
            <p:nvPr/>
          </p:nvSpPr>
          <p:spPr bwMode="auto">
            <a:xfrm>
              <a:off x="5543551" y="3592514"/>
              <a:ext cx="6350" cy="8255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18" name="Line 394"/>
            <p:cNvSpPr>
              <a:spLocks noChangeShapeType="1"/>
            </p:cNvSpPr>
            <p:nvPr/>
          </p:nvSpPr>
          <p:spPr bwMode="auto">
            <a:xfrm flipH="1">
              <a:off x="5376863" y="3606801"/>
              <a:ext cx="1588" cy="8112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19" name="Line 395"/>
            <p:cNvSpPr>
              <a:spLocks noChangeShapeType="1"/>
            </p:cNvSpPr>
            <p:nvPr/>
          </p:nvSpPr>
          <p:spPr bwMode="auto">
            <a:xfrm>
              <a:off x="5573713" y="3598864"/>
              <a:ext cx="3175" cy="8143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20" name="Line 396"/>
            <p:cNvSpPr>
              <a:spLocks noChangeShapeType="1"/>
            </p:cNvSpPr>
            <p:nvPr/>
          </p:nvSpPr>
          <p:spPr bwMode="auto">
            <a:xfrm>
              <a:off x="5386388" y="3422651"/>
              <a:ext cx="1588" cy="1746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21" name="Line 397"/>
            <p:cNvSpPr>
              <a:spLocks noChangeShapeType="1"/>
            </p:cNvSpPr>
            <p:nvPr/>
          </p:nvSpPr>
          <p:spPr bwMode="auto">
            <a:xfrm>
              <a:off x="5405438" y="3402014"/>
              <a:ext cx="1588" cy="1857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22" name="Line 398"/>
            <p:cNvSpPr>
              <a:spLocks noChangeShapeType="1"/>
            </p:cNvSpPr>
            <p:nvPr/>
          </p:nvSpPr>
          <p:spPr bwMode="auto">
            <a:xfrm>
              <a:off x="5434013" y="3389314"/>
              <a:ext cx="1588" cy="1936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23" name="Line 399"/>
            <p:cNvSpPr>
              <a:spLocks noChangeShapeType="1"/>
            </p:cNvSpPr>
            <p:nvPr/>
          </p:nvSpPr>
          <p:spPr bwMode="auto">
            <a:xfrm flipH="1">
              <a:off x="5467351" y="3382964"/>
              <a:ext cx="1588" cy="19685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24" name="Line 400"/>
            <p:cNvSpPr>
              <a:spLocks noChangeShapeType="1"/>
            </p:cNvSpPr>
            <p:nvPr/>
          </p:nvSpPr>
          <p:spPr bwMode="auto">
            <a:xfrm>
              <a:off x="5502276" y="3384551"/>
              <a:ext cx="4763" cy="1984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25" name="Line 401"/>
            <p:cNvSpPr>
              <a:spLocks noChangeShapeType="1"/>
            </p:cNvSpPr>
            <p:nvPr/>
          </p:nvSpPr>
          <p:spPr bwMode="auto">
            <a:xfrm>
              <a:off x="5534026" y="3392489"/>
              <a:ext cx="1588" cy="1920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26" name="Line 402"/>
            <p:cNvSpPr>
              <a:spLocks noChangeShapeType="1"/>
            </p:cNvSpPr>
            <p:nvPr/>
          </p:nvSpPr>
          <p:spPr bwMode="auto">
            <a:xfrm>
              <a:off x="5562601" y="3406776"/>
              <a:ext cx="4763" cy="1809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27" name="Line 403"/>
            <p:cNvSpPr>
              <a:spLocks noChangeShapeType="1"/>
            </p:cNvSpPr>
            <p:nvPr/>
          </p:nvSpPr>
          <p:spPr bwMode="auto">
            <a:xfrm flipH="1">
              <a:off x="5397501" y="3292476"/>
              <a:ext cx="3175" cy="1095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28" name="Line 404"/>
            <p:cNvSpPr>
              <a:spLocks noChangeShapeType="1"/>
            </p:cNvSpPr>
            <p:nvPr/>
          </p:nvSpPr>
          <p:spPr bwMode="auto">
            <a:xfrm>
              <a:off x="5416551" y="3275014"/>
              <a:ext cx="1588" cy="1095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29" name="Line 405"/>
            <p:cNvSpPr>
              <a:spLocks noChangeShapeType="1"/>
            </p:cNvSpPr>
            <p:nvPr/>
          </p:nvSpPr>
          <p:spPr bwMode="auto">
            <a:xfrm flipH="1">
              <a:off x="5438776" y="3260726"/>
              <a:ext cx="1588" cy="1222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30" name="Line 406"/>
            <p:cNvSpPr>
              <a:spLocks noChangeShapeType="1"/>
            </p:cNvSpPr>
            <p:nvPr/>
          </p:nvSpPr>
          <p:spPr bwMode="auto">
            <a:xfrm>
              <a:off x="5468938" y="3255964"/>
              <a:ext cx="1588" cy="1270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31" name="Line 407"/>
            <p:cNvSpPr>
              <a:spLocks noChangeShapeType="1"/>
            </p:cNvSpPr>
            <p:nvPr/>
          </p:nvSpPr>
          <p:spPr bwMode="auto">
            <a:xfrm>
              <a:off x="5497513" y="3255964"/>
              <a:ext cx="3175" cy="1238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32" name="Line 408"/>
            <p:cNvSpPr>
              <a:spLocks noChangeShapeType="1"/>
            </p:cNvSpPr>
            <p:nvPr/>
          </p:nvSpPr>
          <p:spPr bwMode="auto">
            <a:xfrm>
              <a:off x="5524501" y="3265489"/>
              <a:ext cx="1588" cy="1174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33" name="Freeform 409"/>
            <p:cNvSpPr>
              <a:spLocks/>
            </p:cNvSpPr>
            <p:nvPr/>
          </p:nvSpPr>
          <p:spPr bwMode="auto">
            <a:xfrm>
              <a:off x="5545138" y="3278189"/>
              <a:ext cx="7938" cy="111125"/>
            </a:xfrm>
            <a:custGeom>
              <a:avLst/>
              <a:gdLst/>
              <a:ahLst/>
              <a:cxnLst>
                <a:cxn ang="0">
                  <a:pos x="0" y="0"/>
                </a:cxn>
                <a:cxn ang="0">
                  <a:pos x="3" y="47"/>
                </a:cxn>
              </a:cxnLst>
              <a:rect l="0" t="0" r="r" b="b"/>
              <a:pathLst>
                <a:path w="3" h="47">
                  <a:moveTo>
                    <a:pt x="0" y="0"/>
                  </a:moveTo>
                  <a:cubicBezTo>
                    <a:pt x="0" y="1"/>
                    <a:pt x="3" y="47"/>
                    <a:pt x="3" y="47"/>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34" name="Line 410"/>
            <p:cNvSpPr>
              <a:spLocks noChangeShapeType="1"/>
            </p:cNvSpPr>
            <p:nvPr/>
          </p:nvSpPr>
          <p:spPr bwMode="auto">
            <a:xfrm flipH="1">
              <a:off x="5414963" y="3211514"/>
              <a:ext cx="1588" cy="635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35" name="Line 411"/>
            <p:cNvSpPr>
              <a:spLocks noChangeShapeType="1"/>
            </p:cNvSpPr>
            <p:nvPr/>
          </p:nvSpPr>
          <p:spPr bwMode="auto">
            <a:xfrm flipH="1">
              <a:off x="5424488" y="3197226"/>
              <a:ext cx="4763" cy="635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36" name="Line 412"/>
            <p:cNvSpPr>
              <a:spLocks noChangeShapeType="1"/>
            </p:cNvSpPr>
            <p:nvPr/>
          </p:nvSpPr>
          <p:spPr bwMode="auto">
            <a:xfrm flipH="1">
              <a:off x="5440363" y="3182939"/>
              <a:ext cx="4763" cy="777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37" name="Line 413"/>
            <p:cNvSpPr>
              <a:spLocks noChangeShapeType="1"/>
            </p:cNvSpPr>
            <p:nvPr/>
          </p:nvSpPr>
          <p:spPr bwMode="auto">
            <a:xfrm>
              <a:off x="5468938" y="3176589"/>
              <a:ext cx="1588" cy="793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38" name="Freeform 414"/>
            <p:cNvSpPr>
              <a:spLocks/>
            </p:cNvSpPr>
            <p:nvPr/>
          </p:nvSpPr>
          <p:spPr bwMode="auto">
            <a:xfrm>
              <a:off x="5492751" y="3178176"/>
              <a:ext cx="3175" cy="76200"/>
            </a:xfrm>
            <a:custGeom>
              <a:avLst/>
              <a:gdLst/>
              <a:ahLst/>
              <a:cxnLst>
                <a:cxn ang="0">
                  <a:pos x="0" y="0"/>
                </a:cxn>
                <a:cxn ang="0">
                  <a:pos x="1" y="32"/>
                </a:cxn>
              </a:cxnLst>
              <a:rect l="0" t="0" r="r" b="b"/>
              <a:pathLst>
                <a:path w="1" h="32">
                  <a:moveTo>
                    <a:pt x="0" y="0"/>
                  </a:moveTo>
                  <a:cubicBezTo>
                    <a:pt x="0" y="1"/>
                    <a:pt x="1" y="32"/>
                    <a:pt x="1" y="3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39" name="Line 415"/>
            <p:cNvSpPr>
              <a:spLocks noChangeShapeType="1"/>
            </p:cNvSpPr>
            <p:nvPr/>
          </p:nvSpPr>
          <p:spPr bwMode="auto">
            <a:xfrm>
              <a:off x="5511801" y="3187701"/>
              <a:ext cx="4763" cy="682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40" name="Line 416"/>
            <p:cNvSpPr>
              <a:spLocks noChangeShapeType="1"/>
            </p:cNvSpPr>
            <p:nvPr/>
          </p:nvSpPr>
          <p:spPr bwMode="auto">
            <a:xfrm flipH="1">
              <a:off x="5430838" y="3140076"/>
              <a:ext cx="4763" cy="428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41" name="Line 417"/>
            <p:cNvSpPr>
              <a:spLocks noChangeShapeType="1"/>
            </p:cNvSpPr>
            <p:nvPr/>
          </p:nvSpPr>
          <p:spPr bwMode="auto">
            <a:xfrm flipH="1">
              <a:off x="5445126" y="3128964"/>
              <a:ext cx="7938" cy="539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42" name="Line 418"/>
            <p:cNvSpPr>
              <a:spLocks noChangeShapeType="1"/>
            </p:cNvSpPr>
            <p:nvPr/>
          </p:nvSpPr>
          <p:spPr bwMode="auto">
            <a:xfrm flipH="1">
              <a:off x="5468938" y="3121026"/>
              <a:ext cx="3175" cy="555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grpSp>
          <p:nvGrpSpPr>
            <p:cNvPr id="1644" name="Group 620"/>
            <p:cNvGrpSpPr>
              <a:grpSpLocks/>
            </p:cNvGrpSpPr>
            <p:nvPr/>
          </p:nvGrpSpPr>
          <p:grpSpPr bwMode="auto">
            <a:xfrm>
              <a:off x="3190875" y="2954338"/>
              <a:ext cx="4133850" cy="1489075"/>
              <a:chOff x="2010" y="1861"/>
              <a:chExt cx="2604" cy="938"/>
            </a:xfrm>
          </p:grpSpPr>
          <p:sp>
            <p:nvSpPr>
              <p:cNvPr id="1444" name="Line 420"/>
              <p:cNvSpPr>
                <a:spLocks noChangeShapeType="1"/>
              </p:cNvSpPr>
              <p:nvPr/>
            </p:nvSpPr>
            <p:spPr bwMode="auto">
              <a:xfrm>
                <a:off x="3457" y="1966"/>
                <a:ext cx="2" cy="36"/>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45" name="Freeform 421"/>
              <p:cNvSpPr>
                <a:spLocks/>
              </p:cNvSpPr>
              <p:nvPr/>
            </p:nvSpPr>
            <p:spPr bwMode="auto">
              <a:xfrm>
                <a:off x="3466" y="1971"/>
                <a:ext cx="3" cy="33"/>
              </a:xfrm>
              <a:custGeom>
                <a:avLst/>
                <a:gdLst/>
                <a:ahLst/>
                <a:cxnLst>
                  <a:cxn ang="0">
                    <a:pos x="0" y="0"/>
                  </a:cxn>
                  <a:cxn ang="0">
                    <a:pos x="2" y="22"/>
                  </a:cxn>
                </a:cxnLst>
                <a:rect l="0" t="0" r="r" b="b"/>
                <a:pathLst>
                  <a:path w="2" h="22">
                    <a:moveTo>
                      <a:pt x="0" y="0"/>
                    </a:moveTo>
                    <a:cubicBezTo>
                      <a:pt x="0" y="1"/>
                      <a:pt x="2" y="22"/>
                      <a:pt x="2" y="2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46" name="Line 422"/>
              <p:cNvSpPr>
                <a:spLocks noChangeShapeType="1"/>
              </p:cNvSpPr>
              <p:nvPr/>
            </p:nvSpPr>
            <p:spPr bwMode="auto">
              <a:xfrm flipV="1">
                <a:off x="3435" y="1933"/>
                <a:ext cx="4" cy="3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47" name="Line 423"/>
              <p:cNvSpPr>
                <a:spLocks noChangeShapeType="1"/>
              </p:cNvSpPr>
              <p:nvPr/>
            </p:nvSpPr>
            <p:spPr bwMode="auto">
              <a:xfrm flipV="1">
                <a:off x="3447" y="1918"/>
                <a:ext cx="1" cy="4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48" name="Line 424"/>
              <p:cNvSpPr>
                <a:spLocks noChangeShapeType="1"/>
              </p:cNvSpPr>
              <p:nvPr/>
            </p:nvSpPr>
            <p:spPr bwMode="auto">
              <a:xfrm flipH="1" flipV="1">
                <a:off x="3451" y="1924"/>
                <a:ext cx="6" cy="44"/>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49" name="Line 425"/>
              <p:cNvSpPr>
                <a:spLocks noChangeShapeType="1"/>
              </p:cNvSpPr>
              <p:nvPr/>
            </p:nvSpPr>
            <p:spPr bwMode="auto">
              <a:xfrm flipH="1" flipV="1">
                <a:off x="3462" y="1948"/>
                <a:ext cx="3" cy="2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50" name="Freeform 426"/>
              <p:cNvSpPr>
                <a:spLocks/>
              </p:cNvSpPr>
              <p:nvPr/>
            </p:nvSpPr>
            <p:spPr bwMode="auto">
              <a:xfrm>
                <a:off x="4300" y="1863"/>
                <a:ext cx="314" cy="936"/>
              </a:xfrm>
              <a:custGeom>
                <a:avLst/>
                <a:gdLst/>
                <a:ahLst/>
                <a:cxnLst>
                  <a:cxn ang="0">
                    <a:pos x="13" y="616"/>
                  </a:cxn>
                  <a:cxn ang="0">
                    <a:pos x="13" y="161"/>
                  </a:cxn>
                  <a:cxn ang="0">
                    <a:pos x="0" y="77"/>
                  </a:cxn>
                  <a:cxn ang="0">
                    <a:pos x="32" y="59"/>
                  </a:cxn>
                  <a:cxn ang="0">
                    <a:pos x="51" y="51"/>
                  </a:cxn>
                  <a:cxn ang="0">
                    <a:pos x="70" y="45"/>
                  </a:cxn>
                  <a:cxn ang="0">
                    <a:pos x="85" y="42"/>
                  </a:cxn>
                  <a:cxn ang="0">
                    <a:pos x="94" y="40"/>
                  </a:cxn>
                  <a:cxn ang="0">
                    <a:pos x="103" y="28"/>
                  </a:cxn>
                  <a:cxn ang="0">
                    <a:pos x="103" y="0"/>
                  </a:cxn>
                  <a:cxn ang="0">
                    <a:pos x="107" y="0"/>
                  </a:cxn>
                  <a:cxn ang="0">
                    <a:pos x="107" y="27"/>
                  </a:cxn>
                  <a:cxn ang="0">
                    <a:pos x="112" y="40"/>
                  </a:cxn>
                  <a:cxn ang="0">
                    <a:pos x="129" y="42"/>
                  </a:cxn>
                  <a:cxn ang="0">
                    <a:pos x="158" y="50"/>
                  </a:cxn>
                  <a:cxn ang="0">
                    <a:pos x="176" y="55"/>
                  </a:cxn>
                  <a:cxn ang="0">
                    <a:pos x="198" y="65"/>
                  </a:cxn>
                  <a:cxn ang="0">
                    <a:pos x="200" y="66"/>
                  </a:cxn>
                  <a:cxn ang="0">
                    <a:pos x="209" y="71"/>
                  </a:cxn>
                  <a:cxn ang="0">
                    <a:pos x="195" y="148"/>
                  </a:cxn>
                  <a:cxn ang="0">
                    <a:pos x="195" y="623"/>
                  </a:cxn>
                  <a:cxn ang="0">
                    <a:pos x="164" y="625"/>
                  </a:cxn>
                  <a:cxn ang="0">
                    <a:pos x="28" y="619"/>
                  </a:cxn>
                  <a:cxn ang="0">
                    <a:pos x="13" y="616"/>
                  </a:cxn>
                </a:cxnLst>
                <a:rect l="0" t="0" r="r" b="b"/>
                <a:pathLst>
                  <a:path w="209" h="625">
                    <a:moveTo>
                      <a:pt x="13" y="616"/>
                    </a:moveTo>
                    <a:cubicBezTo>
                      <a:pt x="13" y="161"/>
                      <a:pt x="13" y="161"/>
                      <a:pt x="13" y="161"/>
                    </a:cubicBezTo>
                    <a:cubicBezTo>
                      <a:pt x="0" y="77"/>
                      <a:pt x="0" y="77"/>
                      <a:pt x="0" y="77"/>
                    </a:cubicBezTo>
                    <a:cubicBezTo>
                      <a:pt x="0" y="77"/>
                      <a:pt x="20" y="65"/>
                      <a:pt x="32" y="59"/>
                    </a:cubicBezTo>
                    <a:cubicBezTo>
                      <a:pt x="45" y="53"/>
                      <a:pt x="51" y="51"/>
                      <a:pt x="51" y="51"/>
                    </a:cubicBezTo>
                    <a:cubicBezTo>
                      <a:pt x="70" y="45"/>
                      <a:pt x="70" y="45"/>
                      <a:pt x="70" y="45"/>
                    </a:cubicBezTo>
                    <a:cubicBezTo>
                      <a:pt x="85" y="42"/>
                      <a:pt x="85" y="42"/>
                      <a:pt x="85" y="42"/>
                    </a:cubicBezTo>
                    <a:cubicBezTo>
                      <a:pt x="85" y="42"/>
                      <a:pt x="93" y="41"/>
                      <a:pt x="94" y="40"/>
                    </a:cubicBezTo>
                    <a:cubicBezTo>
                      <a:pt x="95" y="39"/>
                      <a:pt x="103" y="28"/>
                      <a:pt x="103" y="28"/>
                    </a:cubicBezTo>
                    <a:cubicBezTo>
                      <a:pt x="103" y="0"/>
                      <a:pt x="103" y="0"/>
                      <a:pt x="103" y="0"/>
                    </a:cubicBezTo>
                    <a:cubicBezTo>
                      <a:pt x="107" y="0"/>
                      <a:pt x="107" y="0"/>
                      <a:pt x="107" y="0"/>
                    </a:cubicBezTo>
                    <a:cubicBezTo>
                      <a:pt x="107" y="27"/>
                      <a:pt x="107" y="27"/>
                      <a:pt x="107" y="27"/>
                    </a:cubicBezTo>
                    <a:cubicBezTo>
                      <a:pt x="112" y="40"/>
                      <a:pt x="112" y="40"/>
                      <a:pt x="112" y="40"/>
                    </a:cubicBezTo>
                    <a:cubicBezTo>
                      <a:pt x="129" y="42"/>
                      <a:pt x="129" y="42"/>
                      <a:pt x="129" y="42"/>
                    </a:cubicBezTo>
                    <a:cubicBezTo>
                      <a:pt x="158" y="50"/>
                      <a:pt x="158" y="50"/>
                      <a:pt x="158" y="50"/>
                    </a:cubicBezTo>
                    <a:cubicBezTo>
                      <a:pt x="176" y="55"/>
                      <a:pt x="176" y="55"/>
                      <a:pt x="176" y="55"/>
                    </a:cubicBezTo>
                    <a:cubicBezTo>
                      <a:pt x="198" y="65"/>
                      <a:pt x="198" y="65"/>
                      <a:pt x="198" y="65"/>
                    </a:cubicBezTo>
                    <a:cubicBezTo>
                      <a:pt x="200" y="66"/>
                      <a:pt x="200" y="66"/>
                      <a:pt x="200" y="66"/>
                    </a:cubicBezTo>
                    <a:cubicBezTo>
                      <a:pt x="209" y="71"/>
                      <a:pt x="209" y="71"/>
                      <a:pt x="209" y="71"/>
                    </a:cubicBezTo>
                    <a:cubicBezTo>
                      <a:pt x="195" y="148"/>
                      <a:pt x="195" y="148"/>
                      <a:pt x="195" y="148"/>
                    </a:cubicBezTo>
                    <a:cubicBezTo>
                      <a:pt x="195" y="623"/>
                      <a:pt x="195" y="623"/>
                      <a:pt x="195" y="623"/>
                    </a:cubicBezTo>
                    <a:cubicBezTo>
                      <a:pt x="164" y="625"/>
                      <a:pt x="164" y="625"/>
                      <a:pt x="164" y="625"/>
                    </a:cubicBezTo>
                    <a:cubicBezTo>
                      <a:pt x="28" y="619"/>
                      <a:pt x="28" y="619"/>
                      <a:pt x="28" y="619"/>
                    </a:cubicBezTo>
                    <a:cubicBezTo>
                      <a:pt x="13" y="616"/>
                      <a:pt x="13" y="616"/>
                      <a:pt x="13" y="616"/>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51" name="Freeform 427"/>
              <p:cNvSpPr>
                <a:spLocks/>
              </p:cNvSpPr>
              <p:nvPr/>
            </p:nvSpPr>
            <p:spPr bwMode="auto">
              <a:xfrm>
                <a:off x="4300" y="1917"/>
                <a:ext cx="314" cy="879"/>
              </a:xfrm>
              <a:custGeom>
                <a:avLst/>
                <a:gdLst/>
                <a:ahLst/>
                <a:cxnLst>
                  <a:cxn ang="0">
                    <a:pos x="13" y="580"/>
                  </a:cxn>
                  <a:cxn ang="0">
                    <a:pos x="13" y="124"/>
                  </a:cxn>
                  <a:cxn ang="0">
                    <a:pos x="0" y="41"/>
                  </a:cxn>
                  <a:cxn ang="0">
                    <a:pos x="112" y="4"/>
                  </a:cxn>
                  <a:cxn ang="0">
                    <a:pos x="201" y="30"/>
                  </a:cxn>
                  <a:cxn ang="0">
                    <a:pos x="188" y="112"/>
                  </a:cxn>
                  <a:cxn ang="0">
                    <a:pos x="188" y="587"/>
                  </a:cxn>
                  <a:cxn ang="0">
                    <a:pos x="195" y="587"/>
                  </a:cxn>
                  <a:cxn ang="0">
                    <a:pos x="195" y="113"/>
                  </a:cxn>
                  <a:cxn ang="0">
                    <a:pos x="209" y="35"/>
                  </a:cxn>
                  <a:cxn ang="0">
                    <a:pos x="201" y="31"/>
                  </a:cxn>
                </a:cxnLst>
                <a:rect l="0" t="0" r="r" b="b"/>
                <a:pathLst>
                  <a:path w="209" h="587">
                    <a:moveTo>
                      <a:pt x="13" y="580"/>
                    </a:moveTo>
                    <a:cubicBezTo>
                      <a:pt x="13" y="124"/>
                      <a:pt x="13" y="124"/>
                      <a:pt x="13" y="124"/>
                    </a:cubicBezTo>
                    <a:cubicBezTo>
                      <a:pt x="0" y="41"/>
                      <a:pt x="0" y="41"/>
                      <a:pt x="0" y="41"/>
                    </a:cubicBezTo>
                    <a:cubicBezTo>
                      <a:pt x="0" y="41"/>
                      <a:pt x="63" y="0"/>
                      <a:pt x="112" y="4"/>
                    </a:cubicBezTo>
                    <a:cubicBezTo>
                      <a:pt x="161" y="9"/>
                      <a:pt x="201" y="30"/>
                      <a:pt x="201" y="30"/>
                    </a:cubicBezTo>
                    <a:cubicBezTo>
                      <a:pt x="188" y="112"/>
                      <a:pt x="188" y="112"/>
                      <a:pt x="188" y="112"/>
                    </a:cubicBezTo>
                    <a:cubicBezTo>
                      <a:pt x="188" y="587"/>
                      <a:pt x="188" y="587"/>
                      <a:pt x="188" y="587"/>
                    </a:cubicBezTo>
                    <a:cubicBezTo>
                      <a:pt x="195" y="587"/>
                      <a:pt x="195" y="587"/>
                      <a:pt x="195" y="587"/>
                    </a:cubicBezTo>
                    <a:cubicBezTo>
                      <a:pt x="195" y="113"/>
                      <a:pt x="195" y="113"/>
                      <a:pt x="195" y="113"/>
                    </a:cubicBezTo>
                    <a:cubicBezTo>
                      <a:pt x="209" y="35"/>
                      <a:pt x="209" y="35"/>
                      <a:pt x="209" y="35"/>
                    </a:cubicBezTo>
                    <a:cubicBezTo>
                      <a:pt x="201" y="31"/>
                      <a:pt x="201" y="31"/>
                      <a:pt x="201" y="3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52" name="Freeform 428"/>
              <p:cNvSpPr>
                <a:spLocks/>
              </p:cNvSpPr>
              <p:nvPr/>
            </p:nvSpPr>
            <p:spPr bwMode="auto">
              <a:xfrm>
                <a:off x="4318" y="2010"/>
                <a:ext cx="263" cy="74"/>
              </a:xfrm>
              <a:custGeom>
                <a:avLst/>
                <a:gdLst/>
                <a:ahLst/>
                <a:cxnLst>
                  <a:cxn ang="0">
                    <a:pos x="175" y="44"/>
                  </a:cxn>
                  <a:cxn ang="0">
                    <a:pos x="167" y="43"/>
                  </a:cxn>
                  <a:cxn ang="0">
                    <a:pos x="165" y="2"/>
                  </a:cxn>
                  <a:cxn ang="0">
                    <a:pos x="73" y="1"/>
                  </a:cxn>
                  <a:cxn ang="0">
                    <a:pos x="9" y="9"/>
                  </a:cxn>
                  <a:cxn ang="0">
                    <a:pos x="8" y="48"/>
                  </a:cxn>
                  <a:cxn ang="0">
                    <a:pos x="0" y="50"/>
                  </a:cxn>
                </a:cxnLst>
                <a:rect l="0" t="0" r="r" b="b"/>
                <a:pathLst>
                  <a:path w="175" h="50">
                    <a:moveTo>
                      <a:pt x="175" y="44"/>
                    </a:moveTo>
                    <a:cubicBezTo>
                      <a:pt x="167" y="43"/>
                      <a:pt x="167" y="43"/>
                      <a:pt x="167" y="43"/>
                    </a:cubicBezTo>
                    <a:cubicBezTo>
                      <a:pt x="165" y="2"/>
                      <a:pt x="165" y="2"/>
                      <a:pt x="165" y="2"/>
                    </a:cubicBezTo>
                    <a:cubicBezTo>
                      <a:pt x="97" y="0"/>
                      <a:pt x="97" y="0"/>
                      <a:pt x="73" y="1"/>
                    </a:cubicBezTo>
                    <a:cubicBezTo>
                      <a:pt x="45" y="1"/>
                      <a:pt x="9" y="9"/>
                      <a:pt x="9" y="9"/>
                    </a:cubicBezTo>
                    <a:cubicBezTo>
                      <a:pt x="8" y="48"/>
                      <a:pt x="8" y="48"/>
                      <a:pt x="8" y="48"/>
                    </a:cubicBezTo>
                    <a:cubicBezTo>
                      <a:pt x="0" y="50"/>
                      <a:pt x="0" y="50"/>
                      <a:pt x="0" y="5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53" name="Freeform 429"/>
              <p:cNvSpPr>
                <a:spLocks/>
              </p:cNvSpPr>
              <p:nvPr/>
            </p:nvSpPr>
            <p:spPr bwMode="auto">
              <a:xfrm>
                <a:off x="4413" y="2011"/>
                <a:ext cx="25" cy="241"/>
              </a:xfrm>
              <a:custGeom>
                <a:avLst/>
                <a:gdLst/>
                <a:ahLst/>
                <a:cxnLst>
                  <a:cxn ang="0">
                    <a:pos x="0" y="2"/>
                  </a:cxn>
                  <a:cxn ang="0">
                    <a:pos x="0" y="241"/>
                  </a:cxn>
                  <a:cxn ang="0">
                    <a:pos x="25" y="241"/>
                  </a:cxn>
                  <a:cxn ang="0">
                    <a:pos x="25" y="0"/>
                  </a:cxn>
                </a:cxnLst>
                <a:rect l="0" t="0" r="r" b="b"/>
                <a:pathLst>
                  <a:path w="25" h="241">
                    <a:moveTo>
                      <a:pt x="0" y="2"/>
                    </a:moveTo>
                    <a:lnTo>
                      <a:pt x="0" y="241"/>
                    </a:lnTo>
                    <a:lnTo>
                      <a:pt x="25" y="241"/>
                    </a:lnTo>
                    <a:lnTo>
                      <a:pt x="25"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54" name="Freeform 430"/>
              <p:cNvSpPr>
                <a:spLocks/>
              </p:cNvSpPr>
              <p:nvPr/>
            </p:nvSpPr>
            <p:spPr bwMode="auto">
              <a:xfrm>
                <a:off x="4320" y="2690"/>
                <a:ext cx="103" cy="1"/>
              </a:xfrm>
              <a:custGeom>
                <a:avLst/>
                <a:gdLst/>
                <a:ahLst/>
                <a:cxnLst>
                  <a:cxn ang="0">
                    <a:pos x="69" y="0"/>
                  </a:cxn>
                  <a:cxn ang="0">
                    <a:pos x="3" y="0"/>
                  </a:cxn>
                  <a:cxn ang="0">
                    <a:pos x="0" y="0"/>
                  </a:cxn>
                </a:cxnLst>
                <a:rect l="0" t="0" r="r" b="b"/>
                <a:pathLst>
                  <a:path w="69">
                    <a:moveTo>
                      <a:pt x="69" y="0"/>
                    </a:moveTo>
                    <a:cubicBezTo>
                      <a:pt x="35" y="0"/>
                      <a:pt x="5" y="0"/>
                      <a:pt x="3" y="0"/>
                    </a:cubicBezTo>
                    <a:cubicBezTo>
                      <a:pt x="0" y="0"/>
                      <a:pt x="0" y="0"/>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55" name="Freeform 431"/>
              <p:cNvSpPr>
                <a:spLocks/>
              </p:cNvSpPr>
              <p:nvPr/>
            </p:nvSpPr>
            <p:spPr bwMode="auto">
              <a:xfrm>
                <a:off x="4432" y="2688"/>
                <a:ext cx="137" cy="2"/>
              </a:xfrm>
              <a:custGeom>
                <a:avLst/>
                <a:gdLst/>
                <a:ahLst/>
                <a:cxnLst>
                  <a:cxn ang="0">
                    <a:pos x="91" y="0"/>
                  </a:cxn>
                  <a:cxn ang="0">
                    <a:pos x="0" y="1"/>
                  </a:cxn>
                </a:cxnLst>
                <a:rect l="0" t="0" r="r" b="b"/>
                <a:pathLst>
                  <a:path w="91" h="1">
                    <a:moveTo>
                      <a:pt x="91" y="0"/>
                    </a:moveTo>
                    <a:cubicBezTo>
                      <a:pt x="91" y="0"/>
                      <a:pt x="43" y="0"/>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56" name="Freeform 432"/>
              <p:cNvSpPr>
                <a:spLocks/>
              </p:cNvSpPr>
              <p:nvPr/>
            </p:nvSpPr>
            <p:spPr bwMode="auto">
              <a:xfrm>
                <a:off x="4320" y="2673"/>
                <a:ext cx="103" cy="1"/>
              </a:xfrm>
              <a:custGeom>
                <a:avLst/>
                <a:gdLst/>
                <a:ahLst/>
                <a:cxnLst>
                  <a:cxn ang="0">
                    <a:pos x="69" y="0"/>
                  </a:cxn>
                  <a:cxn ang="0">
                    <a:pos x="3" y="0"/>
                  </a:cxn>
                  <a:cxn ang="0">
                    <a:pos x="0" y="0"/>
                  </a:cxn>
                </a:cxnLst>
                <a:rect l="0" t="0" r="r" b="b"/>
                <a:pathLst>
                  <a:path w="69">
                    <a:moveTo>
                      <a:pt x="69" y="0"/>
                    </a:moveTo>
                    <a:cubicBezTo>
                      <a:pt x="35" y="0"/>
                      <a:pt x="5" y="0"/>
                      <a:pt x="3" y="0"/>
                    </a:cubicBezTo>
                    <a:cubicBezTo>
                      <a:pt x="0" y="0"/>
                      <a:pt x="0" y="0"/>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57" name="Freeform 433"/>
              <p:cNvSpPr>
                <a:spLocks/>
              </p:cNvSpPr>
              <p:nvPr/>
            </p:nvSpPr>
            <p:spPr bwMode="auto">
              <a:xfrm>
                <a:off x="4432" y="2672"/>
                <a:ext cx="137" cy="1"/>
              </a:xfrm>
              <a:custGeom>
                <a:avLst/>
                <a:gdLst/>
                <a:ahLst/>
                <a:cxnLst>
                  <a:cxn ang="0">
                    <a:pos x="91" y="0"/>
                  </a:cxn>
                  <a:cxn ang="0">
                    <a:pos x="0" y="1"/>
                  </a:cxn>
                </a:cxnLst>
                <a:rect l="0" t="0" r="r" b="b"/>
                <a:pathLst>
                  <a:path w="91" h="1">
                    <a:moveTo>
                      <a:pt x="91" y="0"/>
                    </a:moveTo>
                    <a:cubicBezTo>
                      <a:pt x="91" y="0"/>
                      <a:pt x="43" y="0"/>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58" name="Freeform 434"/>
              <p:cNvSpPr>
                <a:spLocks/>
              </p:cNvSpPr>
              <p:nvPr/>
            </p:nvSpPr>
            <p:spPr bwMode="auto">
              <a:xfrm>
                <a:off x="4320" y="2655"/>
                <a:ext cx="103" cy="2"/>
              </a:xfrm>
              <a:custGeom>
                <a:avLst/>
                <a:gdLst/>
                <a:ahLst/>
                <a:cxnLst>
                  <a:cxn ang="0">
                    <a:pos x="69" y="0"/>
                  </a:cxn>
                  <a:cxn ang="0">
                    <a:pos x="3" y="1"/>
                  </a:cxn>
                  <a:cxn ang="0">
                    <a:pos x="0" y="1"/>
                  </a:cxn>
                </a:cxnLst>
                <a:rect l="0" t="0" r="r" b="b"/>
                <a:pathLst>
                  <a:path w="69" h="1">
                    <a:moveTo>
                      <a:pt x="69" y="0"/>
                    </a:moveTo>
                    <a:cubicBezTo>
                      <a:pt x="35" y="1"/>
                      <a:pt x="5" y="1"/>
                      <a:pt x="3" y="1"/>
                    </a:cubicBezTo>
                    <a:cubicBezTo>
                      <a:pt x="0" y="1"/>
                      <a:pt x="0" y="1"/>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59" name="Freeform 435"/>
              <p:cNvSpPr>
                <a:spLocks/>
              </p:cNvSpPr>
              <p:nvPr/>
            </p:nvSpPr>
            <p:spPr bwMode="auto">
              <a:xfrm>
                <a:off x="4432" y="2655"/>
                <a:ext cx="137" cy="1"/>
              </a:xfrm>
              <a:custGeom>
                <a:avLst/>
                <a:gdLst/>
                <a:ahLst/>
                <a:cxnLst>
                  <a:cxn ang="0">
                    <a:pos x="91" y="0"/>
                  </a:cxn>
                  <a:cxn ang="0">
                    <a:pos x="0" y="0"/>
                  </a:cxn>
                </a:cxnLst>
                <a:rect l="0" t="0" r="r" b="b"/>
                <a:pathLst>
                  <a:path w="91">
                    <a:moveTo>
                      <a:pt x="91" y="0"/>
                    </a:moveTo>
                    <a:cubicBezTo>
                      <a:pt x="91" y="0"/>
                      <a:pt x="43" y="0"/>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60" name="Freeform 436"/>
              <p:cNvSpPr>
                <a:spLocks/>
              </p:cNvSpPr>
              <p:nvPr/>
            </p:nvSpPr>
            <p:spPr bwMode="auto">
              <a:xfrm>
                <a:off x="4320" y="2639"/>
                <a:ext cx="103" cy="1"/>
              </a:xfrm>
              <a:custGeom>
                <a:avLst/>
                <a:gdLst/>
                <a:ahLst/>
                <a:cxnLst>
                  <a:cxn ang="0">
                    <a:pos x="69" y="0"/>
                  </a:cxn>
                  <a:cxn ang="0">
                    <a:pos x="3" y="1"/>
                  </a:cxn>
                  <a:cxn ang="0">
                    <a:pos x="0" y="1"/>
                  </a:cxn>
                </a:cxnLst>
                <a:rect l="0" t="0" r="r" b="b"/>
                <a:pathLst>
                  <a:path w="69" h="1">
                    <a:moveTo>
                      <a:pt x="69" y="0"/>
                    </a:moveTo>
                    <a:cubicBezTo>
                      <a:pt x="35" y="1"/>
                      <a:pt x="5" y="1"/>
                      <a:pt x="3" y="1"/>
                    </a:cubicBezTo>
                    <a:cubicBezTo>
                      <a:pt x="0" y="1"/>
                      <a:pt x="0" y="1"/>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61" name="Freeform 437"/>
              <p:cNvSpPr>
                <a:spLocks/>
              </p:cNvSpPr>
              <p:nvPr/>
            </p:nvSpPr>
            <p:spPr bwMode="auto">
              <a:xfrm>
                <a:off x="4432" y="2637"/>
                <a:ext cx="137" cy="2"/>
              </a:xfrm>
              <a:custGeom>
                <a:avLst/>
                <a:gdLst/>
                <a:ahLst/>
                <a:cxnLst>
                  <a:cxn ang="0">
                    <a:pos x="91" y="0"/>
                  </a:cxn>
                  <a:cxn ang="0">
                    <a:pos x="0" y="1"/>
                  </a:cxn>
                </a:cxnLst>
                <a:rect l="0" t="0" r="r" b="b"/>
                <a:pathLst>
                  <a:path w="91" h="1">
                    <a:moveTo>
                      <a:pt x="91" y="0"/>
                    </a:moveTo>
                    <a:cubicBezTo>
                      <a:pt x="91" y="0"/>
                      <a:pt x="43" y="1"/>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62" name="Freeform 438"/>
              <p:cNvSpPr>
                <a:spLocks/>
              </p:cNvSpPr>
              <p:nvPr/>
            </p:nvSpPr>
            <p:spPr bwMode="auto">
              <a:xfrm>
                <a:off x="4320" y="2622"/>
                <a:ext cx="103" cy="2"/>
              </a:xfrm>
              <a:custGeom>
                <a:avLst/>
                <a:gdLst/>
                <a:ahLst/>
                <a:cxnLst>
                  <a:cxn ang="0">
                    <a:pos x="69" y="0"/>
                  </a:cxn>
                  <a:cxn ang="0">
                    <a:pos x="3" y="1"/>
                  </a:cxn>
                  <a:cxn ang="0">
                    <a:pos x="0" y="1"/>
                  </a:cxn>
                </a:cxnLst>
                <a:rect l="0" t="0" r="r" b="b"/>
                <a:pathLst>
                  <a:path w="69" h="1">
                    <a:moveTo>
                      <a:pt x="69" y="0"/>
                    </a:moveTo>
                    <a:cubicBezTo>
                      <a:pt x="35" y="0"/>
                      <a:pt x="5" y="1"/>
                      <a:pt x="3" y="1"/>
                    </a:cubicBezTo>
                    <a:cubicBezTo>
                      <a:pt x="0" y="1"/>
                      <a:pt x="0" y="1"/>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63" name="Freeform 439"/>
              <p:cNvSpPr>
                <a:spLocks/>
              </p:cNvSpPr>
              <p:nvPr/>
            </p:nvSpPr>
            <p:spPr bwMode="auto">
              <a:xfrm>
                <a:off x="4432" y="2621"/>
                <a:ext cx="137" cy="1"/>
              </a:xfrm>
              <a:custGeom>
                <a:avLst/>
                <a:gdLst/>
                <a:ahLst/>
                <a:cxnLst>
                  <a:cxn ang="0">
                    <a:pos x="91" y="0"/>
                  </a:cxn>
                  <a:cxn ang="0">
                    <a:pos x="0" y="1"/>
                  </a:cxn>
                </a:cxnLst>
                <a:rect l="0" t="0" r="r" b="b"/>
                <a:pathLst>
                  <a:path w="91" h="1">
                    <a:moveTo>
                      <a:pt x="91" y="0"/>
                    </a:moveTo>
                    <a:cubicBezTo>
                      <a:pt x="91" y="0"/>
                      <a:pt x="43" y="1"/>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64" name="Freeform 440"/>
              <p:cNvSpPr>
                <a:spLocks/>
              </p:cNvSpPr>
              <p:nvPr/>
            </p:nvSpPr>
            <p:spPr bwMode="auto">
              <a:xfrm>
                <a:off x="4320" y="2606"/>
                <a:ext cx="103" cy="1"/>
              </a:xfrm>
              <a:custGeom>
                <a:avLst/>
                <a:gdLst/>
                <a:ahLst/>
                <a:cxnLst>
                  <a:cxn ang="0">
                    <a:pos x="69" y="0"/>
                  </a:cxn>
                  <a:cxn ang="0">
                    <a:pos x="3" y="1"/>
                  </a:cxn>
                  <a:cxn ang="0">
                    <a:pos x="0" y="1"/>
                  </a:cxn>
                </a:cxnLst>
                <a:rect l="0" t="0" r="r" b="b"/>
                <a:pathLst>
                  <a:path w="69" h="1">
                    <a:moveTo>
                      <a:pt x="69" y="0"/>
                    </a:moveTo>
                    <a:cubicBezTo>
                      <a:pt x="35" y="0"/>
                      <a:pt x="5" y="1"/>
                      <a:pt x="3" y="1"/>
                    </a:cubicBezTo>
                    <a:cubicBezTo>
                      <a:pt x="0" y="1"/>
                      <a:pt x="0" y="1"/>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65" name="Freeform 441"/>
              <p:cNvSpPr>
                <a:spLocks/>
              </p:cNvSpPr>
              <p:nvPr/>
            </p:nvSpPr>
            <p:spPr bwMode="auto">
              <a:xfrm>
                <a:off x="4432" y="2604"/>
                <a:ext cx="137" cy="2"/>
              </a:xfrm>
              <a:custGeom>
                <a:avLst/>
                <a:gdLst/>
                <a:ahLst/>
                <a:cxnLst>
                  <a:cxn ang="0">
                    <a:pos x="91" y="0"/>
                  </a:cxn>
                  <a:cxn ang="0">
                    <a:pos x="0" y="1"/>
                  </a:cxn>
                </a:cxnLst>
                <a:rect l="0" t="0" r="r" b="b"/>
                <a:pathLst>
                  <a:path w="91" h="1">
                    <a:moveTo>
                      <a:pt x="91" y="0"/>
                    </a:moveTo>
                    <a:cubicBezTo>
                      <a:pt x="91" y="0"/>
                      <a:pt x="43" y="1"/>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66" name="Freeform 442"/>
              <p:cNvSpPr>
                <a:spLocks/>
              </p:cNvSpPr>
              <p:nvPr/>
            </p:nvSpPr>
            <p:spPr bwMode="auto">
              <a:xfrm>
                <a:off x="4321" y="2589"/>
                <a:ext cx="102" cy="2"/>
              </a:xfrm>
              <a:custGeom>
                <a:avLst/>
                <a:gdLst/>
                <a:ahLst/>
                <a:cxnLst>
                  <a:cxn ang="0">
                    <a:pos x="68" y="0"/>
                  </a:cxn>
                  <a:cxn ang="0">
                    <a:pos x="0" y="1"/>
                  </a:cxn>
                </a:cxnLst>
                <a:rect l="0" t="0" r="r" b="b"/>
                <a:pathLst>
                  <a:path w="68" h="1">
                    <a:moveTo>
                      <a:pt x="68" y="0"/>
                    </a:moveTo>
                    <a:cubicBezTo>
                      <a:pt x="34" y="0"/>
                      <a:pt x="0" y="1"/>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67" name="Freeform 443"/>
              <p:cNvSpPr>
                <a:spLocks/>
              </p:cNvSpPr>
              <p:nvPr/>
            </p:nvSpPr>
            <p:spPr bwMode="auto">
              <a:xfrm>
                <a:off x="4432" y="2588"/>
                <a:ext cx="137" cy="1"/>
              </a:xfrm>
              <a:custGeom>
                <a:avLst/>
                <a:gdLst/>
                <a:ahLst/>
                <a:cxnLst>
                  <a:cxn ang="0">
                    <a:pos x="91" y="0"/>
                  </a:cxn>
                  <a:cxn ang="0">
                    <a:pos x="0" y="1"/>
                  </a:cxn>
                </a:cxnLst>
                <a:rect l="0" t="0" r="r" b="b"/>
                <a:pathLst>
                  <a:path w="91" h="1">
                    <a:moveTo>
                      <a:pt x="91" y="0"/>
                    </a:moveTo>
                    <a:cubicBezTo>
                      <a:pt x="91" y="0"/>
                      <a:pt x="43" y="0"/>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68" name="Freeform 444"/>
              <p:cNvSpPr>
                <a:spLocks/>
              </p:cNvSpPr>
              <p:nvPr/>
            </p:nvSpPr>
            <p:spPr bwMode="auto">
              <a:xfrm>
                <a:off x="4320" y="2573"/>
                <a:ext cx="103" cy="1"/>
              </a:xfrm>
              <a:custGeom>
                <a:avLst/>
                <a:gdLst/>
                <a:ahLst/>
                <a:cxnLst>
                  <a:cxn ang="0">
                    <a:pos x="69" y="0"/>
                  </a:cxn>
                  <a:cxn ang="0">
                    <a:pos x="13" y="1"/>
                  </a:cxn>
                  <a:cxn ang="0">
                    <a:pos x="0" y="1"/>
                  </a:cxn>
                </a:cxnLst>
                <a:rect l="0" t="0" r="r" b="b"/>
                <a:pathLst>
                  <a:path w="69" h="1">
                    <a:moveTo>
                      <a:pt x="69" y="0"/>
                    </a:moveTo>
                    <a:cubicBezTo>
                      <a:pt x="35" y="0"/>
                      <a:pt x="13" y="1"/>
                      <a:pt x="13" y="1"/>
                    </a:cubicBezTo>
                    <a:cubicBezTo>
                      <a:pt x="0" y="1"/>
                      <a:pt x="0" y="1"/>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69" name="Freeform 445"/>
              <p:cNvSpPr>
                <a:spLocks/>
              </p:cNvSpPr>
              <p:nvPr/>
            </p:nvSpPr>
            <p:spPr bwMode="auto">
              <a:xfrm>
                <a:off x="4432" y="2571"/>
                <a:ext cx="137" cy="2"/>
              </a:xfrm>
              <a:custGeom>
                <a:avLst/>
                <a:gdLst/>
                <a:ahLst/>
                <a:cxnLst>
                  <a:cxn ang="0">
                    <a:pos x="91" y="0"/>
                  </a:cxn>
                  <a:cxn ang="0">
                    <a:pos x="0" y="1"/>
                  </a:cxn>
                </a:cxnLst>
                <a:rect l="0" t="0" r="r" b="b"/>
                <a:pathLst>
                  <a:path w="91" h="1">
                    <a:moveTo>
                      <a:pt x="91" y="0"/>
                    </a:moveTo>
                    <a:cubicBezTo>
                      <a:pt x="91" y="0"/>
                      <a:pt x="43" y="0"/>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70" name="Freeform 446"/>
              <p:cNvSpPr>
                <a:spLocks/>
              </p:cNvSpPr>
              <p:nvPr/>
            </p:nvSpPr>
            <p:spPr bwMode="auto">
              <a:xfrm>
                <a:off x="4320" y="2556"/>
                <a:ext cx="103" cy="2"/>
              </a:xfrm>
              <a:custGeom>
                <a:avLst/>
                <a:gdLst/>
                <a:ahLst/>
                <a:cxnLst>
                  <a:cxn ang="0">
                    <a:pos x="69" y="0"/>
                  </a:cxn>
                  <a:cxn ang="0">
                    <a:pos x="0" y="1"/>
                  </a:cxn>
                </a:cxnLst>
                <a:rect l="0" t="0" r="r" b="b"/>
                <a:pathLst>
                  <a:path w="69" h="1">
                    <a:moveTo>
                      <a:pt x="69" y="0"/>
                    </a:moveTo>
                    <a:cubicBezTo>
                      <a:pt x="35" y="0"/>
                      <a:pt x="0" y="1"/>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71" name="Freeform 447"/>
              <p:cNvSpPr>
                <a:spLocks/>
              </p:cNvSpPr>
              <p:nvPr/>
            </p:nvSpPr>
            <p:spPr bwMode="auto">
              <a:xfrm>
                <a:off x="4432" y="2555"/>
                <a:ext cx="137" cy="1"/>
              </a:xfrm>
              <a:custGeom>
                <a:avLst/>
                <a:gdLst/>
                <a:ahLst/>
                <a:cxnLst>
                  <a:cxn ang="0">
                    <a:pos x="91" y="0"/>
                  </a:cxn>
                  <a:cxn ang="0">
                    <a:pos x="0" y="0"/>
                  </a:cxn>
                </a:cxnLst>
                <a:rect l="0" t="0" r="r" b="b"/>
                <a:pathLst>
                  <a:path w="91">
                    <a:moveTo>
                      <a:pt x="91" y="0"/>
                    </a:moveTo>
                    <a:cubicBezTo>
                      <a:pt x="91" y="0"/>
                      <a:pt x="43" y="0"/>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72" name="Freeform 448"/>
              <p:cNvSpPr>
                <a:spLocks/>
              </p:cNvSpPr>
              <p:nvPr/>
            </p:nvSpPr>
            <p:spPr bwMode="auto">
              <a:xfrm>
                <a:off x="4320" y="2538"/>
                <a:ext cx="103" cy="3"/>
              </a:xfrm>
              <a:custGeom>
                <a:avLst/>
                <a:gdLst/>
                <a:ahLst/>
                <a:cxnLst>
                  <a:cxn ang="0">
                    <a:pos x="69" y="0"/>
                  </a:cxn>
                  <a:cxn ang="0">
                    <a:pos x="0" y="2"/>
                  </a:cxn>
                </a:cxnLst>
                <a:rect l="0" t="0" r="r" b="b"/>
                <a:pathLst>
                  <a:path w="69" h="2">
                    <a:moveTo>
                      <a:pt x="69" y="0"/>
                    </a:moveTo>
                    <a:cubicBezTo>
                      <a:pt x="35" y="1"/>
                      <a:pt x="0" y="2"/>
                      <a:pt x="0" y="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73" name="Freeform 449"/>
              <p:cNvSpPr>
                <a:spLocks/>
              </p:cNvSpPr>
              <p:nvPr/>
            </p:nvSpPr>
            <p:spPr bwMode="auto">
              <a:xfrm>
                <a:off x="4432" y="2537"/>
                <a:ext cx="137" cy="1"/>
              </a:xfrm>
              <a:custGeom>
                <a:avLst/>
                <a:gdLst/>
                <a:ahLst/>
                <a:cxnLst>
                  <a:cxn ang="0">
                    <a:pos x="91" y="0"/>
                  </a:cxn>
                  <a:cxn ang="0">
                    <a:pos x="0" y="1"/>
                  </a:cxn>
                </a:cxnLst>
                <a:rect l="0" t="0" r="r" b="b"/>
                <a:pathLst>
                  <a:path w="91" h="1">
                    <a:moveTo>
                      <a:pt x="91" y="0"/>
                    </a:moveTo>
                    <a:cubicBezTo>
                      <a:pt x="91" y="0"/>
                      <a:pt x="43" y="1"/>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74" name="Freeform 450"/>
              <p:cNvSpPr>
                <a:spLocks/>
              </p:cNvSpPr>
              <p:nvPr/>
            </p:nvSpPr>
            <p:spPr bwMode="auto">
              <a:xfrm>
                <a:off x="4320" y="2522"/>
                <a:ext cx="103" cy="3"/>
              </a:xfrm>
              <a:custGeom>
                <a:avLst/>
                <a:gdLst/>
                <a:ahLst/>
                <a:cxnLst>
                  <a:cxn ang="0">
                    <a:pos x="69" y="0"/>
                  </a:cxn>
                  <a:cxn ang="0">
                    <a:pos x="0" y="2"/>
                  </a:cxn>
                </a:cxnLst>
                <a:rect l="0" t="0" r="r" b="b"/>
                <a:pathLst>
                  <a:path w="69" h="2">
                    <a:moveTo>
                      <a:pt x="69" y="0"/>
                    </a:moveTo>
                    <a:cubicBezTo>
                      <a:pt x="35" y="1"/>
                      <a:pt x="0" y="2"/>
                      <a:pt x="0" y="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75" name="Freeform 451"/>
              <p:cNvSpPr>
                <a:spLocks/>
              </p:cNvSpPr>
              <p:nvPr/>
            </p:nvSpPr>
            <p:spPr bwMode="auto">
              <a:xfrm>
                <a:off x="4432" y="2520"/>
                <a:ext cx="137" cy="2"/>
              </a:xfrm>
              <a:custGeom>
                <a:avLst/>
                <a:gdLst/>
                <a:ahLst/>
                <a:cxnLst>
                  <a:cxn ang="0">
                    <a:pos x="91" y="0"/>
                  </a:cxn>
                  <a:cxn ang="0">
                    <a:pos x="0" y="1"/>
                  </a:cxn>
                </a:cxnLst>
                <a:rect l="0" t="0" r="r" b="b"/>
                <a:pathLst>
                  <a:path w="91" h="1">
                    <a:moveTo>
                      <a:pt x="91" y="0"/>
                    </a:moveTo>
                    <a:cubicBezTo>
                      <a:pt x="91" y="0"/>
                      <a:pt x="43" y="1"/>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76" name="Freeform 452"/>
              <p:cNvSpPr>
                <a:spLocks/>
              </p:cNvSpPr>
              <p:nvPr/>
            </p:nvSpPr>
            <p:spPr bwMode="auto">
              <a:xfrm>
                <a:off x="4321" y="2505"/>
                <a:ext cx="102" cy="5"/>
              </a:xfrm>
              <a:custGeom>
                <a:avLst/>
                <a:gdLst/>
                <a:ahLst/>
                <a:cxnLst>
                  <a:cxn ang="0">
                    <a:pos x="68" y="0"/>
                  </a:cxn>
                  <a:cxn ang="0">
                    <a:pos x="0" y="3"/>
                  </a:cxn>
                </a:cxnLst>
                <a:rect l="0" t="0" r="r" b="b"/>
                <a:pathLst>
                  <a:path w="68" h="3">
                    <a:moveTo>
                      <a:pt x="68" y="0"/>
                    </a:moveTo>
                    <a:cubicBezTo>
                      <a:pt x="34" y="0"/>
                      <a:pt x="0" y="3"/>
                      <a:pt x="0" y="3"/>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77" name="Freeform 453"/>
              <p:cNvSpPr>
                <a:spLocks/>
              </p:cNvSpPr>
              <p:nvPr/>
            </p:nvSpPr>
            <p:spPr bwMode="auto">
              <a:xfrm>
                <a:off x="4432" y="2504"/>
                <a:ext cx="137" cy="1"/>
              </a:xfrm>
              <a:custGeom>
                <a:avLst/>
                <a:gdLst/>
                <a:ahLst/>
                <a:cxnLst>
                  <a:cxn ang="0">
                    <a:pos x="91" y="0"/>
                  </a:cxn>
                  <a:cxn ang="0">
                    <a:pos x="0" y="1"/>
                  </a:cxn>
                </a:cxnLst>
                <a:rect l="0" t="0" r="r" b="b"/>
                <a:pathLst>
                  <a:path w="91" h="1">
                    <a:moveTo>
                      <a:pt x="91" y="0"/>
                    </a:moveTo>
                    <a:cubicBezTo>
                      <a:pt x="91" y="0"/>
                      <a:pt x="43" y="1"/>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78" name="Freeform 454"/>
              <p:cNvSpPr>
                <a:spLocks/>
              </p:cNvSpPr>
              <p:nvPr/>
            </p:nvSpPr>
            <p:spPr bwMode="auto">
              <a:xfrm>
                <a:off x="4321" y="2489"/>
                <a:ext cx="102" cy="4"/>
              </a:xfrm>
              <a:custGeom>
                <a:avLst/>
                <a:gdLst/>
                <a:ahLst/>
                <a:cxnLst>
                  <a:cxn ang="0">
                    <a:pos x="68" y="0"/>
                  </a:cxn>
                  <a:cxn ang="0">
                    <a:pos x="0" y="3"/>
                  </a:cxn>
                </a:cxnLst>
                <a:rect l="0" t="0" r="r" b="b"/>
                <a:pathLst>
                  <a:path w="68" h="3">
                    <a:moveTo>
                      <a:pt x="68" y="0"/>
                    </a:moveTo>
                    <a:cubicBezTo>
                      <a:pt x="34" y="0"/>
                      <a:pt x="0" y="3"/>
                      <a:pt x="0" y="3"/>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79" name="Freeform 455"/>
              <p:cNvSpPr>
                <a:spLocks/>
              </p:cNvSpPr>
              <p:nvPr/>
            </p:nvSpPr>
            <p:spPr bwMode="auto">
              <a:xfrm>
                <a:off x="4432" y="2487"/>
                <a:ext cx="137" cy="2"/>
              </a:xfrm>
              <a:custGeom>
                <a:avLst/>
                <a:gdLst/>
                <a:ahLst/>
                <a:cxnLst>
                  <a:cxn ang="0">
                    <a:pos x="91" y="0"/>
                  </a:cxn>
                  <a:cxn ang="0">
                    <a:pos x="0" y="1"/>
                  </a:cxn>
                </a:cxnLst>
                <a:rect l="0" t="0" r="r" b="b"/>
                <a:pathLst>
                  <a:path w="91" h="1">
                    <a:moveTo>
                      <a:pt x="91" y="0"/>
                    </a:moveTo>
                    <a:cubicBezTo>
                      <a:pt x="91" y="0"/>
                      <a:pt x="43" y="0"/>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80" name="Freeform 456"/>
              <p:cNvSpPr>
                <a:spLocks/>
              </p:cNvSpPr>
              <p:nvPr/>
            </p:nvSpPr>
            <p:spPr bwMode="auto">
              <a:xfrm>
                <a:off x="4321" y="2472"/>
                <a:ext cx="102" cy="6"/>
              </a:xfrm>
              <a:custGeom>
                <a:avLst/>
                <a:gdLst/>
                <a:ahLst/>
                <a:cxnLst>
                  <a:cxn ang="0">
                    <a:pos x="68" y="0"/>
                  </a:cxn>
                  <a:cxn ang="0">
                    <a:pos x="0" y="4"/>
                  </a:cxn>
                </a:cxnLst>
                <a:rect l="0" t="0" r="r" b="b"/>
                <a:pathLst>
                  <a:path w="68" h="4">
                    <a:moveTo>
                      <a:pt x="68" y="0"/>
                    </a:moveTo>
                    <a:cubicBezTo>
                      <a:pt x="34" y="0"/>
                      <a:pt x="0" y="4"/>
                      <a:pt x="0" y="4"/>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81" name="Freeform 457"/>
              <p:cNvSpPr>
                <a:spLocks/>
              </p:cNvSpPr>
              <p:nvPr/>
            </p:nvSpPr>
            <p:spPr bwMode="auto">
              <a:xfrm>
                <a:off x="4432" y="2471"/>
                <a:ext cx="137" cy="1"/>
              </a:xfrm>
              <a:custGeom>
                <a:avLst/>
                <a:gdLst/>
                <a:ahLst/>
                <a:cxnLst>
                  <a:cxn ang="0">
                    <a:pos x="91" y="0"/>
                  </a:cxn>
                  <a:cxn ang="0">
                    <a:pos x="0" y="1"/>
                  </a:cxn>
                </a:cxnLst>
                <a:rect l="0" t="0" r="r" b="b"/>
                <a:pathLst>
                  <a:path w="91" h="1">
                    <a:moveTo>
                      <a:pt x="91" y="0"/>
                    </a:moveTo>
                    <a:cubicBezTo>
                      <a:pt x="91" y="0"/>
                      <a:pt x="43" y="0"/>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82" name="Freeform 458"/>
              <p:cNvSpPr>
                <a:spLocks/>
              </p:cNvSpPr>
              <p:nvPr/>
            </p:nvSpPr>
            <p:spPr bwMode="auto">
              <a:xfrm>
                <a:off x="4321" y="2456"/>
                <a:ext cx="102" cy="6"/>
              </a:xfrm>
              <a:custGeom>
                <a:avLst/>
                <a:gdLst/>
                <a:ahLst/>
                <a:cxnLst>
                  <a:cxn ang="0">
                    <a:pos x="68" y="0"/>
                  </a:cxn>
                  <a:cxn ang="0">
                    <a:pos x="0" y="4"/>
                  </a:cxn>
                </a:cxnLst>
                <a:rect l="0" t="0" r="r" b="b"/>
                <a:pathLst>
                  <a:path w="68" h="4">
                    <a:moveTo>
                      <a:pt x="68" y="0"/>
                    </a:moveTo>
                    <a:cubicBezTo>
                      <a:pt x="34" y="0"/>
                      <a:pt x="0" y="4"/>
                      <a:pt x="0" y="4"/>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83" name="Freeform 459"/>
              <p:cNvSpPr>
                <a:spLocks/>
              </p:cNvSpPr>
              <p:nvPr/>
            </p:nvSpPr>
            <p:spPr bwMode="auto">
              <a:xfrm>
                <a:off x="4432" y="2454"/>
                <a:ext cx="137" cy="2"/>
              </a:xfrm>
              <a:custGeom>
                <a:avLst/>
                <a:gdLst/>
                <a:ahLst/>
                <a:cxnLst>
                  <a:cxn ang="0">
                    <a:pos x="91" y="0"/>
                  </a:cxn>
                  <a:cxn ang="0">
                    <a:pos x="0" y="1"/>
                  </a:cxn>
                </a:cxnLst>
                <a:rect l="0" t="0" r="r" b="b"/>
                <a:pathLst>
                  <a:path w="91" h="1">
                    <a:moveTo>
                      <a:pt x="91" y="0"/>
                    </a:moveTo>
                    <a:cubicBezTo>
                      <a:pt x="91" y="0"/>
                      <a:pt x="43" y="0"/>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84" name="Freeform 460"/>
              <p:cNvSpPr>
                <a:spLocks/>
              </p:cNvSpPr>
              <p:nvPr/>
            </p:nvSpPr>
            <p:spPr bwMode="auto">
              <a:xfrm>
                <a:off x="4321" y="2438"/>
                <a:ext cx="102" cy="7"/>
              </a:xfrm>
              <a:custGeom>
                <a:avLst/>
                <a:gdLst/>
                <a:ahLst/>
                <a:cxnLst>
                  <a:cxn ang="0">
                    <a:pos x="68" y="0"/>
                  </a:cxn>
                  <a:cxn ang="0">
                    <a:pos x="0" y="5"/>
                  </a:cxn>
                </a:cxnLst>
                <a:rect l="0" t="0" r="r" b="b"/>
                <a:pathLst>
                  <a:path w="68" h="5">
                    <a:moveTo>
                      <a:pt x="68" y="0"/>
                    </a:moveTo>
                    <a:cubicBezTo>
                      <a:pt x="34" y="1"/>
                      <a:pt x="0" y="5"/>
                      <a:pt x="0" y="5"/>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85" name="Freeform 461"/>
              <p:cNvSpPr>
                <a:spLocks/>
              </p:cNvSpPr>
              <p:nvPr/>
            </p:nvSpPr>
            <p:spPr bwMode="auto">
              <a:xfrm>
                <a:off x="4432" y="2438"/>
                <a:ext cx="137" cy="1"/>
              </a:xfrm>
              <a:custGeom>
                <a:avLst/>
                <a:gdLst/>
                <a:ahLst/>
                <a:cxnLst>
                  <a:cxn ang="0">
                    <a:pos x="91" y="0"/>
                  </a:cxn>
                  <a:cxn ang="0">
                    <a:pos x="0" y="0"/>
                  </a:cxn>
                </a:cxnLst>
                <a:rect l="0" t="0" r="r" b="b"/>
                <a:pathLst>
                  <a:path w="91">
                    <a:moveTo>
                      <a:pt x="91" y="0"/>
                    </a:moveTo>
                    <a:cubicBezTo>
                      <a:pt x="91" y="0"/>
                      <a:pt x="43" y="0"/>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86" name="Freeform 462"/>
              <p:cNvSpPr>
                <a:spLocks/>
              </p:cNvSpPr>
              <p:nvPr/>
            </p:nvSpPr>
            <p:spPr bwMode="auto">
              <a:xfrm>
                <a:off x="4321" y="2422"/>
                <a:ext cx="102" cy="7"/>
              </a:xfrm>
              <a:custGeom>
                <a:avLst/>
                <a:gdLst/>
                <a:ahLst/>
                <a:cxnLst>
                  <a:cxn ang="0">
                    <a:pos x="68" y="0"/>
                  </a:cxn>
                  <a:cxn ang="0">
                    <a:pos x="0" y="5"/>
                  </a:cxn>
                </a:cxnLst>
                <a:rect l="0" t="0" r="r" b="b"/>
                <a:pathLst>
                  <a:path w="68" h="5">
                    <a:moveTo>
                      <a:pt x="68" y="0"/>
                    </a:moveTo>
                    <a:cubicBezTo>
                      <a:pt x="34" y="1"/>
                      <a:pt x="0" y="5"/>
                      <a:pt x="0" y="5"/>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87" name="Freeform 463"/>
              <p:cNvSpPr>
                <a:spLocks/>
              </p:cNvSpPr>
              <p:nvPr/>
            </p:nvSpPr>
            <p:spPr bwMode="auto">
              <a:xfrm>
                <a:off x="4432" y="2420"/>
                <a:ext cx="137" cy="2"/>
              </a:xfrm>
              <a:custGeom>
                <a:avLst/>
                <a:gdLst/>
                <a:ahLst/>
                <a:cxnLst>
                  <a:cxn ang="0">
                    <a:pos x="91" y="0"/>
                  </a:cxn>
                  <a:cxn ang="0">
                    <a:pos x="0" y="1"/>
                  </a:cxn>
                </a:cxnLst>
                <a:rect l="0" t="0" r="r" b="b"/>
                <a:pathLst>
                  <a:path w="91" h="1">
                    <a:moveTo>
                      <a:pt x="91" y="0"/>
                    </a:moveTo>
                    <a:cubicBezTo>
                      <a:pt x="91" y="0"/>
                      <a:pt x="43" y="1"/>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88" name="Freeform 464"/>
              <p:cNvSpPr>
                <a:spLocks/>
              </p:cNvSpPr>
              <p:nvPr/>
            </p:nvSpPr>
            <p:spPr bwMode="auto">
              <a:xfrm>
                <a:off x="4320" y="2405"/>
                <a:ext cx="103" cy="8"/>
              </a:xfrm>
              <a:custGeom>
                <a:avLst/>
                <a:gdLst/>
                <a:ahLst/>
                <a:cxnLst>
                  <a:cxn ang="0">
                    <a:pos x="69" y="0"/>
                  </a:cxn>
                  <a:cxn ang="0">
                    <a:pos x="0" y="5"/>
                  </a:cxn>
                </a:cxnLst>
                <a:rect l="0" t="0" r="r" b="b"/>
                <a:pathLst>
                  <a:path w="69" h="5">
                    <a:moveTo>
                      <a:pt x="69" y="0"/>
                    </a:moveTo>
                    <a:cubicBezTo>
                      <a:pt x="35" y="0"/>
                      <a:pt x="0" y="5"/>
                      <a:pt x="0" y="5"/>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89" name="Freeform 465"/>
              <p:cNvSpPr>
                <a:spLocks/>
              </p:cNvSpPr>
              <p:nvPr/>
            </p:nvSpPr>
            <p:spPr bwMode="auto">
              <a:xfrm>
                <a:off x="4432" y="2404"/>
                <a:ext cx="137" cy="1"/>
              </a:xfrm>
              <a:custGeom>
                <a:avLst/>
                <a:gdLst/>
                <a:ahLst/>
                <a:cxnLst>
                  <a:cxn ang="0">
                    <a:pos x="91" y="0"/>
                  </a:cxn>
                  <a:cxn ang="0">
                    <a:pos x="0" y="1"/>
                  </a:cxn>
                </a:cxnLst>
                <a:rect l="0" t="0" r="r" b="b"/>
                <a:pathLst>
                  <a:path w="91" h="1">
                    <a:moveTo>
                      <a:pt x="91" y="0"/>
                    </a:moveTo>
                    <a:cubicBezTo>
                      <a:pt x="91" y="0"/>
                      <a:pt x="43" y="1"/>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90" name="Freeform 466"/>
              <p:cNvSpPr>
                <a:spLocks/>
              </p:cNvSpPr>
              <p:nvPr/>
            </p:nvSpPr>
            <p:spPr bwMode="auto">
              <a:xfrm>
                <a:off x="4320" y="2389"/>
                <a:ext cx="103" cy="6"/>
              </a:xfrm>
              <a:custGeom>
                <a:avLst/>
                <a:gdLst/>
                <a:ahLst/>
                <a:cxnLst>
                  <a:cxn ang="0">
                    <a:pos x="69" y="0"/>
                  </a:cxn>
                  <a:cxn ang="0">
                    <a:pos x="0" y="4"/>
                  </a:cxn>
                </a:cxnLst>
                <a:rect l="0" t="0" r="r" b="b"/>
                <a:pathLst>
                  <a:path w="69" h="4">
                    <a:moveTo>
                      <a:pt x="69" y="0"/>
                    </a:moveTo>
                    <a:cubicBezTo>
                      <a:pt x="35" y="0"/>
                      <a:pt x="0" y="4"/>
                      <a:pt x="0" y="4"/>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91" name="Freeform 467"/>
              <p:cNvSpPr>
                <a:spLocks/>
              </p:cNvSpPr>
              <p:nvPr/>
            </p:nvSpPr>
            <p:spPr bwMode="auto">
              <a:xfrm>
                <a:off x="4432" y="2387"/>
                <a:ext cx="137" cy="2"/>
              </a:xfrm>
              <a:custGeom>
                <a:avLst/>
                <a:gdLst/>
                <a:ahLst/>
                <a:cxnLst>
                  <a:cxn ang="0">
                    <a:pos x="91" y="0"/>
                  </a:cxn>
                  <a:cxn ang="0">
                    <a:pos x="0" y="1"/>
                  </a:cxn>
                </a:cxnLst>
                <a:rect l="0" t="0" r="r" b="b"/>
                <a:pathLst>
                  <a:path w="91" h="1">
                    <a:moveTo>
                      <a:pt x="91" y="0"/>
                    </a:moveTo>
                    <a:cubicBezTo>
                      <a:pt x="91" y="0"/>
                      <a:pt x="43" y="0"/>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92" name="Freeform 468"/>
              <p:cNvSpPr>
                <a:spLocks/>
              </p:cNvSpPr>
              <p:nvPr/>
            </p:nvSpPr>
            <p:spPr bwMode="auto">
              <a:xfrm>
                <a:off x="4320" y="2372"/>
                <a:ext cx="103" cy="6"/>
              </a:xfrm>
              <a:custGeom>
                <a:avLst/>
                <a:gdLst/>
                <a:ahLst/>
                <a:cxnLst>
                  <a:cxn ang="0">
                    <a:pos x="69" y="0"/>
                  </a:cxn>
                  <a:cxn ang="0">
                    <a:pos x="0" y="4"/>
                  </a:cxn>
                </a:cxnLst>
                <a:rect l="0" t="0" r="r" b="b"/>
                <a:pathLst>
                  <a:path w="69" h="4">
                    <a:moveTo>
                      <a:pt x="69" y="0"/>
                    </a:moveTo>
                    <a:cubicBezTo>
                      <a:pt x="35" y="0"/>
                      <a:pt x="0" y="4"/>
                      <a:pt x="0" y="4"/>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93" name="Freeform 469"/>
              <p:cNvSpPr>
                <a:spLocks/>
              </p:cNvSpPr>
              <p:nvPr/>
            </p:nvSpPr>
            <p:spPr bwMode="auto">
              <a:xfrm>
                <a:off x="4432" y="2371"/>
                <a:ext cx="137" cy="1"/>
              </a:xfrm>
              <a:custGeom>
                <a:avLst/>
                <a:gdLst/>
                <a:ahLst/>
                <a:cxnLst>
                  <a:cxn ang="0">
                    <a:pos x="91" y="0"/>
                  </a:cxn>
                  <a:cxn ang="0">
                    <a:pos x="0" y="1"/>
                  </a:cxn>
                </a:cxnLst>
                <a:rect l="0" t="0" r="r" b="b"/>
                <a:pathLst>
                  <a:path w="91" h="1">
                    <a:moveTo>
                      <a:pt x="91" y="0"/>
                    </a:moveTo>
                    <a:cubicBezTo>
                      <a:pt x="91" y="0"/>
                      <a:pt x="43" y="0"/>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94" name="Freeform 470"/>
              <p:cNvSpPr>
                <a:spLocks/>
              </p:cNvSpPr>
              <p:nvPr/>
            </p:nvSpPr>
            <p:spPr bwMode="auto">
              <a:xfrm>
                <a:off x="4320" y="2356"/>
                <a:ext cx="103" cy="6"/>
              </a:xfrm>
              <a:custGeom>
                <a:avLst/>
                <a:gdLst/>
                <a:ahLst/>
                <a:cxnLst>
                  <a:cxn ang="0">
                    <a:pos x="69" y="0"/>
                  </a:cxn>
                  <a:cxn ang="0">
                    <a:pos x="0" y="4"/>
                  </a:cxn>
                </a:cxnLst>
                <a:rect l="0" t="0" r="r" b="b"/>
                <a:pathLst>
                  <a:path w="69" h="4">
                    <a:moveTo>
                      <a:pt x="69" y="0"/>
                    </a:moveTo>
                    <a:cubicBezTo>
                      <a:pt x="35" y="0"/>
                      <a:pt x="0" y="4"/>
                      <a:pt x="0" y="4"/>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95" name="Freeform 471"/>
              <p:cNvSpPr>
                <a:spLocks/>
              </p:cNvSpPr>
              <p:nvPr/>
            </p:nvSpPr>
            <p:spPr bwMode="auto">
              <a:xfrm>
                <a:off x="4432" y="2354"/>
                <a:ext cx="137" cy="2"/>
              </a:xfrm>
              <a:custGeom>
                <a:avLst/>
                <a:gdLst/>
                <a:ahLst/>
                <a:cxnLst>
                  <a:cxn ang="0">
                    <a:pos x="91" y="0"/>
                  </a:cxn>
                  <a:cxn ang="0">
                    <a:pos x="0" y="1"/>
                  </a:cxn>
                </a:cxnLst>
                <a:rect l="0" t="0" r="r" b="b"/>
                <a:pathLst>
                  <a:path w="91" h="1">
                    <a:moveTo>
                      <a:pt x="91" y="0"/>
                    </a:moveTo>
                    <a:cubicBezTo>
                      <a:pt x="91" y="0"/>
                      <a:pt x="43" y="0"/>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96" name="Freeform 472"/>
              <p:cNvSpPr>
                <a:spLocks/>
              </p:cNvSpPr>
              <p:nvPr/>
            </p:nvSpPr>
            <p:spPr bwMode="auto">
              <a:xfrm>
                <a:off x="4321" y="2338"/>
                <a:ext cx="102" cy="9"/>
              </a:xfrm>
              <a:custGeom>
                <a:avLst/>
                <a:gdLst/>
                <a:ahLst/>
                <a:cxnLst>
                  <a:cxn ang="0">
                    <a:pos x="68" y="0"/>
                  </a:cxn>
                  <a:cxn ang="0">
                    <a:pos x="0" y="6"/>
                  </a:cxn>
                </a:cxnLst>
                <a:rect l="0" t="0" r="r" b="b"/>
                <a:pathLst>
                  <a:path w="68" h="6">
                    <a:moveTo>
                      <a:pt x="68" y="0"/>
                    </a:moveTo>
                    <a:cubicBezTo>
                      <a:pt x="34" y="1"/>
                      <a:pt x="0" y="6"/>
                      <a:pt x="0" y="6"/>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97" name="Freeform 473"/>
              <p:cNvSpPr>
                <a:spLocks/>
              </p:cNvSpPr>
              <p:nvPr/>
            </p:nvSpPr>
            <p:spPr bwMode="auto">
              <a:xfrm>
                <a:off x="4432" y="2338"/>
                <a:ext cx="137" cy="1"/>
              </a:xfrm>
              <a:custGeom>
                <a:avLst/>
                <a:gdLst/>
                <a:ahLst/>
                <a:cxnLst>
                  <a:cxn ang="0">
                    <a:pos x="91" y="0"/>
                  </a:cxn>
                  <a:cxn ang="0">
                    <a:pos x="0" y="0"/>
                  </a:cxn>
                </a:cxnLst>
                <a:rect l="0" t="0" r="r" b="b"/>
                <a:pathLst>
                  <a:path w="91">
                    <a:moveTo>
                      <a:pt x="91" y="0"/>
                    </a:moveTo>
                    <a:cubicBezTo>
                      <a:pt x="91" y="0"/>
                      <a:pt x="43" y="0"/>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98" name="Freeform 474"/>
              <p:cNvSpPr>
                <a:spLocks/>
              </p:cNvSpPr>
              <p:nvPr/>
            </p:nvSpPr>
            <p:spPr bwMode="auto">
              <a:xfrm>
                <a:off x="4320" y="2321"/>
                <a:ext cx="103" cy="8"/>
              </a:xfrm>
              <a:custGeom>
                <a:avLst/>
                <a:gdLst/>
                <a:ahLst/>
                <a:cxnLst>
                  <a:cxn ang="0">
                    <a:pos x="69" y="0"/>
                  </a:cxn>
                  <a:cxn ang="0">
                    <a:pos x="0" y="5"/>
                  </a:cxn>
                </a:cxnLst>
                <a:rect l="0" t="0" r="r" b="b"/>
                <a:pathLst>
                  <a:path w="69" h="5">
                    <a:moveTo>
                      <a:pt x="69" y="0"/>
                    </a:moveTo>
                    <a:cubicBezTo>
                      <a:pt x="35" y="1"/>
                      <a:pt x="0" y="5"/>
                      <a:pt x="0" y="5"/>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499" name="Freeform 475"/>
              <p:cNvSpPr>
                <a:spLocks/>
              </p:cNvSpPr>
              <p:nvPr/>
            </p:nvSpPr>
            <p:spPr bwMode="auto">
              <a:xfrm>
                <a:off x="4432" y="2320"/>
                <a:ext cx="137" cy="1"/>
              </a:xfrm>
              <a:custGeom>
                <a:avLst/>
                <a:gdLst/>
                <a:ahLst/>
                <a:cxnLst>
                  <a:cxn ang="0">
                    <a:pos x="91" y="0"/>
                  </a:cxn>
                  <a:cxn ang="0">
                    <a:pos x="0" y="1"/>
                  </a:cxn>
                </a:cxnLst>
                <a:rect l="0" t="0" r="r" b="b"/>
                <a:pathLst>
                  <a:path w="91" h="1">
                    <a:moveTo>
                      <a:pt x="91" y="0"/>
                    </a:moveTo>
                    <a:cubicBezTo>
                      <a:pt x="91" y="0"/>
                      <a:pt x="43" y="1"/>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00" name="Freeform 476"/>
              <p:cNvSpPr>
                <a:spLocks/>
              </p:cNvSpPr>
              <p:nvPr/>
            </p:nvSpPr>
            <p:spPr bwMode="auto">
              <a:xfrm>
                <a:off x="4321" y="2303"/>
                <a:ext cx="102" cy="6"/>
              </a:xfrm>
              <a:custGeom>
                <a:avLst/>
                <a:gdLst/>
                <a:ahLst/>
                <a:cxnLst>
                  <a:cxn ang="0">
                    <a:pos x="68" y="0"/>
                  </a:cxn>
                  <a:cxn ang="0">
                    <a:pos x="0" y="4"/>
                  </a:cxn>
                </a:cxnLst>
                <a:rect l="0" t="0" r="r" b="b"/>
                <a:pathLst>
                  <a:path w="68" h="4">
                    <a:moveTo>
                      <a:pt x="68" y="0"/>
                    </a:moveTo>
                    <a:cubicBezTo>
                      <a:pt x="35" y="0"/>
                      <a:pt x="0" y="4"/>
                      <a:pt x="0" y="4"/>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01" name="Freeform 477"/>
              <p:cNvSpPr>
                <a:spLocks/>
              </p:cNvSpPr>
              <p:nvPr/>
            </p:nvSpPr>
            <p:spPr bwMode="auto">
              <a:xfrm>
                <a:off x="4432" y="2303"/>
                <a:ext cx="137" cy="2"/>
              </a:xfrm>
              <a:custGeom>
                <a:avLst/>
                <a:gdLst/>
                <a:ahLst/>
                <a:cxnLst>
                  <a:cxn ang="0">
                    <a:pos x="91" y="0"/>
                  </a:cxn>
                  <a:cxn ang="0">
                    <a:pos x="0" y="1"/>
                  </a:cxn>
                </a:cxnLst>
                <a:rect l="0" t="0" r="r" b="b"/>
                <a:pathLst>
                  <a:path w="91" h="1">
                    <a:moveTo>
                      <a:pt x="91" y="0"/>
                    </a:moveTo>
                    <a:cubicBezTo>
                      <a:pt x="91" y="0"/>
                      <a:pt x="43" y="1"/>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02" name="Freeform 478"/>
              <p:cNvSpPr>
                <a:spLocks/>
              </p:cNvSpPr>
              <p:nvPr/>
            </p:nvSpPr>
            <p:spPr bwMode="auto">
              <a:xfrm>
                <a:off x="4320" y="2285"/>
                <a:ext cx="102" cy="6"/>
              </a:xfrm>
              <a:custGeom>
                <a:avLst/>
                <a:gdLst/>
                <a:ahLst/>
                <a:cxnLst>
                  <a:cxn ang="0">
                    <a:pos x="68" y="0"/>
                  </a:cxn>
                  <a:cxn ang="0">
                    <a:pos x="0" y="4"/>
                  </a:cxn>
                </a:cxnLst>
                <a:rect l="0" t="0" r="r" b="b"/>
                <a:pathLst>
                  <a:path w="68" h="4">
                    <a:moveTo>
                      <a:pt x="68" y="0"/>
                    </a:moveTo>
                    <a:cubicBezTo>
                      <a:pt x="20" y="2"/>
                      <a:pt x="0" y="4"/>
                      <a:pt x="0" y="4"/>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03" name="Freeform 479"/>
              <p:cNvSpPr>
                <a:spLocks/>
              </p:cNvSpPr>
              <p:nvPr/>
            </p:nvSpPr>
            <p:spPr bwMode="auto">
              <a:xfrm>
                <a:off x="4432" y="2284"/>
                <a:ext cx="137" cy="1"/>
              </a:xfrm>
              <a:custGeom>
                <a:avLst/>
                <a:gdLst/>
                <a:ahLst/>
                <a:cxnLst>
                  <a:cxn ang="0">
                    <a:pos x="91" y="1"/>
                  </a:cxn>
                  <a:cxn ang="0">
                    <a:pos x="0" y="1"/>
                  </a:cxn>
                </a:cxnLst>
                <a:rect l="0" t="0" r="r" b="b"/>
                <a:pathLst>
                  <a:path w="91" h="1">
                    <a:moveTo>
                      <a:pt x="91" y="1"/>
                    </a:moveTo>
                    <a:cubicBezTo>
                      <a:pt x="91" y="1"/>
                      <a:pt x="43" y="0"/>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04" name="Freeform 480"/>
              <p:cNvSpPr>
                <a:spLocks/>
              </p:cNvSpPr>
              <p:nvPr/>
            </p:nvSpPr>
            <p:spPr bwMode="auto">
              <a:xfrm>
                <a:off x="4320" y="2266"/>
                <a:ext cx="249" cy="10"/>
              </a:xfrm>
              <a:custGeom>
                <a:avLst/>
                <a:gdLst/>
                <a:ahLst/>
                <a:cxnLst>
                  <a:cxn ang="0">
                    <a:pos x="166" y="3"/>
                  </a:cxn>
                  <a:cxn ang="0">
                    <a:pos x="0" y="7"/>
                  </a:cxn>
                </a:cxnLst>
                <a:rect l="0" t="0" r="r" b="b"/>
                <a:pathLst>
                  <a:path w="166" h="7">
                    <a:moveTo>
                      <a:pt x="166" y="3"/>
                    </a:moveTo>
                    <a:cubicBezTo>
                      <a:pt x="166" y="3"/>
                      <a:pt x="48" y="0"/>
                      <a:pt x="0" y="7"/>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05" name="Freeform 481"/>
              <p:cNvSpPr>
                <a:spLocks/>
              </p:cNvSpPr>
              <p:nvPr/>
            </p:nvSpPr>
            <p:spPr bwMode="auto">
              <a:xfrm>
                <a:off x="4320" y="2248"/>
                <a:ext cx="247" cy="10"/>
              </a:xfrm>
              <a:custGeom>
                <a:avLst/>
                <a:gdLst/>
                <a:ahLst/>
                <a:cxnLst>
                  <a:cxn ang="0">
                    <a:pos x="165" y="4"/>
                  </a:cxn>
                  <a:cxn ang="0">
                    <a:pos x="0" y="7"/>
                  </a:cxn>
                </a:cxnLst>
                <a:rect l="0" t="0" r="r" b="b"/>
                <a:pathLst>
                  <a:path w="165" h="7">
                    <a:moveTo>
                      <a:pt x="165" y="4"/>
                    </a:moveTo>
                    <a:cubicBezTo>
                      <a:pt x="67" y="0"/>
                      <a:pt x="0" y="7"/>
                      <a:pt x="0" y="7"/>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06" name="Freeform 482"/>
              <p:cNvSpPr>
                <a:spLocks/>
              </p:cNvSpPr>
              <p:nvPr/>
            </p:nvSpPr>
            <p:spPr bwMode="auto">
              <a:xfrm>
                <a:off x="4320" y="2234"/>
                <a:ext cx="91" cy="9"/>
              </a:xfrm>
              <a:custGeom>
                <a:avLst/>
                <a:gdLst/>
                <a:ahLst/>
                <a:cxnLst>
                  <a:cxn ang="0">
                    <a:pos x="61" y="0"/>
                  </a:cxn>
                  <a:cxn ang="0">
                    <a:pos x="0" y="6"/>
                  </a:cxn>
                </a:cxnLst>
                <a:rect l="0" t="0" r="r" b="b"/>
                <a:pathLst>
                  <a:path w="61" h="6">
                    <a:moveTo>
                      <a:pt x="61" y="0"/>
                    </a:moveTo>
                    <a:cubicBezTo>
                      <a:pt x="33" y="1"/>
                      <a:pt x="0" y="6"/>
                      <a:pt x="0" y="6"/>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07" name="Freeform 483"/>
              <p:cNvSpPr>
                <a:spLocks/>
              </p:cNvSpPr>
              <p:nvPr/>
            </p:nvSpPr>
            <p:spPr bwMode="auto">
              <a:xfrm>
                <a:off x="4438" y="2234"/>
                <a:ext cx="131" cy="3"/>
              </a:xfrm>
              <a:custGeom>
                <a:avLst/>
                <a:gdLst/>
                <a:ahLst/>
                <a:cxnLst>
                  <a:cxn ang="0">
                    <a:pos x="87" y="2"/>
                  </a:cxn>
                  <a:cxn ang="0">
                    <a:pos x="0" y="1"/>
                  </a:cxn>
                </a:cxnLst>
                <a:rect l="0" t="0" r="r" b="b"/>
                <a:pathLst>
                  <a:path w="87" h="2">
                    <a:moveTo>
                      <a:pt x="87" y="2"/>
                    </a:moveTo>
                    <a:cubicBezTo>
                      <a:pt x="87" y="2"/>
                      <a:pt x="43" y="0"/>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08" name="Freeform 484"/>
              <p:cNvSpPr>
                <a:spLocks/>
              </p:cNvSpPr>
              <p:nvPr/>
            </p:nvSpPr>
            <p:spPr bwMode="auto">
              <a:xfrm>
                <a:off x="4320" y="2219"/>
                <a:ext cx="93" cy="9"/>
              </a:xfrm>
              <a:custGeom>
                <a:avLst/>
                <a:gdLst/>
                <a:ahLst/>
                <a:cxnLst>
                  <a:cxn ang="0">
                    <a:pos x="62" y="0"/>
                  </a:cxn>
                  <a:cxn ang="0">
                    <a:pos x="0" y="6"/>
                  </a:cxn>
                </a:cxnLst>
                <a:rect l="0" t="0" r="r" b="b"/>
                <a:pathLst>
                  <a:path w="62" h="6">
                    <a:moveTo>
                      <a:pt x="62" y="0"/>
                    </a:moveTo>
                    <a:cubicBezTo>
                      <a:pt x="30" y="0"/>
                      <a:pt x="0" y="6"/>
                      <a:pt x="0" y="6"/>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09" name="Freeform 485"/>
              <p:cNvSpPr>
                <a:spLocks/>
              </p:cNvSpPr>
              <p:nvPr/>
            </p:nvSpPr>
            <p:spPr bwMode="auto">
              <a:xfrm>
                <a:off x="4438" y="2218"/>
                <a:ext cx="131" cy="1"/>
              </a:xfrm>
              <a:custGeom>
                <a:avLst/>
                <a:gdLst/>
                <a:ahLst/>
                <a:cxnLst>
                  <a:cxn ang="0">
                    <a:pos x="87" y="1"/>
                  </a:cxn>
                  <a:cxn ang="0">
                    <a:pos x="0" y="0"/>
                  </a:cxn>
                </a:cxnLst>
                <a:rect l="0" t="0" r="r" b="b"/>
                <a:pathLst>
                  <a:path w="87" h="1">
                    <a:moveTo>
                      <a:pt x="87" y="1"/>
                    </a:moveTo>
                    <a:cubicBezTo>
                      <a:pt x="87" y="1"/>
                      <a:pt x="44" y="0"/>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10" name="Freeform 486"/>
              <p:cNvSpPr>
                <a:spLocks/>
              </p:cNvSpPr>
              <p:nvPr/>
            </p:nvSpPr>
            <p:spPr bwMode="auto">
              <a:xfrm>
                <a:off x="4320" y="2201"/>
                <a:ext cx="93" cy="11"/>
              </a:xfrm>
              <a:custGeom>
                <a:avLst/>
                <a:gdLst/>
                <a:ahLst/>
                <a:cxnLst>
                  <a:cxn ang="0">
                    <a:pos x="62" y="0"/>
                  </a:cxn>
                  <a:cxn ang="0">
                    <a:pos x="0" y="7"/>
                  </a:cxn>
                </a:cxnLst>
                <a:rect l="0" t="0" r="r" b="b"/>
                <a:pathLst>
                  <a:path w="62" h="7">
                    <a:moveTo>
                      <a:pt x="62" y="0"/>
                    </a:moveTo>
                    <a:cubicBezTo>
                      <a:pt x="28" y="1"/>
                      <a:pt x="0" y="7"/>
                      <a:pt x="0" y="7"/>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11" name="Freeform 487"/>
              <p:cNvSpPr>
                <a:spLocks/>
              </p:cNvSpPr>
              <p:nvPr/>
            </p:nvSpPr>
            <p:spPr bwMode="auto">
              <a:xfrm>
                <a:off x="4440" y="2198"/>
                <a:ext cx="129" cy="5"/>
              </a:xfrm>
              <a:custGeom>
                <a:avLst/>
                <a:gdLst/>
                <a:ahLst/>
                <a:cxnLst>
                  <a:cxn ang="0">
                    <a:pos x="86" y="3"/>
                  </a:cxn>
                  <a:cxn ang="0">
                    <a:pos x="0" y="1"/>
                  </a:cxn>
                </a:cxnLst>
                <a:rect l="0" t="0" r="r" b="b"/>
                <a:pathLst>
                  <a:path w="86" h="3">
                    <a:moveTo>
                      <a:pt x="86" y="3"/>
                    </a:moveTo>
                    <a:cubicBezTo>
                      <a:pt x="86" y="3"/>
                      <a:pt x="43" y="0"/>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12" name="Freeform 488"/>
              <p:cNvSpPr>
                <a:spLocks/>
              </p:cNvSpPr>
              <p:nvPr/>
            </p:nvSpPr>
            <p:spPr bwMode="auto">
              <a:xfrm>
                <a:off x="4321" y="2185"/>
                <a:ext cx="92" cy="10"/>
              </a:xfrm>
              <a:custGeom>
                <a:avLst/>
                <a:gdLst/>
                <a:ahLst/>
                <a:cxnLst>
                  <a:cxn ang="0">
                    <a:pos x="61" y="0"/>
                  </a:cxn>
                  <a:cxn ang="0">
                    <a:pos x="0" y="7"/>
                  </a:cxn>
                </a:cxnLst>
                <a:rect l="0" t="0" r="r" b="b"/>
                <a:pathLst>
                  <a:path w="61" h="7">
                    <a:moveTo>
                      <a:pt x="61" y="0"/>
                    </a:moveTo>
                    <a:cubicBezTo>
                      <a:pt x="25" y="1"/>
                      <a:pt x="0" y="7"/>
                      <a:pt x="0" y="7"/>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13" name="Freeform 489"/>
              <p:cNvSpPr>
                <a:spLocks/>
              </p:cNvSpPr>
              <p:nvPr/>
            </p:nvSpPr>
            <p:spPr bwMode="auto">
              <a:xfrm>
                <a:off x="4438" y="2179"/>
                <a:ext cx="129" cy="4"/>
              </a:xfrm>
              <a:custGeom>
                <a:avLst/>
                <a:gdLst/>
                <a:ahLst/>
                <a:cxnLst>
                  <a:cxn ang="0">
                    <a:pos x="86" y="3"/>
                  </a:cxn>
                  <a:cxn ang="0">
                    <a:pos x="0" y="2"/>
                  </a:cxn>
                </a:cxnLst>
                <a:rect l="0" t="0" r="r" b="b"/>
                <a:pathLst>
                  <a:path w="86" h="3">
                    <a:moveTo>
                      <a:pt x="86" y="3"/>
                    </a:moveTo>
                    <a:cubicBezTo>
                      <a:pt x="86" y="3"/>
                      <a:pt x="43" y="0"/>
                      <a:pt x="0" y="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14" name="Freeform 490"/>
              <p:cNvSpPr>
                <a:spLocks/>
              </p:cNvSpPr>
              <p:nvPr/>
            </p:nvSpPr>
            <p:spPr bwMode="auto">
              <a:xfrm>
                <a:off x="4320" y="2167"/>
                <a:ext cx="93" cy="10"/>
              </a:xfrm>
              <a:custGeom>
                <a:avLst/>
                <a:gdLst/>
                <a:ahLst/>
                <a:cxnLst>
                  <a:cxn ang="0">
                    <a:pos x="62" y="0"/>
                  </a:cxn>
                  <a:cxn ang="0">
                    <a:pos x="0" y="7"/>
                  </a:cxn>
                </a:cxnLst>
                <a:rect l="0" t="0" r="r" b="b"/>
                <a:pathLst>
                  <a:path w="62" h="7">
                    <a:moveTo>
                      <a:pt x="62" y="0"/>
                    </a:moveTo>
                    <a:cubicBezTo>
                      <a:pt x="26" y="0"/>
                      <a:pt x="0" y="7"/>
                      <a:pt x="0" y="7"/>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15" name="Freeform 491"/>
              <p:cNvSpPr>
                <a:spLocks/>
              </p:cNvSpPr>
              <p:nvPr/>
            </p:nvSpPr>
            <p:spPr bwMode="auto">
              <a:xfrm>
                <a:off x="4438" y="2162"/>
                <a:ext cx="129" cy="5"/>
              </a:xfrm>
              <a:custGeom>
                <a:avLst/>
                <a:gdLst/>
                <a:ahLst/>
                <a:cxnLst>
                  <a:cxn ang="0">
                    <a:pos x="86" y="3"/>
                  </a:cxn>
                  <a:cxn ang="0">
                    <a:pos x="0" y="2"/>
                  </a:cxn>
                </a:cxnLst>
                <a:rect l="0" t="0" r="r" b="b"/>
                <a:pathLst>
                  <a:path w="86" h="3">
                    <a:moveTo>
                      <a:pt x="86" y="3"/>
                    </a:moveTo>
                    <a:cubicBezTo>
                      <a:pt x="86" y="3"/>
                      <a:pt x="43" y="0"/>
                      <a:pt x="0" y="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16" name="Freeform 492"/>
              <p:cNvSpPr>
                <a:spLocks/>
              </p:cNvSpPr>
              <p:nvPr/>
            </p:nvSpPr>
            <p:spPr bwMode="auto">
              <a:xfrm>
                <a:off x="4320" y="2149"/>
                <a:ext cx="93" cy="10"/>
              </a:xfrm>
              <a:custGeom>
                <a:avLst/>
                <a:gdLst/>
                <a:ahLst/>
                <a:cxnLst>
                  <a:cxn ang="0">
                    <a:pos x="62" y="0"/>
                  </a:cxn>
                  <a:cxn ang="0">
                    <a:pos x="0" y="7"/>
                  </a:cxn>
                </a:cxnLst>
                <a:rect l="0" t="0" r="r" b="b"/>
                <a:pathLst>
                  <a:path w="62" h="7">
                    <a:moveTo>
                      <a:pt x="62" y="0"/>
                    </a:moveTo>
                    <a:cubicBezTo>
                      <a:pt x="26" y="1"/>
                      <a:pt x="0" y="7"/>
                      <a:pt x="0" y="7"/>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17" name="Freeform 493"/>
              <p:cNvSpPr>
                <a:spLocks/>
              </p:cNvSpPr>
              <p:nvPr/>
            </p:nvSpPr>
            <p:spPr bwMode="auto">
              <a:xfrm>
                <a:off x="4438" y="2146"/>
                <a:ext cx="129" cy="3"/>
              </a:xfrm>
              <a:custGeom>
                <a:avLst/>
                <a:gdLst/>
                <a:ahLst/>
                <a:cxnLst>
                  <a:cxn ang="0">
                    <a:pos x="86" y="2"/>
                  </a:cxn>
                  <a:cxn ang="0">
                    <a:pos x="0" y="1"/>
                  </a:cxn>
                </a:cxnLst>
                <a:rect l="0" t="0" r="r" b="b"/>
                <a:pathLst>
                  <a:path w="86" h="2">
                    <a:moveTo>
                      <a:pt x="86" y="2"/>
                    </a:moveTo>
                    <a:cubicBezTo>
                      <a:pt x="86" y="2"/>
                      <a:pt x="44" y="0"/>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18" name="Freeform 494"/>
              <p:cNvSpPr>
                <a:spLocks/>
              </p:cNvSpPr>
              <p:nvPr/>
            </p:nvSpPr>
            <p:spPr bwMode="auto">
              <a:xfrm>
                <a:off x="4320" y="2132"/>
                <a:ext cx="93" cy="8"/>
              </a:xfrm>
              <a:custGeom>
                <a:avLst/>
                <a:gdLst/>
                <a:ahLst/>
                <a:cxnLst>
                  <a:cxn ang="0">
                    <a:pos x="62" y="0"/>
                  </a:cxn>
                  <a:cxn ang="0">
                    <a:pos x="0" y="5"/>
                  </a:cxn>
                </a:cxnLst>
                <a:rect l="0" t="0" r="r" b="b"/>
                <a:pathLst>
                  <a:path w="62" h="5">
                    <a:moveTo>
                      <a:pt x="62" y="0"/>
                    </a:moveTo>
                    <a:cubicBezTo>
                      <a:pt x="27" y="0"/>
                      <a:pt x="0" y="5"/>
                      <a:pt x="0" y="5"/>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19" name="Freeform 495"/>
              <p:cNvSpPr>
                <a:spLocks/>
              </p:cNvSpPr>
              <p:nvPr/>
            </p:nvSpPr>
            <p:spPr bwMode="auto">
              <a:xfrm>
                <a:off x="4438" y="2126"/>
                <a:ext cx="129" cy="5"/>
              </a:xfrm>
              <a:custGeom>
                <a:avLst/>
                <a:gdLst/>
                <a:ahLst/>
                <a:cxnLst>
                  <a:cxn ang="0">
                    <a:pos x="86" y="3"/>
                  </a:cxn>
                  <a:cxn ang="0">
                    <a:pos x="0" y="2"/>
                  </a:cxn>
                </a:cxnLst>
                <a:rect l="0" t="0" r="r" b="b"/>
                <a:pathLst>
                  <a:path w="86" h="3">
                    <a:moveTo>
                      <a:pt x="86" y="3"/>
                    </a:moveTo>
                    <a:cubicBezTo>
                      <a:pt x="86" y="3"/>
                      <a:pt x="43" y="0"/>
                      <a:pt x="0" y="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20" name="Freeform 496"/>
              <p:cNvSpPr>
                <a:spLocks/>
              </p:cNvSpPr>
              <p:nvPr/>
            </p:nvSpPr>
            <p:spPr bwMode="auto">
              <a:xfrm>
                <a:off x="4320" y="2114"/>
                <a:ext cx="93" cy="8"/>
              </a:xfrm>
              <a:custGeom>
                <a:avLst/>
                <a:gdLst/>
                <a:ahLst/>
                <a:cxnLst>
                  <a:cxn ang="0">
                    <a:pos x="62" y="0"/>
                  </a:cxn>
                  <a:cxn ang="0">
                    <a:pos x="0" y="5"/>
                  </a:cxn>
                </a:cxnLst>
                <a:rect l="0" t="0" r="r" b="b"/>
                <a:pathLst>
                  <a:path w="62" h="5">
                    <a:moveTo>
                      <a:pt x="62" y="0"/>
                    </a:moveTo>
                    <a:cubicBezTo>
                      <a:pt x="28" y="0"/>
                      <a:pt x="0" y="5"/>
                      <a:pt x="0" y="5"/>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21" name="Freeform 497"/>
              <p:cNvSpPr>
                <a:spLocks/>
              </p:cNvSpPr>
              <p:nvPr/>
            </p:nvSpPr>
            <p:spPr bwMode="auto">
              <a:xfrm>
                <a:off x="4440" y="2110"/>
                <a:ext cx="127" cy="3"/>
              </a:xfrm>
              <a:custGeom>
                <a:avLst/>
                <a:gdLst/>
                <a:ahLst/>
                <a:cxnLst>
                  <a:cxn ang="0">
                    <a:pos x="85" y="2"/>
                  </a:cxn>
                  <a:cxn ang="0">
                    <a:pos x="0" y="1"/>
                  </a:cxn>
                </a:cxnLst>
                <a:rect l="0" t="0" r="r" b="b"/>
                <a:pathLst>
                  <a:path w="85" h="2">
                    <a:moveTo>
                      <a:pt x="85" y="2"/>
                    </a:moveTo>
                    <a:cubicBezTo>
                      <a:pt x="85" y="2"/>
                      <a:pt x="43" y="0"/>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22" name="Freeform 498"/>
              <p:cNvSpPr>
                <a:spLocks/>
              </p:cNvSpPr>
              <p:nvPr/>
            </p:nvSpPr>
            <p:spPr bwMode="auto">
              <a:xfrm>
                <a:off x="4320" y="2095"/>
                <a:ext cx="93" cy="9"/>
              </a:xfrm>
              <a:custGeom>
                <a:avLst/>
                <a:gdLst/>
                <a:ahLst/>
                <a:cxnLst>
                  <a:cxn ang="0">
                    <a:pos x="0" y="6"/>
                  </a:cxn>
                  <a:cxn ang="0">
                    <a:pos x="62" y="0"/>
                  </a:cxn>
                </a:cxnLst>
                <a:rect l="0" t="0" r="r" b="b"/>
                <a:pathLst>
                  <a:path w="62" h="6">
                    <a:moveTo>
                      <a:pt x="0" y="6"/>
                    </a:moveTo>
                    <a:cubicBezTo>
                      <a:pt x="0" y="6"/>
                      <a:pt x="33" y="0"/>
                      <a:pt x="62"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23" name="Freeform 499"/>
              <p:cNvSpPr>
                <a:spLocks/>
              </p:cNvSpPr>
              <p:nvPr/>
            </p:nvSpPr>
            <p:spPr bwMode="auto">
              <a:xfrm>
                <a:off x="4438" y="2092"/>
                <a:ext cx="131" cy="1"/>
              </a:xfrm>
              <a:custGeom>
                <a:avLst/>
                <a:gdLst/>
                <a:ahLst/>
                <a:cxnLst>
                  <a:cxn ang="0">
                    <a:pos x="87" y="1"/>
                  </a:cxn>
                  <a:cxn ang="0">
                    <a:pos x="0" y="0"/>
                  </a:cxn>
                </a:cxnLst>
                <a:rect l="0" t="0" r="r" b="b"/>
                <a:pathLst>
                  <a:path w="87" h="1">
                    <a:moveTo>
                      <a:pt x="87" y="1"/>
                    </a:moveTo>
                    <a:cubicBezTo>
                      <a:pt x="87" y="1"/>
                      <a:pt x="44" y="0"/>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24" name="Freeform 500"/>
              <p:cNvSpPr>
                <a:spLocks/>
              </p:cNvSpPr>
              <p:nvPr/>
            </p:nvSpPr>
            <p:spPr bwMode="auto">
              <a:xfrm>
                <a:off x="4318" y="2077"/>
                <a:ext cx="95" cy="9"/>
              </a:xfrm>
              <a:custGeom>
                <a:avLst/>
                <a:gdLst/>
                <a:ahLst/>
                <a:cxnLst>
                  <a:cxn ang="0">
                    <a:pos x="63" y="0"/>
                  </a:cxn>
                  <a:cxn ang="0">
                    <a:pos x="0" y="6"/>
                  </a:cxn>
                </a:cxnLst>
                <a:rect l="0" t="0" r="r" b="b"/>
                <a:pathLst>
                  <a:path w="63" h="6">
                    <a:moveTo>
                      <a:pt x="63" y="0"/>
                    </a:moveTo>
                    <a:cubicBezTo>
                      <a:pt x="28" y="1"/>
                      <a:pt x="0" y="6"/>
                      <a:pt x="0" y="6"/>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25" name="Freeform 501"/>
              <p:cNvSpPr>
                <a:spLocks/>
              </p:cNvSpPr>
              <p:nvPr/>
            </p:nvSpPr>
            <p:spPr bwMode="auto">
              <a:xfrm>
                <a:off x="4438" y="2072"/>
                <a:ext cx="98" cy="3"/>
              </a:xfrm>
              <a:custGeom>
                <a:avLst/>
                <a:gdLst/>
                <a:ahLst/>
                <a:cxnLst>
                  <a:cxn ang="0">
                    <a:pos x="65" y="2"/>
                  </a:cxn>
                  <a:cxn ang="0">
                    <a:pos x="0" y="2"/>
                  </a:cxn>
                </a:cxnLst>
                <a:rect l="0" t="0" r="r" b="b"/>
                <a:pathLst>
                  <a:path w="65" h="2">
                    <a:moveTo>
                      <a:pt x="65" y="2"/>
                    </a:moveTo>
                    <a:cubicBezTo>
                      <a:pt x="28" y="0"/>
                      <a:pt x="21" y="1"/>
                      <a:pt x="0" y="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26" name="Freeform 502"/>
              <p:cNvSpPr>
                <a:spLocks/>
              </p:cNvSpPr>
              <p:nvPr/>
            </p:nvSpPr>
            <p:spPr bwMode="auto">
              <a:xfrm>
                <a:off x="4330" y="2057"/>
                <a:ext cx="83" cy="8"/>
              </a:xfrm>
              <a:custGeom>
                <a:avLst/>
                <a:gdLst/>
                <a:ahLst/>
                <a:cxnLst>
                  <a:cxn ang="0">
                    <a:pos x="55" y="0"/>
                  </a:cxn>
                  <a:cxn ang="0">
                    <a:pos x="0" y="5"/>
                  </a:cxn>
                </a:cxnLst>
                <a:rect l="0" t="0" r="r" b="b"/>
                <a:pathLst>
                  <a:path w="55" h="5">
                    <a:moveTo>
                      <a:pt x="55" y="0"/>
                    </a:moveTo>
                    <a:cubicBezTo>
                      <a:pt x="22" y="1"/>
                      <a:pt x="0" y="5"/>
                      <a:pt x="0" y="5"/>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27" name="Freeform 503"/>
              <p:cNvSpPr>
                <a:spLocks/>
              </p:cNvSpPr>
              <p:nvPr/>
            </p:nvSpPr>
            <p:spPr bwMode="auto">
              <a:xfrm>
                <a:off x="4438" y="2054"/>
                <a:ext cx="99" cy="2"/>
              </a:xfrm>
              <a:custGeom>
                <a:avLst/>
                <a:gdLst/>
                <a:ahLst/>
                <a:cxnLst>
                  <a:cxn ang="0">
                    <a:pos x="66" y="1"/>
                  </a:cxn>
                  <a:cxn ang="0">
                    <a:pos x="0" y="0"/>
                  </a:cxn>
                </a:cxnLst>
                <a:rect l="0" t="0" r="r" b="b"/>
                <a:pathLst>
                  <a:path w="66" h="1">
                    <a:moveTo>
                      <a:pt x="66" y="1"/>
                    </a:moveTo>
                    <a:cubicBezTo>
                      <a:pt x="36" y="0"/>
                      <a:pt x="20" y="0"/>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28" name="Freeform 504"/>
              <p:cNvSpPr>
                <a:spLocks/>
              </p:cNvSpPr>
              <p:nvPr/>
            </p:nvSpPr>
            <p:spPr bwMode="auto">
              <a:xfrm>
                <a:off x="4332" y="2036"/>
                <a:ext cx="81" cy="9"/>
              </a:xfrm>
              <a:custGeom>
                <a:avLst/>
                <a:gdLst/>
                <a:ahLst/>
                <a:cxnLst>
                  <a:cxn ang="0">
                    <a:pos x="54" y="0"/>
                  </a:cxn>
                  <a:cxn ang="0">
                    <a:pos x="0" y="6"/>
                  </a:cxn>
                </a:cxnLst>
                <a:rect l="0" t="0" r="r" b="b"/>
                <a:pathLst>
                  <a:path w="54" h="6">
                    <a:moveTo>
                      <a:pt x="54" y="0"/>
                    </a:moveTo>
                    <a:cubicBezTo>
                      <a:pt x="20" y="1"/>
                      <a:pt x="0" y="6"/>
                      <a:pt x="0" y="6"/>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29" name="Freeform 505"/>
              <p:cNvSpPr>
                <a:spLocks/>
              </p:cNvSpPr>
              <p:nvPr/>
            </p:nvSpPr>
            <p:spPr bwMode="auto">
              <a:xfrm>
                <a:off x="4438" y="2033"/>
                <a:ext cx="68" cy="2"/>
              </a:xfrm>
              <a:custGeom>
                <a:avLst/>
                <a:gdLst/>
                <a:ahLst/>
                <a:cxnLst>
                  <a:cxn ang="0">
                    <a:pos x="45" y="1"/>
                  </a:cxn>
                  <a:cxn ang="0">
                    <a:pos x="0" y="1"/>
                  </a:cxn>
                </a:cxnLst>
                <a:rect l="0" t="0" r="r" b="b"/>
                <a:pathLst>
                  <a:path w="45" h="1">
                    <a:moveTo>
                      <a:pt x="45" y="1"/>
                    </a:moveTo>
                    <a:cubicBezTo>
                      <a:pt x="45" y="1"/>
                      <a:pt x="20" y="0"/>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30" name="Freeform 506"/>
              <p:cNvSpPr>
                <a:spLocks/>
              </p:cNvSpPr>
              <p:nvPr/>
            </p:nvSpPr>
            <p:spPr bwMode="auto">
              <a:xfrm>
                <a:off x="4332" y="2021"/>
                <a:ext cx="81" cy="9"/>
              </a:xfrm>
              <a:custGeom>
                <a:avLst/>
                <a:gdLst/>
                <a:ahLst/>
                <a:cxnLst>
                  <a:cxn ang="0">
                    <a:pos x="54" y="0"/>
                  </a:cxn>
                  <a:cxn ang="0">
                    <a:pos x="0" y="6"/>
                  </a:cxn>
                </a:cxnLst>
                <a:rect l="0" t="0" r="r" b="b"/>
                <a:pathLst>
                  <a:path w="54" h="6">
                    <a:moveTo>
                      <a:pt x="54" y="0"/>
                    </a:moveTo>
                    <a:cubicBezTo>
                      <a:pt x="32" y="1"/>
                      <a:pt x="16" y="3"/>
                      <a:pt x="0" y="6"/>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31" name="Freeform 507"/>
              <p:cNvSpPr>
                <a:spLocks/>
              </p:cNvSpPr>
              <p:nvPr/>
            </p:nvSpPr>
            <p:spPr bwMode="auto">
              <a:xfrm>
                <a:off x="4438" y="2017"/>
                <a:ext cx="66" cy="1"/>
              </a:xfrm>
              <a:custGeom>
                <a:avLst/>
                <a:gdLst/>
                <a:ahLst/>
                <a:cxnLst>
                  <a:cxn ang="0">
                    <a:pos x="44" y="1"/>
                  </a:cxn>
                  <a:cxn ang="0">
                    <a:pos x="0" y="1"/>
                  </a:cxn>
                </a:cxnLst>
                <a:rect l="0" t="0" r="r" b="b"/>
                <a:pathLst>
                  <a:path w="44" h="1">
                    <a:moveTo>
                      <a:pt x="44" y="1"/>
                    </a:moveTo>
                    <a:cubicBezTo>
                      <a:pt x="36" y="0"/>
                      <a:pt x="7" y="1"/>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32" name="Freeform 508"/>
              <p:cNvSpPr>
                <a:spLocks/>
              </p:cNvSpPr>
              <p:nvPr/>
            </p:nvSpPr>
            <p:spPr bwMode="auto">
              <a:xfrm>
                <a:off x="4347" y="1965"/>
                <a:ext cx="189" cy="52"/>
              </a:xfrm>
              <a:custGeom>
                <a:avLst/>
                <a:gdLst/>
                <a:ahLst/>
                <a:cxnLst>
                  <a:cxn ang="0">
                    <a:pos x="0" y="35"/>
                  </a:cxn>
                  <a:cxn ang="0">
                    <a:pos x="0" y="7"/>
                  </a:cxn>
                  <a:cxn ang="0">
                    <a:pos x="64" y="0"/>
                  </a:cxn>
                  <a:cxn ang="0">
                    <a:pos x="126" y="1"/>
                  </a:cxn>
                  <a:cxn ang="0">
                    <a:pos x="126" y="30"/>
                  </a:cxn>
                </a:cxnLst>
                <a:rect l="0" t="0" r="r" b="b"/>
                <a:pathLst>
                  <a:path w="126" h="35">
                    <a:moveTo>
                      <a:pt x="0" y="35"/>
                    </a:moveTo>
                    <a:cubicBezTo>
                      <a:pt x="0" y="34"/>
                      <a:pt x="0" y="7"/>
                      <a:pt x="0" y="7"/>
                    </a:cubicBezTo>
                    <a:cubicBezTo>
                      <a:pt x="0" y="7"/>
                      <a:pt x="31" y="1"/>
                      <a:pt x="64" y="0"/>
                    </a:cubicBezTo>
                    <a:cubicBezTo>
                      <a:pt x="97" y="0"/>
                      <a:pt x="126" y="1"/>
                      <a:pt x="126" y="1"/>
                    </a:cubicBezTo>
                    <a:cubicBezTo>
                      <a:pt x="126" y="30"/>
                      <a:pt x="126" y="30"/>
                      <a:pt x="126" y="3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33" name="Freeform 509"/>
              <p:cNvSpPr>
                <a:spLocks/>
              </p:cNvSpPr>
              <p:nvPr/>
            </p:nvSpPr>
            <p:spPr bwMode="auto">
              <a:xfrm>
                <a:off x="4443" y="1861"/>
                <a:ext cx="27" cy="104"/>
              </a:xfrm>
              <a:custGeom>
                <a:avLst/>
                <a:gdLst/>
                <a:ahLst/>
                <a:cxnLst>
                  <a:cxn ang="0">
                    <a:pos x="0" y="104"/>
                  </a:cxn>
                  <a:cxn ang="0">
                    <a:pos x="0" y="62"/>
                  </a:cxn>
                  <a:cxn ang="0">
                    <a:pos x="12" y="42"/>
                  </a:cxn>
                  <a:cxn ang="0">
                    <a:pos x="12" y="0"/>
                  </a:cxn>
                  <a:cxn ang="0">
                    <a:pos x="18" y="0"/>
                  </a:cxn>
                  <a:cxn ang="0">
                    <a:pos x="18" y="42"/>
                  </a:cxn>
                  <a:cxn ang="0">
                    <a:pos x="27" y="62"/>
                  </a:cxn>
                </a:cxnLst>
                <a:rect l="0" t="0" r="r" b="b"/>
                <a:pathLst>
                  <a:path w="27" h="104">
                    <a:moveTo>
                      <a:pt x="0" y="104"/>
                    </a:moveTo>
                    <a:lnTo>
                      <a:pt x="0" y="62"/>
                    </a:lnTo>
                    <a:lnTo>
                      <a:pt x="12" y="42"/>
                    </a:lnTo>
                    <a:lnTo>
                      <a:pt x="12" y="0"/>
                    </a:lnTo>
                    <a:lnTo>
                      <a:pt x="18" y="0"/>
                    </a:lnTo>
                    <a:lnTo>
                      <a:pt x="18" y="42"/>
                    </a:lnTo>
                    <a:lnTo>
                      <a:pt x="27" y="62"/>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34" name="Line 510"/>
              <p:cNvSpPr>
                <a:spLocks noChangeShapeType="1"/>
              </p:cNvSpPr>
              <p:nvPr/>
            </p:nvSpPr>
            <p:spPr bwMode="auto">
              <a:xfrm flipV="1">
                <a:off x="4452" y="1909"/>
                <a:ext cx="1" cy="56"/>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35" name="Freeform 511"/>
              <p:cNvSpPr>
                <a:spLocks/>
              </p:cNvSpPr>
              <p:nvPr/>
            </p:nvSpPr>
            <p:spPr bwMode="auto">
              <a:xfrm>
                <a:off x="4443" y="1927"/>
                <a:ext cx="9" cy="36"/>
              </a:xfrm>
              <a:custGeom>
                <a:avLst/>
                <a:gdLst/>
                <a:ahLst/>
                <a:cxnLst>
                  <a:cxn ang="0">
                    <a:pos x="0" y="36"/>
                  </a:cxn>
                  <a:cxn ang="0">
                    <a:pos x="9" y="18"/>
                  </a:cxn>
                  <a:cxn ang="0">
                    <a:pos x="1" y="18"/>
                  </a:cxn>
                  <a:cxn ang="0">
                    <a:pos x="9" y="0"/>
                  </a:cxn>
                  <a:cxn ang="0">
                    <a:pos x="0" y="0"/>
                  </a:cxn>
                </a:cxnLst>
                <a:rect l="0" t="0" r="r" b="b"/>
                <a:pathLst>
                  <a:path w="9" h="36">
                    <a:moveTo>
                      <a:pt x="0" y="36"/>
                    </a:moveTo>
                    <a:lnTo>
                      <a:pt x="9" y="18"/>
                    </a:lnTo>
                    <a:lnTo>
                      <a:pt x="1" y="18"/>
                    </a:lnTo>
                    <a:lnTo>
                      <a:pt x="9" y="0"/>
                    </a:lnTo>
                    <a:lnTo>
                      <a:pt x="0"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36" name="Line 512"/>
              <p:cNvSpPr>
                <a:spLocks noChangeShapeType="1"/>
              </p:cNvSpPr>
              <p:nvPr/>
            </p:nvSpPr>
            <p:spPr bwMode="auto">
              <a:xfrm flipV="1">
                <a:off x="4462" y="1923"/>
                <a:ext cx="1" cy="4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37" name="Freeform 513"/>
              <p:cNvSpPr>
                <a:spLocks/>
              </p:cNvSpPr>
              <p:nvPr/>
            </p:nvSpPr>
            <p:spPr bwMode="auto">
              <a:xfrm>
                <a:off x="4323" y="2702"/>
                <a:ext cx="249" cy="93"/>
              </a:xfrm>
              <a:custGeom>
                <a:avLst/>
                <a:gdLst/>
                <a:ahLst/>
                <a:cxnLst>
                  <a:cxn ang="0">
                    <a:pos x="0" y="0"/>
                  </a:cxn>
                  <a:cxn ang="0">
                    <a:pos x="166" y="1"/>
                  </a:cxn>
                  <a:cxn ang="0">
                    <a:pos x="165" y="62"/>
                  </a:cxn>
                </a:cxnLst>
                <a:rect l="0" t="0" r="r" b="b"/>
                <a:pathLst>
                  <a:path w="166" h="62">
                    <a:moveTo>
                      <a:pt x="0" y="0"/>
                    </a:moveTo>
                    <a:cubicBezTo>
                      <a:pt x="0" y="0"/>
                      <a:pt x="166" y="1"/>
                      <a:pt x="166" y="1"/>
                    </a:cubicBezTo>
                    <a:cubicBezTo>
                      <a:pt x="165" y="1"/>
                      <a:pt x="165" y="62"/>
                      <a:pt x="165" y="6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38" name="Rectangle 514"/>
              <p:cNvSpPr>
                <a:spLocks noChangeArrowheads="1"/>
              </p:cNvSpPr>
              <p:nvPr/>
            </p:nvSpPr>
            <p:spPr bwMode="auto">
              <a:xfrm>
                <a:off x="4542" y="2711"/>
                <a:ext cx="6" cy="7"/>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39" name="Line 515"/>
              <p:cNvSpPr>
                <a:spLocks noChangeShapeType="1"/>
              </p:cNvSpPr>
              <p:nvPr/>
            </p:nvSpPr>
            <p:spPr bwMode="auto">
              <a:xfrm>
                <a:off x="4548" y="2718"/>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40" name="Rectangle 516"/>
              <p:cNvSpPr>
                <a:spLocks noChangeArrowheads="1"/>
              </p:cNvSpPr>
              <p:nvPr/>
            </p:nvSpPr>
            <p:spPr bwMode="auto">
              <a:xfrm>
                <a:off x="4525" y="2711"/>
                <a:ext cx="6" cy="7"/>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41" name="Line 517"/>
              <p:cNvSpPr>
                <a:spLocks noChangeShapeType="1"/>
              </p:cNvSpPr>
              <p:nvPr/>
            </p:nvSpPr>
            <p:spPr bwMode="auto">
              <a:xfrm>
                <a:off x="4531" y="2718"/>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42" name="Rectangle 518"/>
              <p:cNvSpPr>
                <a:spLocks noChangeArrowheads="1"/>
              </p:cNvSpPr>
              <p:nvPr/>
            </p:nvSpPr>
            <p:spPr bwMode="auto">
              <a:xfrm>
                <a:off x="4510" y="2711"/>
                <a:ext cx="6" cy="7"/>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43" name="Line 519"/>
              <p:cNvSpPr>
                <a:spLocks noChangeShapeType="1"/>
              </p:cNvSpPr>
              <p:nvPr/>
            </p:nvSpPr>
            <p:spPr bwMode="auto">
              <a:xfrm>
                <a:off x="4516" y="2718"/>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44" name="Rectangle 520"/>
              <p:cNvSpPr>
                <a:spLocks noChangeArrowheads="1"/>
              </p:cNvSpPr>
              <p:nvPr/>
            </p:nvSpPr>
            <p:spPr bwMode="auto">
              <a:xfrm>
                <a:off x="4494" y="2711"/>
                <a:ext cx="6" cy="7"/>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45" name="Line 521"/>
              <p:cNvSpPr>
                <a:spLocks noChangeShapeType="1"/>
              </p:cNvSpPr>
              <p:nvPr/>
            </p:nvSpPr>
            <p:spPr bwMode="auto">
              <a:xfrm>
                <a:off x="4500" y="2718"/>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46" name="Rectangle 522"/>
              <p:cNvSpPr>
                <a:spLocks noChangeArrowheads="1"/>
              </p:cNvSpPr>
              <p:nvPr/>
            </p:nvSpPr>
            <p:spPr bwMode="auto">
              <a:xfrm>
                <a:off x="4479" y="2711"/>
                <a:ext cx="6" cy="7"/>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47" name="Line 523"/>
              <p:cNvSpPr>
                <a:spLocks noChangeShapeType="1"/>
              </p:cNvSpPr>
              <p:nvPr/>
            </p:nvSpPr>
            <p:spPr bwMode="auto">
              <a:xfrm>
                <a:off x="4485" y="2718"/>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48" name="Rectangle 524"/>
              <p:cNvSpPr>
                <a:spLocks noChangeArrowheads="1"/>
              </p:cNvSpPr>
              <p:nvPr/>
            </p:nvSpPr>
            <p:spPr bwMode="auto">
              <a:xfrm>
                <a:off x="4462" y="2711"/>
                <a:ext cx="6" cy="7"/>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49" name="Line 525"/>
              <p:cNvSpPr>
                <a:spLocks noChangeShapeType="1"/>
              </p:cNvSpPr>
              <p:nvPr/>
            </p:nvSpPr>
            <p:spPr bwMode="auto">
              <a:xfrm>
                <a:off x="4468" y="2718"/>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50" name="Rectangle 526"/>
              <p:cNvSpPr>
                <a:spLocks noChangeArrowheads="1"/>
              </p:cNvSpPr>
              <p:nvPr/>
            </p:nvSpPr>
            <p:spPr bwMode="auto">
              <a:xfrm>
                <a:off x="4447" y="2711"/>
                <a:ext cx="6" cy="7"/>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51" name="Line 527"/>
              <p:cNvSpPr>
                <a:spLocks noChangeShapeType="1"/>
              </p:cNvSpPr>
              <p:nvPr/>
            </p:nvSpPr>
            <p:spPr bwMode="auto">
              <a:xfrm>
                <a:off x="4453" y="2718"/>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52" name="Rectangle 528"/>
              <p:cNvSpPr>
                <a:spLocks noChangeArrowheads="1"/>
              </p:cNvSpPr>
              <p:nvPr/>
            </p:nvSpPr>
            <p:spPr bwMode="auto">
              <a:xfrm>
                <a:off x="4432" y="2711"/>
                <a:ext cx="6" cy="7"/>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53" name="Line 529"/>
              <p:cNvSpPr>
                <a:spLocks noChangeShapeType="1"/>
              </p:cNvSpPr>
              <p:nvPr/>
            </p:nvSpPr>
            <p:spPr bwMode="auto">
              <a:xfrm>
                <a:off x="4438" y="2718"/>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54" name="Rectangle 530"/>
              <p:cNvSpPr>
                <a:spLocks noChangeArrowheads="1"/>
              </p:cNvSpPr>
              <p:nvPr/>
            </p:nvSpPr>
            <p:spPr bwMode="auto">
              <a:xfrm>
                <a:off x="4417" y="2711"/>
                <a:ext cx="6" cy="7"/>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55" name="Line 531"/>
              <p:cNvSpPr>
                <a:spLocks noChangeShapeType="1"/>
              </p:cNvSpPr>
              <p:nvPr/>
            </p:nvSpPr>
            <p:spPr bwMode="auto">
              <a:xfrm>
                <a:off x="4423" y="2718"/>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56" name="Rectangle 532"/>
              <p:cNvSpPr>
                <a:spLocks noChangeArrowheads="1"/>
              </p:cNvSpPr>
              <p:nvPr/>
            </p:nvSpPr>
            <p:spPr bwMode="auto">
              <a:xfrm>
                <a:off x="4404" y="2711"/>
                <a:ext cx="6" cy="7"/>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57" name="Line 533"/>
              <p:cNvSpPr>
                <a:spLocks noChangeShapeType="1"/>
              </p:cNvSpPr>
              <p:nvPr/>
            </p:nvSpPr>
            <p:spPr bwMode="auto">
              <a:xfrm>
                <a:off x="4410" y="2718"/>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58" name="Rectangle 534"/>
              <p:cNvSpPr>
                <a:spLocks noChangeArrowheads="1"/>
              </p:cNvSpPr>
              <p:nvPr/>
            </p:nvSpPr>
            <p:spPr bwMode="auto">
              <a:xfrm>
                <a:off x="4377" y="2711"/>
                <a:ext cx="6" cy="7"/>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59" name="Line 535"/>
              <p:cNvSpPr>
                <a:spLocks noChangeShapeType="1"/>
              </p:cNvSpPr>
              <p:nvPr/>
            </p:nvSpPr>
            <p:spPr bwMode="auto">
              <a:xfrm>
                <a:off x="4383" y="2718"/>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60" name="Rectangle 536"/>
              <p:cNvSpPr>
                <a:spLocks noChangeArrowheads="1"/>
              </p:cNvSpPr>
              <p:nvPr/>
            </p:nvSpPr>
            <p:spPr bwMode="auto">
              <a:xfrm>
                <a:off x="4390" y="2711"/>
                <a:ext cx="6" cy="7"/>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61" name="Line 537"/>
              <p:cNvSpPr>
                <a:spLocks noChangeShapeType="1"/>
              </p:cNvSpPr>
              <p:nvPr/>
            </p:nvSpPr>
            <p:spPr bwMode="auto">
              <a:xfrm>
                <a:off x="4396" y="2718"/>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62" name="Rectangle 538"/>
              <p:cNvSpPr>
                <a:spLocks noChangeArrowheads="1"/>
              </p:cNvSpPr>
              <p:nvPr/>
            </p:nvSpPr>
            <p:spPr bwMode="auto">
              <a:xfrm>
                <a:off x="4365" y="2711"/>
                <a:ext cx="7" cy="7"/>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63" name="Line 539"/>
              <p:cNvSpPr>
                <a:spLocks noChangeShapeType="1"/>
              </p:cNvSpPr>
              <p:nvPr/>
            </p:nvSpPr>
            <p:spPr bwMode="auto">
              <a:xfrm>
                <a:off x="4372" y="2718"/>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64" name="Rectangle 540"/>
              <p:cNvSpPr>
                <a:spLocks noChangeArrowheads="1"/>
              </p:cNvSpPr>
              <p:nvPr/>
            </p:nvSpPr>
            <p:spPr bwMode="auto">
              <a:xfrm>
                <a:off x="4354" y="2711"/>
                <a:ext cx="6" cy="7"/>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65" name="Line 541"/>
              <p:cNvSpPr>
                <a:spLocks noChangeShapeType="1"/>
              </p:cNvSpPr>
              <p:nvPr/>
            </p:nvSpPr>
            <p:spPr bwMode="auto">
              <a:xfrm>
                <a:off x="4360" y="2718"/>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66" name="Rectangle 542"/>
              <p:cNvSpPr>
                <a:spLocks noChangeArrowheads="1"/>
              </p:cNvSpPr>
              <p:nvPr/>
            </p:nvSpPr>
            <p:spPr bwMode="auto">
              <a:xfrm>
                <a:off x="4342" y="2711"/>
                <a:ext cx="6" cy="7"/>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67" name="Line 543"/>
              <p:cNvSpPr>
                <a:spLocks noChangeShapeType="1"/>
              </p:cNvSpPr>
              <p:nvPr/>
            </p:nvSpPr>
            <p:spPr bwMode="auto">
              <a:xfrm>
                <a:off x="4348" y="2718"/>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68" name="Rectangle 544"/>
              <p:cNvSpPr>
                <a:spLocks noChangeArrowheads="1"/>
              </p:cNvSpPr>
              <p:nvPr/>
            </p:nvSpPr>
            <p:spPr bwMode="auto">
              <a:xfrm>
                <a:off x="4332" y="2711"/>
                <a:ext cx="6" cy="7"/>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69" name="Line 545"/>
              <p:cNvSpPr>
                <a:spLocks noChangeShapeType="1"/>
              </p:cNvSpPr>
              <p:nvPr/>
            </p:nvSpPr>
            <p:spPr bwMode="auto">
              <a:xfrm>
                <a:off x="4338" y="2718"/>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70" name="Rectangle 546"/>
              <p:cNvSpPr>
                <a:spLocks noChangeArrowheads="1"/>
              </p:cNvSpPr>
              <p:nvPr/>
            </p:nvSpPr>
            <p:spPr bwMode="auto">
              <a:xfrm>
                <a:off x="4542" y="2730"/>
                <a:ext cx="6" cy="6"/>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71" name="Line 547"/>
              <p:cNvSpPr>
                <a:spLocks noChangeShapeType="1"/>
              </p:cNvSpPr>
              <p:nvPr/>
            </p:nvSpPr>
            <p:spPr bwMode="auto">
              <a:xfrm>
                <a:off x="4548" y="2736"/>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72" name="Rectangle 548"/>
              <p:cNvSpPr>
                <a:spLocks noChangeArrowheads="1"/>
              </p:cNvSpPr>
              <p:nvPr/>
            </p:nvSpPr>
            <p:spPr bwMode="auto">
              <a:xfrm>
                <a:off x="4525" y="2730"/>
                <a:ext cx="6" cy="6"/>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73" name="Line 549"/>
              <p:cNvSpPr>
                <a:spLocks noChangeShapeType="1"/>
              </p:cNvSpPr>
              <p:nvPr/>
            </p:nvSpPr>
            <p:spPr bwMode="auto">
              <a:xfrm>
                <a:off x="4531" y="2736"/>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74" name="Rectangle 550"/>
              <p:cNvSpPr>
                <a:spLocks noChangeArrowheads="1"/>
              </p:cNvSpPr>
              <p:nvPr/>
            </p:nvSpPr>
            <p:spPr bwMode="auto">
              <a:xfrm>
                <a:off x="4510" y="2730"/>
                <a:ext cx="6" cy="6"/>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75" name="Line 551"/>
              <p:cNvSpPr>
                <a:spLocks noChangeShapeType="1"/>
              </p:cNvSpPr>
              <p:nvPr/>
            </p:nvSpPr>
            <p:spPr bwMode="auto">
              <a:xfrm>
                <a:off x="4516" y="2736"/>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76" name="Rectangle 552"/>
              <p:cNvSpPr>
                <a:spLocks noChangeArrowheads="1"/>
              </p:cNvSpPr>
              <p:nvPr/>
            </p:nvSpPr>
            <p:spPr bwMode="auto">
              <a:xfrm>
                <a:off x="4494" y="2730"/>
                <a:ext cx="6" cy="6"/>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77" name="Line 553"/>
              <p:cNvSpPr>
                <a:spLocks noChangeShapeType="1"/>
              </p:cNvSpPr>
              <p:nvPr/>
            </p:nvSpPr>
            <p:spPr bwMode="auto">
              <a:xfrm>
                <a:off x="4500" y="2736"/>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78" name="Rectangle 554"/>
              <p:cNvSpPr>
                <a:spLocks noChangeArrowheads="1"/>
              </p:cNvSpPr>
              <p:nvPr/>
            </p:nvSpPr>
            <p:spPr bwMode="auto">
              <a:xfrm>
                <a:off x="4479" y="2730"/>
                <a:ext cx="6" cy="6"/>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79" name="Line 555"/>
              <p:cNvSpPr>
                <a:spLocks noChangeShapeType="1"/>
              </p:cNvSpPr>
              <p:nvPr/>
            </p:nvSpPr>
            <p:spPr bwMode="auto">
              <a:xfrm>
                <a:off x="4485" y="2736"/>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80" name="Rectangle 556"/>
              <p:cNvSpPr>
                <a:spLocks noChangeArrowheads="1"/>
              </p:cNvSpPr>
              <p:nvPr/>
            </p:nvSpPr>
            <p:spPr bwMode="auto">
              <a:xfrm>
                <a:off x="4462" y="2730"/>
                <a:ext cx="6" cy="6"/>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81" name="Line 557"/>
              <p:cNvSpPr>
                <a:spLocks noChangeShapeType="1"/>
              </p:cNvSpPr>
              <p:nvPr/>
            </p:nvSpPr>
            <p:spPr bwMode="auto">
              <a:xfrm>
                <a:off x="4468" y="2736"/>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82" name="Rectangle 558"/>
              <p:cNvSpPr>
                <a:spLocks noChangeArrowheads="1"/>
              </p:cNvSpPr>
              <p:nvPr/>
            </p:nvSpPr>
            <p:spPr bwMode="auto">
              <a:xfrm>
                <a:off x="4447" y="2730"/>
                <a:ext cx="6" cy="6"/>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83" name="Line 559"/>
              <p:cNvSpPr>
                <a:spLocks noChangeShapeType="1"/>
              </p:cNvSpPr>
              <p:nvPr/>
            </p:nvSpPr>
            <p:spPr bwMode="auto">
              <a:xfrm>
                <a:off x="4453" y="2736"/>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84" name="Rectangle 560"/>
              <p:cNvSpPr>
                <a:spLocks noChangeArrowheads="1"/>
              </p:cNvSpPr>
              <p:nvPr/>
            </p:nvSpPr>
            <p:spPr bwMode="auto">
              <a:xfrm>
                <a:off x="4432" y="2730"/>
                <a:ext cx="6" cy="6"/>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85" name="Line 561"/>
              <p:cNvSpPr>
                <a:spLocks noChangeShapeType="1"/>
              </p:cNvSpPr>
              <p:nvPr/>
            </p:nvSpPr>
            <p:spPr bwMode="auto">
              <a:xfrm>
                <a:off x="4438" y="2736"/>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86" name="Rectangle 562"/>
              <p:cNvSpPr>
                <a:spLocks noChangeArrowheads="1"/>
              </p:cNvSpPr>
              <p:nvPr/>
            </p:nvSpPr>
            <p:spPr bwMode="auto">
              <a:xfrm>
                <a:off x="4417" y="2730"/>
                <a:ext cx="6" cy="6"/>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87" name="Line 563"/>
              <p:cNvSpPr>
                <a:spLocks noChangeShapeType="1"/>
              </p:cNvSpPr>
              <p:nvPr/>
            </p:nvSpPr>
            <p:spPr bwMode="auto">
              <a:xfrm>
                <a:off x="4423" y="2736"/>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88" name="Rectangle 564"/>
              <p:cNvSpPr>
                <a:spLocks noChangeArrowheads="1"/>
              </p:cNvSpPr>
              <p:nvPr/>
            </p:nvSpPr>
            <p:spPr bwMode="auto">
              <a:xfrm>
                <a:off x="4404" y="2730"/>
                <a:ext cx="6" cy="6"/>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89" name="Line 565"/>
              <p:cNvSpPr>
                <a:spLocks noChangeShapeType="1"/>
              </p:cNvSpPr>
              <p:nvPr/>
            </p:nvSpPr>
            <p:spPr bwMode="auto">
              <a:xfrm>
                <a:off x="4410" y="2736"/>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90" name="Rectangle 566"/>
              <p:cNvSpPr>
                <a:spLocks noChangeArrowheads="1"/>
              </p:cNvSpPr>
              <p:nvPr/>
            </p:nvSpPr>
            <p:spPr bwMode="auto">
              <a:xfrm>
                <a:off x="4377" y="2730"/>
                <a:ext cx="6" cy="6"/>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91" name="Line 567"/>
              <p:cNvSpPr>
                <a:spLocks noChangeShapeType="1"/>
              </p:cNvSpPr>
              <p:nvPr/>
            </p:nvSpPr>
            <p:spPr bwMode="auto">
              <a:xfrm>
                <a:off x="4383" y="2736"/>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92" name="Rectangle 568"/>
              <p:cNvSpPr>
                <a:spLocks noChangeArrowheads="1"/>
              </p:cNvSpPr>
              <p:nvPr/>
            </p:nvSpPr>
            <p:spPr bwMode="auto">
              <a:xfrm>
                <a:off x="4390" y="2730"/>
                <a:ext cx="6" cy="6"/>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93" name="Line 569"/>
              <p:cNvSpPr>
                <a:spLocks noChangeShapeType="1"/>
              </p:cNvSpPr>
              <p:nvPr/>
            </p:nvSpPr>
            <p:spPr bwMode="auto">
              <a:xfrm>
                <a:off x="4396" y="2736"/>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94" name="Rectangle 570"/>
              <p:cNvSpPr>
                <a:spLocks noChangeArrowheads="1"/>
              </p:cNvSpPr>
              <p:nvPr/>
            </p:nvSpPr>
            <p:spPr bwMode="auto">
              <a:xfrm>
                <a:off x="4365" y="2730"/>
                <a:ext cx="7" cy="6"/>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95" name="Line 571"/>
              <p:cNvSpPr>
                <a:spLocks noChangeShapeType="1"/>
              </p:cNvSpPr>
              <p:nvPr/>
            </p:nvSpPr>
            <p:spPr bwMode="auto">
              <a:xfrm>
                <a:off x="4372" y="2736"/>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96" name="Rectangle 572"/>
              <p:cNvSpPr>
                <a:spLocks noChangeArrowheads="1"/>
              </p:cNvSpPr>
              <p:nvPr/>
            </p:nvSpPr>
            <p:spPr bwMode="auto">
              <a:xfrm>
                <a:off x="4354" y="2730"/>
                <a:ext cx="6" cy="6"/>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97" name="Line 573"/>
              <p:cNvSpPr>
                <a:spLocks noChangeShapeType="1"/>
              </p:cNvSpPr>
              <p:nvPr/>
            </p:nvSpPr>
            <p:spPr bwMode="auto">
              <a:xfrm>
                <a:off x="4360" y="2736"/>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98" name="Rectangle 574"/>
              <p:cNvSpPr>
                <a:spLocks noChangeArrowheads="1"/>
              </p:cNvSpPr>
              <p:nvPr/>
            </p:nvSpPr>
            <p:spPr bwMode="auto">
              <a:xfrm>
                <a:off x="4342" y="2730"/>
                <a:ext cx="6" cy="6"/>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599" name="Line 575"/>
              <p:cNvSpPr>
                <a:spLocks noChangeShapeType="1"/>
              </p:cNvSpPr>
              <p:nvPr/>
            </p:nvSpPr>
            <p:spPr bwMode="auto">
              <a:xfrm>
                <a:off x="4348" y="2736"/>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00" name="Rectangle 576"/>
              <p:cNvSpPr>
                <a:spLocks noChangeArrowheads="1"/>
              </p:cNvSpPr>
              <p:nvPr/>
            </p:nvSpPr>
            <p:spPr bwMode="auto">
              <a:xfrm>
                <a:off x="4332" y="2730"/>
                <a:ext cx="6" cy="6"/>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01" name="Line 577"/>
              <p:cNvSpPr>
                <a:spLocks noChangeShapeType="1"/>
              </p:cNvSpPr>
              <p:nvPr/>
            </p:nvSpPr>
            <p:spPr bwMode="auto">
              <a:xfrm>
                <a:off x="4338" y="2736"/>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02" name="Freeform 578"/>
              <p:cNvSpPr>
                <a:spLocks/>
              </p:cNvSpPr>
              <p:nvPr/>
            </p:nvSpPr>
            <p:spPr bwMode="auto">
              <a:xfrm>
                <a:off x="4504" y="2748"/>
                <a:ext cx="24" cy="50"/>
              </a:xfrm>
              <a:custGeom>
                <a:avLst/>
                <a:gdLst/>
                <a:ahLst/>
                <a:cxnLst>
                  <a:cxn ang="0">
                    <a:pos x="0" y="48"/>
                  </a:cxn>
                  <a:cxn ang="0">
                    <a:pos x="0" y="0"/>
                  </a:cxn>
                  <a:cxn ang="0">
                    <a:pos x="24" y="0"/>
                  </a:cxn>
                  <a:cxn ang="0">
                    <a:pos x="24" y="50"/>
                  </a:cxn>
                </a:cxnLst>
                <a:rect l="0" t="0" r="r" b="b"/>
                <a:pathLst>
                  <a:path w="24" h="50">
                    <a:moveTo>
                      <a:pt x="0" y="48"/>
                    </a:moveTo>
                    <a:lnTo>
                      <a:pt x="0" y="0"/>
                    </a:lnTo>
                    <a:lnTo>
                      <a:pt x="24" y="0"/>
                    </a:lnTo>
                    <a:lnTo>
                      <a:pt x="24" y="5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03" name="Line 579"/>
              <p:cNvSpPr>
                <a:spLocks noChangeShapeType="1"/>
              </p:cNvSpPr>
              <p:nvPr/>
            </p:nvSpPr>
            <p:spPr bwMode="auto">
              <a:xfrm>
                <a:off x="4512" y="2748"/>
                <a:ext cx="1" cy="4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04" name="Freeform 580"/>
              <p:cNvSpPr>
                <a:spLocks/>
              </p:cNvSpPr>
              <p:nvPr/>
            </p:nvSpPr>
            <p:spPr bwMode="auto">
              <a:xfrm>
                <a:off x="4344" y="2742"/>
                <a:ext cx="18" cy="47"/>
              </a:xfrm>
              <a:custGeom>
                <a:avLst/>
                <a:gdLst/>
                <a:ahLst/>
                <a:cxnLst>
                  <a:cxn ang="0">
                    <a:pos x="18" y="45"/>
                  </a:cxn>
                  <a:cxn ang="0">
                    <a:pos x="18" y="0"/>
                  </a:cxn>
                  <a:cxn ang="0">
                    <a:pos x="0" y="0"/>
                  </a:cxn>
                  <a:cxn ang="0">
                    <a:pos x="0" y="47"/>
                  </a:cxn>
                </a:cxnLst>
                <a:rect l="0" t="0" r="r" b="b"/>
                <a:pathLst>
                  <a:path w="18" h="47">
                    <a:moveTo>
                      <a:pt x="18" y="45"/>
                    </a:moveTo>
                    <a:lnTo>
                      <a:pt x="18" y="0"/>
                    </a:lnTo>
                    <a:lnTo>
                      <a:pt x="0" y="0"/>
                    </a:lnTo>
                    <a:lnTo>
                      <a:pt x="0" y="47"/>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05" name="Line 581"/>
              <p:cNvSpPr>
                <a:spLocks noChangeShapeType="1"/>
              </p:cNvSpPr>
              <p:nvPr/>
            </p:nvSpPr>
            <p:spPr bwMode="auto">
              <a:xfrm>
                <a:off x="4357" y="2742"/>
                <a:ext cx="1" cy="4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06" name="Freeform 582"/>
              <p:cNvSpPr>
                <a:spLocks/>
              </p:cNvSpPr>
              <p:nvPr/>
            </p:nvSpPr>
            <p:spPr bwMode="auto">
              <a:xfrm>
                <a:off x="2018" y="2326"/>
                <a:ext cx="1253" cy="473"/>
              </a:xfrm>
              <a:custGeom>
                <a:avLst/>
                <a:gdLst/>
                <a:ahLst/>
                <a:cxnLst>
                  <a:cxn ang="0">
                    <a:pos x="1" y="311"/>
                  </a:cxn>
                  <a:cxn ang="0">
                    <a:pos x="5" y="269"/>
                  </a:cxn>
                  <a:cxn ang="0">
                    <a:pos x="10" y="249"/>
                  </a:cxn>
                  <a:cxn ang="0">
                    <a:pos x="64" y="247"/>
                  </a:cxn>
                  <a:cxn ang="0">
                    <a:pos x="33" y="191"/>
                  </a:cxn>
                  <a:cxn ang="0">
                    <a:pos x="57" y="188"/>
                  </a:cxn>
                  <a:cxn ang="0">
                    <a:pos x="90" y="192"/>
                  </a:cxn>
                  <a:cxn ang="0">
                    <a:pos x="118" y="198"/>
                  </a:cxn>
                  <a:cxn ang="0">
                    <a:pos x="139" y="204"/>
                  </a:cxn>
                  <a:cxn ang="0">
                    <a:pos x="146" y="200"/>
                  </a:cxn>
                  <a:cxn ang="0">
                    <a:pos x="141" y="148"/>
                  </a:cxn>
                  <a:cxn ang="0">
                    <a:pos x="133" y="129"/>
                  </a:cxn>
                  <a:cxn ang="0">
                    <a:pos x="143" y="124"/>
                  </a:cxn>
                  <a:cxn ang="0">
                    <a:pos x="171" y="119"/>
                  </a:cxn>
                  <a:cxn ang="0">
                    <a:pos x="202" y="118"/>
                  </a:cxn>
                  <a:cxn ang="0">
                    <a:pos x="224" y="122"/>
                  </a:cxn>
                  <a:cxn ang="0">
                    <a:pos x="245" y="128"/>
                  </a:cxn>
                  <a:cxn ang="0">
                    <a:pos x="264" y="135"/>
                  </a:cxn>
                  <a:cxn ang="0">
                    <a:pos x="278" y="106"/>
                  </a:cxn>
                  <a:cxn ang="0">
                    <a:pos x="304" y="74"/>
                  </a:cxn>
                  <a:cxn ang="0">
                    <a:pos x="327" y="50"/>
                  </a:cxn>
                  <a:cxn ang="0">
                    <a:pos x="365" y="21"/>
                  </a:cxn>
                  <a:cxn ang="0">
                    <a:pos x="382" y="11"/>
                  </a:cxn>
                  <a:cxn ang="0">
                    <a:pos x="400" y="5"/>
                  </a:cxn>
                  <a:cxn ang="0">
                    <a:pos x="402" y="32"/>
                  </a:cxn>
                  <a:cxn ang="0">
                    <a:pos x="427" y="19"/>
                  </a:cxn>
                  <a:cxn ang="0">
                    <a:pos x="461" y="5"/>
                  </a:cxn>
                  <a:cxn ang="0">
                    <a:pos x="490" y="0"/>
                  </a:cxn>
                  <a:cxn ang="0">
                    <a:pos x="488" y="6"/>
                  </a:cxn>
                  <a:cxn ang="0">
                    <a:pos x="466" y="75"/>
                  </a:cxn>
                  <a:cxn ang="0">
                    <a:pos x="463" y="81"/>
                  </a:cxn>
                  <a:cxn ang="0">
                    <a:pos x="464" y="94"/>
                  </a:cxn>
                  <a:cxn ang="0">
                    <a:pos x="492" y="81"/>
                  </a:cxn>
                  <a:cxn ang="0">
                    <a:pos x="528" y="70"/>
                  </a:cxn>
                  <a:cxn ang="0">
                    <a:pos x="570" y="62"/>
                  </a:cxn>
                  <a:cxn ang="0">
                    <a:pos x="553" y="119"/>
                  </a:cxn>
                  <a:cxn ang="0">
                    <a:pos x="567" y="115"/>
                  </a:cxn>
                  <a:cxn ang="0">
                    <a:pos x="605" y="106"/>
                  </a:cxn>
                  <a:cxn ang="0">
                    <a:pos x="634" y="101"/>
                  </a:cxn>
                  <a:cxn ang="0">
                    <a:pos x="658" y="101"/>
                  </a:cxn>
                  <a:cxn ang="0">
                    <a:pos x="682" y="104"/>
                  </a:cxn>
                  <a:cxn ang="0">
                    <a:pos x="676" y="114"/>
                  </a:cxn>
                  <a:cxn ang="0">
                    <a:pos x="643" y="161"/>
                  </a:cxn>
                  <a:cxn ang="0">
                    <a:pos x="642" y="173"/>
                  </a:cxn>
                  <a:cxn ang="0">
                    <a:pos x="666" y="205"/>
                  </a:cxn>
                  <a:cxn ang="0">
                    <a:pos x="688" y="213"/>
                  </a:cxn>
                  <a:cxn ang="0">
                    <a:pos x="679" y="224"/>
                  </a:cxn>
                  <a:cxn ang="0">
                    <a:pos x="687" y="230"/>
                  </a:cxn>
                  <a:cxn ang="0">
                    <a:pos x="688" y="242"/>
                  </a:cxn>
                  <a:cxn ang="0">
                    <a:pos x="689" y="247"/>
                  </a:cxn>
                  <a:cxn ang="0">
                    <a:pos x="694" y="252"/>
                  </a:cxn>
                  <a:cxn ang="0">
                    <a:pos x="696" y="258"/>
                  </a:cxn>
                  <a:cxn ang="0">
                    <a:pos x="701" y="260"/>
                  </a:cxn>
                  <a:cxn ang="0">
                    <a:pos x="703" y="273"/>
                  </a:cxn>
                  <a:cxn ang="0">
                    <a:pos x="707" y="280"/>
                  </a:cxn>
                  <a:cxn ang="0">
                    <a:pos x="708" y="289"/>
                  </a:cxn>
                  <a:cxn ang="0">
                    <a:pos x="805" y="291"/>
                  </a:cxn>
                  <a:cxn ang="0">
                    <a:pos x="806" y="303"/>
                  </a:cxn>
                  <a:cxn ang="0">
                    <a:pos x="837" y="304"/>
                  </a:cxn>
                  <a:cxn ang="0">
                    <a:pos x="836" y="314"/>
                  </a:cxn>
                  <a:cxn ang="0">
                    <a:pos x="0" y="316"/>
                  </a:cxn>
                  <a:cxn ang="0">
                    <a:pos x="1" y="311"/>
                  </a:cxn>
                </a:cxnLst>
                <a:rect l="0" t="0" r="r" b="b"/>
                <a:pathLst>
                  <a:path w="837" h="316">
                    <a:moveTo>
                      <a:pt x="1" y="311"/>
                    </a:moveTo>
                    <a:cubicBezTo>
                      <a:pt x="5" y="269"/>
                      <a:pt x="5" y="269"/>
                      <a:pt x="5" y="269"/>
                    </a:cubicBezTo>
                    <a:cubicBezTo>
                      <a:pt x="10" y="249"/>
                      <a:pt x="10" y="249"/>
                      <a:pt x="10" y="249"/>
                    </a:cubicBezTo>
                    <a:cubicBezTo>
                      <a:pt x="64" y="247"/>
                      <a:pt x="64" y="247"/>
                      <a:pt x="64" y="247"/>
                    </a:cubicBezTo>
                    <a:cubicBezTo>
                      <a:pt x="33" y="191"/>
                      <a:pt x="33" y="191"/>
                      <a:pt x="33" y="191"/>
                    </a:cubicBezTo>
                    <a:cubicBezTo>
                      <a:pt x="57" y="188"/>
                      <a:pt x="57" y="188"/>
                      <a:pt x="57" y="188"/>
                    </a:cubicBezTo>
                    <a:cubicBezTo>
                      <a:pt x="90" y="192"/>
                      <a:pt x="90" y="192"/>
                      <a:pt x="90" y="192"/>
                    </a:cubicBezTo>
                    <a:cubicBezTo>
                      <a:pt x="118" y="198"/>
                      <a:pt x="118" y="198"/>
                      <a:pt x="118" y="198"/>
                    </a:cubicBezTo>
                    <a:cubicBezTo>
                      <a:pt x="139" y="204"/>
                      <a:pt x="139" y="204"/>
                      <a:pt x="139" y="204"/>
                    </a:cubicBezTo>
                    <a:cubicBezTo>
                      <a:pt x="146" y="200"/>
                      <a:pt x="146" y="200"/>
                      <a:pt x="146" y="200"/>
                    </a:cubicBezTo>
                    <a:cubicBezTo>
                      <a:pt x="141" y="148"/>
                      <a:pt x="141" y="148"/>
                      <a:pt x="141" y="148"/>
                    </a:cubicBezTo>
                    <a:cubicBezTo>
                      <a:pt x="133" y="129"/>
                      <a:pt x="133" y="129"/>
                      <a:pt x="133" y="129"/>
                    </a:cubicBezTo>
                    <a:cubicBezTo>
                      <a:pt x="143" y="124"/>
                      <a:pt x="143" y="124"/>
                      <a:pt x="143" y="124"/>
                    </a:cubicBezTo>
                    <a:cubicBezTo>
                      <a:pt x="171" y="119"/>
                      <a:pt x="171" y="119"/>
                      <a:pt x="171" y="119"/>
                    </a:cubicBezTo>
                    <a:cubicBezTo>
                      <a:pt x="202" y="118"/>
                      <a:pt x="202" y="118"/>
                      <a:pt x="202" y="118"/>
                    </a:cubicBezTo>
                    <a:cubicBezTo>
                      <a:pt x="224" y="122"/>
                      <a:pt x="224" y="122"/>
                      <a:pt x="224" y="122"/>
                    </a:cubicBezTo>
                    <a:cubicBezTo>
                      <a:pt x="245" y="128"/>
                      <a:pt x="245" y="128"/>
                      <a:pt x="245" y="128"/>
                    </a:cubicBezTo>
                    <a:cubicBezTo>
                      <a:pt x="264" y="135"/>
                      <a:pt x="264" y="135"/>
                      <a:pt x="264" y="135"/>
                    </a:cubicBezTo>
                    <a:cubicBezTo>
                      <a:pt x="278" y="106"/>
                      <a:pt x="278" y="106"/>
                      <a:pt x="278" y="106"/>
                    </a:cubicBezTo>
                    <a:cubicBezTo>
                      <a:pt x="304" y="74"/>
                      <a:pt x="304" y="74"/>
                      <a:pt x="304" y="74"/>
                    </a:cubicBezTo>
                    <a:cubicBezTo>
                      <a:pt x="327" y="50"/>
                      <a:pt x="327" y="50"/>
                      <a:pt x="327" y="50"/>
                    </a:cubicBezTo>
                    <a:cubicBezTo>
                      <a:pt x="365" y="21"/>
                      <a:pt x="365" y="21"/>
                      <a:pt x="365" y="21"/>
                    </a:cubicBezTo>
                    <a:cubicBezTo>
                      <a:pt x="382" y="11"/>
                      <a:pt x="382" y="11"/>
                      <a:pt x="382" y="11"/>
                    </a:cubicBezTo>
                    <a:cubicBezTo>
                      <a:pt x="400" y="5"/>
                      <a:pt x="400" y="5"/>
                      <a:pt x="400" y="5"/>
                    </a:cubicBezTo>
                    <a:cubicBezTo>
                      <a:pt x="402" y="32"/>
                      <a:pt x="402" y="32"/>
                      <a:pt x="402" y="32"/>
                    </a:cubicBezTo>
                    <a:cubicBezTo>
                      <a:pt x="427" y="19"/>
                      <a:pt x="427" y="19"/>
                      <a:pt x="427" y="19"/>
                    </a:cubicBezTo>
                    <a:cubicBezTo>
                      <a:pt x="461" y="5"/>
                      <a:pt x="461" y="5"/>
                      <a:pt x="461" y="5"/>
                    </a:cubicBezTo>
                    <a:cubicBezTo>
                      <a:pt x="490" y="0"/>
                      <a:pt x="490" y="0"/>
                      <a:pt x="490" y="0"/>
                    </a:cubicBezTo>
                    <a:cubicBezTo>
                      <a:pt x="488" y="6"/>
                      <a:pt x="488" y="6"/>
                      <a:pt x="488" y="6"/>
                    </a:cubicBezTo>
                    <a:cubicBezTo>
                      <a:pt x="466" y="75"/>
                      <a:pt x="466" y="75"/>
                      <a:pt x="466" y="75"/>
                    </a:cubicBezTo>
                    <a:cubicBezTo>
                      <a:pt x="463" y="81"/>
                      <a:pt x="463" y="81"/>
                      <a:pt x="463" y="81"/>
                    </a:cubicBezTo>
                    <a:cubicBezTo>
                      <a:pt x="464" y="94"/>
                      <a:pt x="464" y="94"/>
                      <a:pt x="464" y="94"/>
                    </a:cubicBezTo>
                    <a:cubicBezTo>
                      <a:pt x="492" y="81"/>
                      <a:pt x="492" y="81"/>
                      <a:pt x="492" y="81"/>
                    </a:cubicBezTo>
                    <a:cubicBezTo>
                      <a:pt x="528" y="70"/>
                      <a:pt x="528" y="70"/>
                      <a:pt x="528" y="70"/>
                    </a:cubicBezTo>
                    <a:cubicBezTo>
                      <a:pt x="570" y="62"/>
                      <a:pt x="570" y="62"/>
                      <a:pt x="570" y="62"/>
                    </a:cubicBezTo>
                    <a:cubicBezTo>
                      <a:pt x="553" y="119"/>
                      <a:pt x="553" y="119"/>
                      <a:pt x="553" y="119"/>
                    </a:cubicBezTo>
                    <a:cubicBezTo>
                      <a:pt x="567" y="115"/>
                      <a:pt x="567" y="115"/>
                      <a:pt x="567" y="115"/>
                    </a:cubicBezTo>
                    <a:cubicBezTo>
                      <a:pt x="605" y="106"/>
                      <a:pt x="605" y="106"/>
                      <a:pt x="605" y="106"/>
                    </a:cubicBezTo>
                    <a:cubicBezTo>
                      <a:pt x="634" y="101"/>
                      <a:pt x="634" y="101"/>
                      <a:pt x="634" y="101"/>
                    </a:cubicBezTo>
                    <a:cubicBezTo>
                      <a:pt x="658" y="101"/>
                      <a:pt x="658" y="101"/>
                      <a:pt x="658" y="101"/>
                    </a:cubicBezTo>
                    <a:cubicBezTo>
                      <a:pt x="682" y="104"/>
                      <a:pt x="682" y="104"/>
                      <a:pt x="682" y="104"/>
                    </a:cubicBezTo>
                    <a:cubicBezTo>
                      <a:pt x="676" y="114"/>
                      <a:pt x="676" y="114"/>
                      <a:pt x="676" y="114"/>
                    </a:cubicBezTo>
                    <a:cubicBezTo>
                      <a:pt x="643" y="161"/>
                      <a:pt x="643" y="161"/>
                      <a:pt x="643" y="161"/>
                    </a:cubicBezTo>
                    <a:cubicBezTo>
                      <a:pt x="642" y="173"/>
                      <a:pt x="642" y="173"/>
                      <a:pt x="642" y="173"/>
                    </a:cubicBezTo>
                    <a:cubicBezTo>
                      <a:pt x="666" y="205"/>
                      <a:pt x="666" y="205"/>
                      <a:pt x="666" y="205"/>
                    </a:cubicBezTo>
                    <a:cubicBezTo>
                      <a:pt x="688" y="213"/>
                      <a:pt x="688" y="213"/>
                      <a:pt x="688" y="213"/>
                    </a:cubicBezTo>
                    <a:cubicBezTo>
                      <a:pt x="679" y="224"/>
                      <a:pt x="679" y="224"/>
                      <a:pt x="679" y="224"/>
                    </a:cubicBezTo>
                    <a:cubicBezTo>
                      <a:pt x="687" y="230"/>
                      <a:pt x="687" y="230"/>
                      <a:pt x="687" y="230"/>
                    </a:cubicBezTo>
                    <a:cubicBezTo>
                      <a:pt x="688" y="242"/>
                      <a:pt x="688" y="242"/>
                      <a:pt x="688" y="242"/>
                    </a:cubicBezTo>
                    <a:cubicBezTo>
                      <a:pt x="689" y="247"/>
                      <a:pt x="689" y="247"/>
                      <a:pt x="689" y="247"/>
                    </a:cubicBezTo>
                    <a:cubicBezTo>
                      <a:pt x="694" y="252"/>
                      <a:pt x="694" y="252"/>
                      <a:pt x="694" y="252"/>
                    </a:cubicBezTo>
                    <a:cubicBezTo>
                      <a:pt x="696" y="258"/>
                      <a:pt x="696" y="258"/>
                      <a:pt x="696" y="258"/>
                    </a:cubicBezTo>
                    <a:cubicBezTo>
                      <a:pt x="701" y="260"/>
                      <a:pt x="701" y="260"/>
                      <a:pt x="701" y="260"/>
                    </a:cubicBezTo>
                    <a:cubicBezTo>
                      <a:pt x="703" y="273"/>
                      <a:pt x="703" y="273"/>
                      <a:pt x="703" y="273"/>
                    </a:cubicBezTo>
                    <a:cubicBezTo>
                      <a:pt x="707" y="280"/>
                      <a:pt x="707" y="280"/>
                      <a:pt x="707" y="280"/>
                    </a:cubicBezTo>
                    <a:cubicBezTo>
                      <a:pt x="707" y="280"/>
                      <a:pt x="704" y="289"/>
                      <a:pt x="708" y="289"/>
                    </a:cubicBezTo>
                    <a:cubicBezTo>
                      <a:pt x="712" y="289"/>
                      <a:pt x="805" y="291"/>
                      <a:pt x="805" y="291"/>
                    </a:cubicBezTo>
                    <a:cubicBezTo>
                      <a:pt x="806" y="303"/>
                      <a:pt x="806" y="303"/>
                      <a:pt x="806" y="303"/>
                    </a:cubicBezTo>
                    <a:cubicBezTo>
                      <a:pt x="837" y="304"/>
                      <a:pt x="837" y="304"/>
                      <a:pt x="837" y="304"/>
                    </a:cubicBezTo>
                    <a:cubicBezTo>
                      <a:pt x="836" y="314"/>
                      <a:pt x="836" y="314"/>
                      <a:pt x="836" y="314"/>
                    </a:cubicBezTo>
                    <a:cubicBezTo>
                      <a:pt x="0" y="316"/>
                      <a:pt x="0" y="316"/>
                      <a:pt x="0" y="316"/>
                    </a:cubicBezTo>
                    <a:cubicBezTo>
                      <a:pt x="1" y="311"/>
                      <a:pt x="1" y="311"/>
                      <a:pt x="1" y="31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07" name="Freeform 583"/>
              <p:cNvSpPr>
                <a:spLocks/>
              </p:cNvSpPr>
              <p:nvPr/>
            </p:nvSpPr>
            <p:spPr bwMode="auto">
              <a:xfrm>
                <a:off x="2012" y="2642"/>
                <a:ext cx="1259" cy="139"/>
              </a:xfrm>
              <a:custGeom>
                <a:avLst/>
                <a:gdLst/>
                <a:ahLst/>
                <a:cxnLst>
                  <a:cxn ang="0">
                    <a:pos x="1" y="88"/>
                  </a:cxn>
                  <a:cxn ang="0">
                    <a:pos x="0" y="55"/>
                  </a:cxn>
                  <a:cxn ang="0">
                    <a:pos x="436" y="51"/>
                  </a:cxn>
                  <a:cxn ang="0">
                    <a:pos x="481" y="30"/>
                  </a:cxn>
                  <a:cxn ang="0">
                    <a:pos x="523" y="30"/>
                  </a:cxn>
                  <a:cxn ang="0">
                    <a:pos x="599" y="1"/>
                  </a:cxn>
                  <a:cxn ang="0">
                    <a:pos x="636" y="0"/>
                  </a:cxn>
                  <a:cxn ang="0">
                    <a:pos x="660" y="12"/>
                  </a:cxn>
                  <a:cxn ang="0">
                    <a:pos x="717" y="10"/>
                  </a:cxn>
                  <a:cxn ang="0">
                    <a:pos x="856" y="12"/>
                  </a:cxn>
                  <a:cxn ang="0">
                    <a:pos x="867" y="0"/>
                  </a:cxn>
                  <a:cxn ang="0">
                    <a:pos x="912" y="16"/>
                  </a:cxn>
                  <a:cxn ang="0">
                    <a:pos x="1017" y="16"/>
                  </a:cxn>
                  <a:cxn ang="0">
                    <a:pos x="1035" y="28"/>
                  </a:cxn>
                  <a:cxn ang="0">
                    <a:pos x="1035" y="42"/>
                  </a:cxn>
                  <a:cxn ang="0">
                    <a:pos x="1038" y="54"/>
                  </a:cxn>
                  <a:cxn ang="0">
                    <a:pos x="1047" y="63"/>
                  </a:cxn>
                  <a:cxn ang="0">
                    <a:pos x="1048" y="72"/>
                  </a:cxn>
                  <a:cxn ang="0">
                    <a:pos x="1056" y="73"/>
                  </a:cxn>
                  <a:cxn ang="0">
                    <a:pos x="1059" y="93"/>
                  </a:cxn>
                  <a:cxn ang="0">
                    <a:pos x="1063" y="100"/>
                  </a:cxn>
                  <a:cxn ang="0">
                    <a:pos x="1066" y="106"/>
                  </a:cxn>
                  <a:cxn ang="0">
                    <a:pos x="1065" y="118"/>
                  </a:cxn>
                  <a:cxn ang="0">
                    <a:pos x="1213" y="120"/>
                  </a:cxn>
                  <a:cxn ang="0">
                    <a:pos x="1213" y="139"/>
                  </a:cxn>
                  <a:cxn ang="0">
                    <a:pos x="1259" y="139"/>
                  </a:cxn>
                </a:cxnLst>
                <a:rect l="0" t="0" r="r" b="b"/>
                <a:pathLst>
                  <a:path w="1259" h="139">
                    <a:moveTo>
                      <a:pt x="1" y="88"/>
                    </a:moveTo>
                    <a:lnTo>
                      <a:pt x="0" y="55"/>
                    </a:lnTo>
                    <a:lnTo>
                      <a:pt x="436" y="51"/>
                    </a:lnTo>
                    <a:lnTo>
                      <a:pt x="481" y="30"/>
                    </a:lnTo>
                    <a:lnTo>
                      <a:pt x="523" y="30"/>
                    </a:lnTo>
                    <a:lnTo>
                      <a:pt x="599" y="1"/>
                    </a:lnTo>
                    <a:lnTo>
                      <a:pt x="636" y="0"/>
                    </a:lnTo>
                    <a:lnTo>
                      <a:pt x="660" y="12"/>
                    </a:lnTo>
                    <a:lnTo>
                      <a:pt x="717" y="10"/>
                    </a:lnTo>
                    <a:lnTo>
                      <a:pt x="856" y="12"/>
                    </a:lnTo>
                    <a:lnTo>
                      <a:pt x="867" y="0"/>
                    </a:lnTo>
                    <a:lnTo>
                      <a:pt x="912" y="16"/>
                    </a:lnTo>
                    <a:lnTo>
                      <a:pt x="1017" y="16"/>
                    </a:lnTo>
                    <a:lnTo>
                      <a:pt x="1035" y="28"/>
                    </a:lnTo>
                    <a:lnTo>
                      <a:pt x="1035" y="42"/>
                    </a:lnTo>
                    <a:lnTo>
                      <a:pt x="1038" y="54"/>
                    </a:lnTo>
                    <a:lnTo>
                      <a:pt x="1047" y="63"/>
                    </a:lnTo>
                    <a:lnTo>
                      <a:pt x="1048" y="72"/>
                    </a:lnTo>
                    <a:lnTo>
                      <a:pt x="1056" y="73"/>
                    </a:lnTo>
                    <a:lnTo>
                      <a:pt x="1059" y="93"/>
                    </a:lnTo>
                    <a:lnTo>
                      <a:pt x="1063" y="100"/>
                    </a:lnTo>
                    <a:lnTo>
                      <a:pt x="1066" y="106"/>
                    </a:lnTo>
                    <a:lnTo>
                      <a:pt x="1065" y="118"/>
                    </a:lnTo>
                    <a:lnTo>
                      <a:pt x="1213" y="120"/>
                    </a:lnTo>
                    <a:lnTo>
                      <a:pt x="1213" y="139"/>
                    </a:lnTo>
                    <a:lnTo>
                      <a:pt x="1259" y="139"/>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08" name="Freeform 584"/>
              <p:cNvSpPr>
                <a:spLocks/>
              </p:cNvSpPr>
              <p:nvPr/>
            </p:nvSpPr>
            <p:spPr bwMode="auto">
              <a:xfrm>
                <a:off x="2013" y="2759"/>
                <a:ext cx="1067" cy="6"/>
              </a:xfrm>
              <a:custGeom>
                <a:avLst/>
                <a:gdLst/>
                <a:ahLst/>
                <a:cxnLst>
                  <a:cxn ang="0">
                    <a:pos x="0" y="6"/>
                  </a:cxn>
                  <a:cxn ang="0">
                    <a:pos x="529" y="1"/>
                  </a:cxn>
                  <a:cxn ang="0">
                    <a:pos x="767" y="0"/>
                  </a:cxn>
                  <a:cxn ang="0">
                    <a:pos x="779" y="1"/>
                  </a:cxn>
                  <a:cxn ang="0">
                    <a:pos x="1067" y="3"/>
                  </a:cxn>
                </a:cxnLst>
                <a:rect l="0" t="0" r="r" b="b"/>
                <a:pathLst>
                  <a:path w="1067" h="6">
                    <a:moveTo>
                      <a:pt x="0" y="6"/>
                    </a:moveTo>
                    <a:lnTo>
                      <a:pt x="529" y="1"/>
                    </a:lnTo>
                    <a:lnTo>
                      <a:pt x="767" y="0"/>
                    </a:lnTo>
                    <a:lnTo>
                      <a:pt x="779" y="1"/>
                    </a:lnTo>
                    <a:lnTo>
                      <a:pt x="1067" y="3"/>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09" name="Freeform 585"/>
              <p:cNvSpPr>
                <a:spLocks/>
              </p:cNvSpPr>
              <p:nvPr/>
            </p:nvSpPr>
            <p:spPr bwMode="auto">
              <a:xfrm>
                <a:off x="2010" y="2781"/>
                <a:ext cx="1215" cy="11"/>
              </a:xfrm>
              <a:custGeom>
                <a:avLst/>
                <a:gdLst/>
                <a:ahLst/>
                <a:cxnLst>
                  <a:cxn ang="0">
                    <a:pos x="1215" y="0"/>
                  </a:cxn>
                  <a:cxn ang="0">
                    <a:pos x="1215" y="5"/>
                  </a:cxn>
                  <a:cxn ang="0">
                    <a:pos x="784" y="8"/>
                  </a:cxn>
                  <a:cxn ang="0">
                    <a:pos x="772" y="8"/>
                  </a:cxn>
                  <a:cxn ang="0">
                    <a:pos x="537" y="8"/>
                  </a:cxn>
                  <a:cxn ang="0">
                    <a:pos x="0" y="11"/>
                  </a:cxn>
                </a:cxnLst>
                <a:rect l="0" t="0" r="r" b="b"/>
                <a:pathLst>
                  <a:path w="1215" h="11">
                    <a:moveTo>
                      <a:pt x="1215" y="0"/>
                    </a:moveTo>
                    <a:lnTo>
                      <a:pt x="1215" y="5"/>
                    </a:lnTo>
                    <a:lnTo>
                      <a:pt x="784" y="8"/>
                    </a:lnTo>
                    <a:lnTo>
                      <a:pt x="772" y="8"/>
                    </a:lnTo>
                    <a:lnTo>
                      <a:pt x="537" y="8"/>
                    </a:lnTo>
                    <a:lnTo>
                      <a:pt x="0" y="11"/>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10" name="Freeform 586"/>
              <p:cNvSpPr>
                <a:spLocks/>
              </p:cNvSpPr>
              <p:nvPr/>
            </p:nvSpPr>
            <p:spPr bwMode="auto">
              <a:xfrm>
                <a:off x="2012" y="2703"/>
                <a:ext cx="142" cy="12"/>
              </a:xfrm>
              <a:custGeom>
                <a:avLst/>
                <a:gdLst/>
                <a:ahLst/>
                <a:cxnLst>
                  <a:cxn ang="0">
                    <a:pos x="0" y="12"/>
                  </a:cxn>
                  <a:cxn ang="0">
                    <a:pos x="30" y="12"/>
                  </a:cxn>
                  <a:cxn ang="0">
                    <a:pos x="142" y="11"/>
                  </a:cxn>
                  <a:cxn ang="0">
                    <a:pos x="142" y="0"/>
                  </a:cxn>
                </a:cxnLst>
                <a:rect l="0" t="0" r="r" b="b"/>
                <a:pathLst>
                  <a:path w="142" h="12">
                    <a:moveTo>
                      <a:pt x="0" y="12"/>
                    </a:moveTo>
                    <a:lnTo>
                      <a:pt x="30" y="12"/>
                    </a:lnTo>
                    <a:lnTo>
                      <a:pt x="142" y="11"/>
                    </a:lnTo>
                    <a:lnTo>
                      <a:pt x="142"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11" name="Freeform 587"/>
              <p:cNvSpPr>
                <a:spLocks/>
              </p:cNvSpPr>
              <p:nvPr/>
            </p:nvSpPr>
            <p:spPr bwMode="auto">
              <a:xfrm>
                <a:off x="2292" y="2706"/>
                <a:ext cx="293" cy="8"/>
              </a:xfrm>
              <a:custGeom>
                <a:avLst/>
                <a:gdLst/>
                <a:ahLst/>
                <a:cxnLst>
                  <a:cxn ang="0">
                    <a:pos x="0" y="2"/>
                  </a:cxn>
                  <a:cxn ang="0">
                    <a:pos x="0" y="8"/>
                  </a:cxn>
                  <a:cxn ang="0">
                    <a:pos x="292" y="5"/>
                  </a:cxn>
                  <a:cxn ang="0">
                    <a:pos x="293" y="0"/>
                  </a:cxn>
                </a:cxnLst>
                <a:rect l="0" t="0" r="r" b="b"/>
                <a:pathLst>
                  <a:path w="293" h="8">
                    <a:moveTo>
                      <a:pt x="0" y="2"/>
                    </a:moveTo>
                    <a:lnTo>
                      <a:pt x="0" y="8"/>
                    </a:lnTo>
                    <a:lnTo>
                      <a:pt x="292" y="5"/>
                    </a:lnTo>
                    <a:lnTo>
                      <a:pt x="293"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12" name="Freeform 588"/>
              <p:cNvSpPr>
                <a:spLocks/>
              </p:cNvSpPr>
              <p:nvPr/>
            </p:nvSpPr>
            <p:spPr bwMode="auto">
              <a:xfrm>
                <a:off x="2066" y="2597"/>
                <a:ext cx="170" cy="97"/>
              </a:xfrm>
              <a:custGeom>
                <a:avLst/>
                <a:gdLst/>
                <a:ahLst/>
                <a:cxnLst>
                  <a:cxn ang="0">
                    <a:pos x="31" y="65"/>
                  </a:cxn>
                  <a:cxn ang="0">
                    <a:pos x="0" y="10"/>
                  </a:cxn>
                  <a:cxn ang="0">
                    <a:pos x="107" y="23"/>
                  </a:cxn>
                  <a:cxn ang="0">
                    <a:pos x="114" y="19"/>
                  </a:cxn>
                </a:cxnLst>
                <a:rect l="0" t="0" r="r" b="b"/>
                <a:pathLst>
                  <a:path w="114" h="65">
                    <a:moveTo>
                      <a:pt x="31" y="65"/>
                    </a:moveTo>
                    <a:cubicBezTo>
                      <a:pt x="0" y="10"/>
                      <a:pt x="0" y="10"/>
                      <a:pt x="0" y="10"/>
                    </a:cubicBezTo>
                    <a:cubicBezTo>
                      <a:pt x="0" y="10"/>
                      <a:pt x="48" y="0"/>
                      <a:pt x="107" y="23"/>
                    </a:cubicBezTo>
                    <a:cubicBezTo>
                      <a:pt x="109" y="22"/>
                      <a:pt x="114" y="19"/>
                      <a:pt x="114" y="19"/>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13" name="Freeform 589"/>
              <p:cNvSpPr>
                <a:spLocks/>
              </p:cNvSpPr>
              <p:nvPr/>
            </p:nvSpPr>
            <p:spPr bwMode="auto">
              <a:xfrm>
                <a:off x="2217" y="2477"/>
                <a:ext cx="196" cy="216"/>
              </a:xfrm>
              <a:custGeom>
                <a:avLst/>
                <a:gdLst/>
                <a:ahLst/>
                <a:cxnLst>
                  <a:cxn ang="0">
                    <a:pos x="18" y="144"/>
                  </a:cxn>
                  <a:cxn ang="0">
                    <a:pos x="8" y="48"/>
                  </a:cxn>
                  <a:cxn ang="0">
                    <a:pos x="0" y="27"/>
                  </a:cxn>
                  <a:cxn ang="0">
                    <a:pos x="131" y="34"/>
                  </a:cxn>
                </a:cxnLst>
                <a:rect l="0" t="0" r="r" b="b"/>
                <a:pathLst>
                  <a:path w="131" h="144">
                    <a:moveTo>
                      <a:pt x="18" y="144"/>
                    </a:moveTo>
                    <a:cubicBezTo>
                      <a:pt x="8" y="48"/>
                      <a:pt x="8" y="48"/>
                      <a:pt x="8" y="48"/>
                    </a:cubicBezTo>
                    <a:cubicBezTo>
                      <a:pt x="0" y="27"/>
                      <a:pt x="0" y="27"/>
                      <a:pt x="0" y="27"/>
                    </a:cubicBezTo>
                    <a:cubicBezTo>
                      <a:pt x="0" y="27"/>
                      <a:pt x="61" y="0"/>
                      <a:pt x="131" y="34"/>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14" name="Line 590"/>
              <p:cNvSpPr>
                <a:spLocks noChangeShapeType="1"/>
              </p:cNvSpPr>
              <p:nvPr/>
            </p:nvSpPr>
            <p:spPr bwMode="auto">
              <a:xfrm flipH="1">
                <a:off x="2218" y="2631"/>
                <a:ext cx="8" cy="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15" name="Freeform 591"/>
              <p:cNvSpPr>
                <a:spLocks/>
              </p:cNvSpPr>
              <p:nvPr/>
            </p:nvSpPr>
            <p:spPr bwMode="auto">
              <a:xfrm>
                <a:off x="2260" y="2649"/>
                <a:ext cx="179" cy="44"/>
              </a:xfrm>
              <a:custGeom>
                <a:avLst/>
                <a:gdLst/>
                <a:ahLst/>
                <a:cxnLst>
                  <a:cxn ang="0">
                    <a:pos x="2" y="44"/>
                  </a:cxn>
                  <a:cxn ang="0">
                    <a:pos x="0" y="35"/>
                  </a:cxn>
                  <a:cxn ang="0">
                    <a:pos x="14" y="11"/>
                  </a:cxn>
                  <a:cxn ang="0">
                    <a:pos x="69" y="18"/>
                  </a:cxn>
                  <a:cxn ang="0">
                    <a:pos x="138" y="0"/>
                  </a:cxn>
                  <a:cxn ang="0">
                    <a:pos x="179" y="44"/>
                  </a:cxn>
                </a:cxnLst>
                <a:rect l="0" t="0" r="r" b="b"/>
                <a:pathLst>
                  <a:path w="179" h="44">
                    <a:moveTo>
                      <a:pt x="2" y="44"/>
                    </a:moveTo>
                    <a:lnTo>
                      <a:pt x="0" y="35"/>
                    </a:lnTo>
                    <a:lnTo>
                      <a:pt x="14" y="11"/>
                    </a:lnTo>
                    <a:lnTo>
                      <a:pt x="69" y="18"/>
                    </a:lnTo>
                    <a:lnTo>
                      <a:pt x="138" y="0"/>
                    </a:lnTo>
                    <a:lnTo>
                      <a:pt x="179" y="44"/>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16" name="Freeform 592"/>
              <p:cNvSpPr>
                <a:spLocks/>
              </p:cNvSpPr>
              <p:nvPr/>
            </p:nvSpPr>
            <p:spPr bwMode="auto">
              <a:xfrm>
                <a:off x="2308" y="2333"/>
                <a:ext cx="313" cy="352"/>
              </a:xfrm>
              <a:custGeom>
                <a:avLst/>
                <a:gdLst/>
                <a:ahLst/>
                <a:cxnLst>
                  <a:cxn ang="0">
                    <a:pos x="82" y="235"/>
                  </a:cxn>
                  <a:cxn ang="0">
                    <a:pos x="162" y="22"/>
                  </a:cxn>
                  <a:cxn ang="0">
                    <a:pos x="207" y="0"/>
                  </a:cxn>
                  <a:cxn ang="0">
                    <a:pos x="209" y="80"/>
                  </a:cxn>
                </a:cxnLst>
                <a:rect l="0" t="0" r="r" b="b"/>
                <a:pathLst>
                  <a:path w="209" h="235">
                    <a:moveTo>
                      <a:pt x="82" y="235"/>
                    </a:moveTo>
                    <a:cubicBezTo>
                      <a:pt x="82" y="235"/>
                      <a:pt x="0" y="147"/>
                      <a:pt x="162" y="22"/>
                    </a:cubicBezTo>
                    <a:cubicBezTo>
                      <a:pt x="187" y="3"/>
                      <a:pt x="207" y="0"/>
                      <a:pt x="207" y="0"/>
                    </a:cubicBezTo>
                    <a:cubicBezTo>
                      <a:pt x="209" y="80"/>
                      <a:pt x="209" y="80"/>
                      <a:pt x="209" y="8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17" name="Freeform 593"/>
              <p:cNvSpPr>
                <a:spLocks/>
              </p:cNvSpPr>
              <p:nvPr/>
            </p:nvSpPr>
            <p:spPr bwMode="auto">
              <a:xfrm>
                <a:off x="2448" y="2335"/>
                <a:ext cx="169" cy="358"/>
              </a:xfrm>
              <a:custGeom>
                <a:avLst/>
                <a:gdLst/>
                <a:ahLst/>
                <a:cxnLst>
                  <a:cxn ang="0">
                    <a:pos x="0" y="239"/>
                  </a:cxn>
                  <a:cxn ang="0">
                    <a:pos x="25" y="134"/>
                  </a:cxn>
                  <a:cxn ang="0">
                    <a:pos x="70" y="51"/>
                  </a:cxn>
                  <a:cxn ang="0">
                    <a:pos x="113" y="0"/>
                  </a:cxn>
                </a:cxnLst>
                <a:rect l="0" t="0" r="r" b="b"/>
                <a:pathLst>
                  <a:path w="113" h="239">
                    <a:moveTo>
                      <a:pt x="0" y="239"/>
                    </a:moveTo>
                    <a:cubicBezTo>
                      <a:pt x="0" y="239"/>
                      <a:pt x="9" y="169"/>
                      <a:pt x="25" y="134"/>
                    </a:cubicBezTo>
                    <a:cubicBezTo>
                      <a:pt x="42" y="99"/>
                      <a:pt x="57" y="69"/>
                      <a:pt x="70" y="51"/>
                    </a:cubicBezTo>
                    <a:cubicBezTo>
                      <a:pt x="84" y="32"/>
                      <a:pt x="113" y="0"/>
                      <a:pt x="113"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18" name="Freeform 594"/>
              <p:cNvSpPr>
                <a:spLocks/>
              </p:cNvSpPr>
              <p:nvPr/>
            </p:nvSpPr>
            <p:spPr bwMode="auto">
              <a:xfrm>
                <a:off x="2454" y="2369"/>
                <a:ext cx="155" cy="321"/>
              </a:xfrm>
              <a:custGeom>
                <a:avLst/>
                <a:gdLst/>
                <a:ahLst/>
                <a:cxnLst>
                  <a:cxn ang="0">
                    <a:pos x="0" y="214"/>
                  </a:cxn>
                  <a:cxn ang="0">
                    <a:pos x="44" y="82"/>
                  </a:cxn>
                  <a:cxn ang="0">
                    <a:pos x="99" y="0"/>
                  </a:cxn>
                  <a:cxn ang="0">
                    <a:pos x="104" y="60"/>
                  </a:cxn>
                </a:cxnLst>
                <a:rect l="0" t="0" r="r" b="b"/>
                <a:pathLst>
                  <a:path w="104" h="214">
                    <a:moveTo>
                      <a:pt x="0" y="214"/>
                    </a:moveTo>
                    <a:cubicBezTo>
                      <a:pt x="0" y="214"/>
                      <a:pt x="15" y="134"/>
                      <a:pt x="44" y="82"/>
                    </a:cubicBezTo>
                    <a:cubicBezTo>
                      <a:pt x="73" y="29"/>
                      <a:pt x="86" y="13"/>
                      <a:pt x="99" y="0"/>
                    </a:cubicBezTo>
                    <a:cubicBezTo>
                      <a:pt x="99" y="7"/>
                      <a:pt x="104" y="60"/>
                      <a:pt x="104" y="6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19" name="Freeform 595"/>
              <p:cNvSpPr>
                <a:spLocks/>
              </p:cNvSpPr>
              <p:nvPr/>
            </p:nvSpPr>
            <p:spPr bwMode="auto">
              <a:xfrm>
                <a:off x="2584" y="2390"/>
                <a:ext cx="10" cy="78"/>
              </a:xfrm>
              <a:custGeom>
                <a:avLst/>
                <a:gdLst/>
                <a:ahLst/>
                <a:cxnLst>
                  <a:cxn ang="0">
                    <a:pos x="0" y="0"/>
                  </a:cxn>
                  <a:cxn ang="0">
                    <a:pos x="7" y="52"/>
                  </a:cxn>
                </a:cxnLst>
                <a:rect l="0" t="0" r="r" b="b"/>
                <a:pathLst>
                  <a:path w="7" h="52">
                    <a:moveTo>
                      <a:pt x="0" y="0"/>
                    </a:moveTo>
                    <a:cubicBezTo>
                      <a:pt x="0" y="0"/>
                      <a:pt x="7" y="51"/>
                      <a:pt x="7" y="5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20" name="Freeform 596"/>
              <p:cNvSpPr>
                <a:spLocks/>
              </p:cNvSpPr>
              <p:nvPr/>
            </p:nvSpPr>
            <p:spPr bwMode="auto">
              <a:xfrm>
                <a:off x="2542" y="2413"/>
                <a:ext cx="42" cy="64"/>
              </a:xfrm>
              <a:custGeom>
                <a:avLst/>
                <a:gdLst/>
                <a:ahLst/>
                <a:cxnLst>
                  <a:cxn ang="0">
                    <a:pos x="0" y="27"/>
                  </a:cxn>
                  <a:cxn ang="0">
                    <a:pos x="28" y="43"/>
                  </a:cxn>
                  <a:cxn ang="0">
                    <a:pos x="17" y="0"/>
                  </a:cxn>
                </a:cxnLst>
                <a:rect l="0" t="0" r="r" b="b"/>
                <a:pathLst>
                  <a:path w="28" h="43">
                    <a:moveTo>
                      <a:pt x="0" y="27"/>
                    </a:moveTo>
                    <a:cubicBezTo>
                      <a:pt x="0" y="27"/>
                      <a:pt x="24" y="36"/>
                      <a:pt x="28" y="43"/>
                    </a:cubicBezTo>
                    <a:cubicBezTo>
                      <a:pt x="17" y="0"/>
                      <a:pt x="17" y="0"/>
                      <a:pt x="17"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21" name="Freeform 597"/>
              <p:cNvSpPr>
                <a:spLocks/>
              </p:cNvSpPr>
              <p:nvPr/>
            </p:nvSpPr>
            <p:spPr bwMode="auto">
              <a:xfrm>
                <a:off x="2523" y="2426"/>
                <a:ext cx="193" cy="214"/>
              </a:xfrm>
              <a:custGeom>
                <a:avLst/>
                <a:gdLst/>
                <a:ahLst/>
                <a:cxnLst>
                  <a:cxn ang="0">
                    <a:pos x="129" y="51"/>
                  </a:cxn>
                  <a:cxn ang="0">
                    <a:pos x="123" y="0"/>
                  </a:cxn>
                  <a:cxn ang="0">
                    <a:pos x="41" y="35"/>
                  </a:cxn>
                  <a:cxn ang="0">
                    <a:pos x="0" y="143"/>
                  </a:cxn>
                </a:cxnLst>
                <a:rect l="0" t="0" r="r" b="b"/>
                <a:pathLst>
                  <a:path w="129" h="143">
                    <a:moveTo>
                      <a:pt x="129" y="51"/>
                    </a:moveTo>
                    <a:cubicBezTo>
                      <a:pt x="129" y="51"/>
                      <a:pt x="126" y="16"/>
                      <a:pt x="123" y="0"/>
                    </a:cubicBezTo>
                    <a:cubicBezTo>
                      <a:pt x="105" y="4"/>
                      <a:pt x="56" y="16"/>
                      <a:pt x="41" y="35"/>
                    </a:cubicBezTo>
                    <a:cubicBezTo>
                      <a:pt x="25" y="55"/>
                      <a:pt x="3" y="105"/>
                      <a:pt x="0" y="143"/>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22" name="Freeform 598"/>
              <p:cNvSpPr>
                <a:spLocks/>
              </p:cNvSpPr>
              <p:nvPr/>
            </p:nvSpPr>
            <p:spPr bwMode="auto">
              <a:xfrm>
                <a:off x="2620" y="2324"/>
                <a:ext cx="133" cy="107"/>
              </a:xfrm>
              <a:custGeom>
                <a:avLst/>
                <a:gdLst/>
                <a:ahLst/>
                <a:cxnLst>
                  <a:cxn ang="0">
                    <a:pos x="0" y="34"/>
                  </a:cxn>
                  <a:cxn ang="0">
                    <a:pos x="89" y="0"/>
                  </a:cxn>
                  <a:cxn ang="0">
                    <a:pos x="45" y="71"/>
                  </a:cxn>
                </a:cxnLst>
                <a:rect l="0" t="0" r="r" b="b"/>
                <a:pathLst>
                  <a:path w="89" h="71">
                    <a:moveTo>
                      <a:pt x="0" y="34"/>
                    </a:moveTo>
                    <a:cubicBezTo>
                      <a:pt x="0" y="34"/>
                      <a:pt x="46" y="3"/>
                      <a:pt x="89" y="0"/>
                    </a:cubicBezTo>
                    <a:cubicBezTo>
                      <a:pt x="81" y="11"/>
                      <a:pt x="52" y="52"/>
                      <a:pt x="45" y="7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23" name="Freeform 599"/>
              <p:cNvSpPr>
                <a:spLocks/>
              </p:cNvSpPr>
              <p:nvPr/>
            </p:nvSpPr>
            <p:spPr bwMode="auto">
              <a:xfrm>
                <a:off x="2711" y="2326"/>
                <a:ext cx="42" cy="124"/>
              </a:xfrm>
              <a:custGeom>
                <a:avLst/>
                <a:gdLst/>
                <a:ahLst/>
                <a:cxnLst>
                  <a:cxn ang="0">
                    <a:pos x="28" y="0"/>
                  </a:cxn>
                  <a:cxn ang="0">
                    <a:pos x="0" y="83"/>
                  </a:cxn>
                </a:cxnLst>
                <a:rect l="0" t="0" r="r" b="b"/>
                <a:pathLst>
                  <a:path w="28" h="83">
                    <a:moveTo>
                      <a:pt x="28" y="0"/>
                    </a:moveTo>
                    <a:cubicBezTo>
                      <a:pt x="28" y="0"/>
                      <a:pt x="0" y="82"/>
                      <a:pt x="0" y="83"/>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24" name="Line 600"/>
              <p:cNvSpPr>
                <a:spLocks noChangeShapeType="1"/>
              </p:cNvSpPr>
              <p:nvPr/>
            </p:nvSpPr>
            <p:spPr bwMode="auto">
              <a:xfrm>
                <a:off x="2696" y="2411"/>
                <a:ext cx="1" cy="17"/>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25" name="Freeform 601"/>
              <p:cNvSpPr>
                <a:spLocks/>
              </p:cNvSpPr>
              <p:nvPr/>
            </p:nvSpPr>
            <p:spPr bwMode="auto">
              <a:xfrm>
                <a:off x="2710" y="2357"/>
                <a:ext cx="21" cy="78"/>
              </a:xfrm>
              <a:custGeom>
                <a:avLst/>
                <a:gdLst/>
                <a:ahLst/>
                <a:cxnLst>
                  <a:cxn ang="0">
                    <a:pos x="14" y="0"/>
                  </a:cxn>
                  <a:cxn ang="0">
                    <a:pos x="0" y="52"/>
                  </a:cxn>
                </a:cxnLst>
                <a:rect l="0" t="0" r="r" b="b"/>
                <a:pathLst>
                  <a:path w="14" h="52">
                    <a:moveTo>
                      <a:pt x="14" y="0"/>
                    </a:moveTo>
                    <a:cubicBezTo>
                      <a:pt x="14" y="0"/>
                      <a:pt x="3" y="44"/>
                      <a:pt x="0" y="5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26" name="Freeform 602"/>
              <p:cNvSpPr>
                <a:spLocks/>
              </p:cNvSpPr>
              <p:nvPr/>
            </p:nvSpPr>
            <p:spPr bwMode="auto">
              <a:xfrm>
                <a:off x="2544" y="2457"/>
                <a:ext cx="158" cy="210"/>
              </a:xfrm>
              <a:custGeom>
                <a:avLst/>
                <a:gdLst/>
                <a:ahLst/>
                <a:cxnLst>
                  <a:cxn ang="0">
                    <a:pos x="106" y="33"/>
                  </a:cxn>
                  <a:cxn ang="0">
                    <a:pos x="100" y="0"/>
                  </a:cxn>
                  <a:cxn ang="0">
                    <a:pos x="51" y="53"/>
                  </a:cxn>
                  <a:cxn ang="0">
                    <a:pos x="0" y="140"/>
                  </a:cxn>
                </a:cxnLst>
                <a:rect l="0" t="0" r="r" b="b"/>
                <a:pathLst>
                  <a:path w="106" h="140">
                    <a:moveTo>
                      <a:pt x="106" y="33"/>
                    </a:moveTo>
                    <a:cubicBezTo>
                      <a:pt x="106" y="31"/>
                      <a:pt x="103" y="5"/>
                      <a:pt x="100" y="0"/>
                    </a:cubicBezTo>
                    <a:cubicBezTo>
                      <a:pt x="95" y="4"/>
                      <a:pt x="60" y="39"/>
                      <a:pt x="51" y="53"/>
                    </a:cubicBezTo>
                    <a:cubicBezTo>
                      <a:pt x="42" y="66"/>
                      <a:pt x="1" y="137"/>
                      <a:pt x="0" y="14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27" name="Freeform 603"/>
              <p:cNvSpPr>
                <a:spLocks/>
              </p:cNvSpPr>
              <p:nvPr/>
            </p:nvSpPr>
            <p:spPr bwMode="auto">
              <a:xfrm>
                <a:off x="2533" y="2475"/>
                <a:ext cx="52" cy="195"/>
              </a:xfrm>
              <a:custGeom>
                <a:avLst/>
                <a:gdLst/>
                <a:ahLst/>
                <a:cxnLst>
                  <a:cxn ang="0">
                    <a:pos x="0" y="130"/>
                  </a:cxn>
                  <a:cxn ang="0">
                    <a:pos x="35" y="0"/>
                  </a:cxn>
                </a:cxnLst>
                <a:rect l="0" t="0" r="r" b="b"/>
                <a:pathLst>
                  <a:path w="35" h="130">
                    <a:moveTo>
                      <a:pt x="0" y="130"/>
                    </a:moveTo>
                    <a:cubicBezTo>
                      <a:pt x="0" y="130"/>
                      <a:pt x="11" y="32"/>
                      <a:pt x="35"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28" name="Freeform 604"/>
              <p:cNvSpPr>
                <a:spLocks/>
              </p:cNvSpPr>
              <p:nvPr/>
            </p:nvSpPr>
            <p:spPr bwMode="auto">
              <a:xfrm>
                <a:off x="2461" y="2478"/>
                <a:ext cx="123" cy="207"/>
              </a:xfrm>
              <a:custGeom>
                <a:avLst/>
                <a:gdLst/>
                <a:ahLst/>
                <a:cxnLst>
                  <a:cxn ang="0">
                    <a:pos x="0" y="138"/>
                  </a:cxn>
                  <a:cxn ang="0">
                    <a:pos x="37" y="57"/>
                  </a:cxn>
                  <a:cxn ang="0">
                    <a:pos x="82" y="0"/>
                  </a:cxn>
                </a:cxnLst>
                <a:rect l="0" t="0" r="r" b="b"/>
                <a:pathLst>
                  <a:path w="82" h="138">
                    <a:moveTo>
                      <a:pt x="0" y="138"/>
                    </a:moveTo>
                    <a:cubicBezTo>
                      <a:pt x="0" y="138"/>
                      <a:pt x="21" y="88"/>
                      <a:pt x="37" y="57"/>
                    </a:cubicBezTo>
                    <a:cubicBezTo>
                      <a:pt x="53" y="26"/>
                      <a:pt x="82" y="0"/>
                      <a:pt x="82"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29" name="Freeform 605"/>
              <p:cNvSpPr>
                <a:spLocks/>
              </p:cNvSpPr>
              <p:nvPr/>
            </p:nvSpPr>
            <p:spPr bwMode="auto">
              <a:xfrm>
                <a:off x="2564" y="2489"/>
                <a:ext cx="264" cy="171"/>
              </a:xfrm>
              <a:custGeom>
                <a:avLst/>
                <a:gdLst/>
                <a:ahLst/>
                <a:cxnLst>
                  <a:cxn ang="0">
                    <a:pos x="0" y="114"/>
                  </a:cxn>
                  <a:cxn ang="0">
                    <a:pos x="9" y="95"/>
                  </a:cxn>
                  <a:cxn ang="0">
                    <a:pos x="45" y="85"/>
                  </a:cxn>
                  <a:cxn ang="0">
                    <a:pos x="52" y="102"/>
                  </a:cxn>
                  <a:cxn ang="0">
                    <a:pos x="81" y="19"/>
                  </a:cxn>
                  <a:cxn ang="0">
                    <a:pos x="176" y="2"/>
                  </a:cxn>
                  <a:cxn ang="0">
                    <a:pos x="165" y="83"/>
                  </a:cxn>
                </a:cxnLst>
                <a:rect l="0" t="0" r="r" b="b"/>
                <a:pathLst>
                  <a:path w="176" h="114">
                    <a:moveTo>
                      <a:pt x="0" y="114"/>
                    </a:moveTo>
                    <a:cubicBezTo>
                      <a:pt x="9" y="95"/>
                      <a:pt x="9" y="95"/>
                      <a:pt x="9" y="95"/>
                    </a:cubicBezTo>
                    <a:cubicBezTo>
                      <a:pt x="45" y="85"/>
                      <a:pt x="45" y="85"/>
                      <a:pt x="45" y="85"/>
                    </a:cubicBezTo>
                    <a:cubicBezTo>
                      <a:pt x="52" y="102"/>
                      <a:pt x="52" y="102"/>
                      <a:pt x="52" y="102"/>
                    </a:cubicBezTo>
                    <a:cubicBezTo>
                      <a:pt x="52" y="102"/>
                      <a:pt x="54" y="38"/>
                      <a:pt x="81" y="19"/>
                    </a:cubicBezTo>
                    <a:cubicBezTo>
                      <a:pt x="108" y="0"/>
                      <a:pt x="176" y="2"/>
                      <a:pt x="176" y="2"/>
                    </a:cubicBezTo>
                    <a:cubicBezTo>
                      <a:pt x="176" y="2"/>
                      <a:pt x="172" y="74"/>
                      <a:pt x="165" y="83"/>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30" name="Freeform 606"/>
              <p:cNvSpPr>
                <a:spLocks/>
              </p:cNvSpPr>
              <p:nvPr/>
            </p:nvSpPr>
            <p:spPr bwMode="auto">
              <a:xfrm>
                <a:off x="2572" y="2621"/>
                <a:ext cx="61" cy="37"/>
              </a:xfrm>
              <a:custGeom>
                <a:avLst/>
                <a:gdLst/>
                <a:ahLst/>
                <a:cxnLst>
                  <a:cxn ang="0">
                    <a:pos x="0" y="37"/>
                  </a:cxn>
                  <a:cxn ang="0">
                    <a:pos x="10" y="13"/>
                  </a:cxn>
                  <a:cxn ang="0">
                    <a:pos x="61" y="0"/>
                  </a:cxn>
                </a:cxnLst>
                <a:rect l="0" t="0" r="r" b="b"/>
                <a:pathLst>
                  <a:path w="61" h="37">
                    <a:moveTo>
                      <a:pt x="0" y="37"/>
                    </a:moveTo>
                    <a:lnTo>
                      <a:pt x="10" y="13"/>
                    </a:lnTo>
                    <a:lnTo>
                      <a:pt x="61"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31" name="Freeform 607"/>
              <p:cNvSpPr>
                <a:spLocks/>
              </p:cNvSpPr>
              <p:nvPr/>
            </p:nvSpPr>
            <p:spPr bwMode="auto">
              <a:xfrm>
                <a:off x="2578" y="2516"/>
                <a:ext cx="105" cy="115"/>
              </a:xfrm>
              <a:custGeom>
                <a:avLst/>
                <a:gdLst/>
                <a:ahLst/>
                <a:cxnLst>
                  <a:cxn ang="0">
                    <a:pos x="0" y="77"/>
                  </a:cxn>
                  <a:cxn ang="0">
                    <a:pos x="70" y="0"/>
                  </a:cxn>
                </a:cxnLst>
                <a:rect l="0" t="0" r="r" b="b"/>
                <a:pathLst>
                  <a:path w="70" h="77">
                    <a:moveTo>
                      <a:pt x="0" y="77"/>
                    </a:moveTo>
                    <a:cubicBezTo>
                      <a:pt x="0" y="77"/>
                      <a:pt x="37" y="19"/>
                      <a:pt x="7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32" name="Freeform 608"/>
              <p:cNvSpPr>
                <a:spLocks/>
              </p:cNvSpPr>
              <p:nvPr/>
            </p:nvSpPr>
            <p:spPr bwMode="auto">
              <a:xfrm>
                <a:off x="2659" y="2492"/>
                <a:ext cx="27" cy="25"/>
              </a:xfrm>
              <a:custGeom>
                <a:avLst/>
                <a:gdLst/>
                <a:ahLst/>
                <a:cxnLst>
                  <a:cxn ang="0">
                    <a:pos x="18" y="17"/>
                  </a:cxn>
                  <a:cxn ang="0">
                    <a:pos x="0" y="0"/>
                  </a:cxn>
                </a:cxnLst>
                <a:rect l="0" t="0" r="r" b="b"/>
                <a:pathLst>
                  <a:path w="18" h="17">
                    <a:moveTo>
                      <a:pt x="18" y="17"/>
                    </a:moveTo>
                    <a:cubicBezTo>
                      <a:pt x="18" y="17"/>
                      <a:pt x="6" y="3"/>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33" name="Freeform 609"/>
              <p:cNvSpPr>
                <a:spLocks/>
              </p:cNvSpPr>
              <p:nvPr/>
            </p:nvSpPr>
            <p:spPr bwMode="auto">
              <a:xfrm>
                <a:off x="2274" y="2568"/>
                <a:ext cx="127" cy="93"/>
              </a:xfrm>
              <a:custGeom>
                <a:avLst/>
                <a:gdLst/>
                <a:ahLst/>
                <a:cxnLst>
                  <a:cxn ang="0">
                    <a:pos x="0" y="62"/>
                  </a:cxn>
                  <a:cxn ang="0">
                    <a:pos x="85" y="0"/>
                  </a:cxn>
                </a:cxnLst>
                <a:rect l="0" t="0" r="r" b="b"/>
                <a:pathLst>
                  <a:path w="85" h="62">
                    <a:moveTo>
                      <a:pt x="0" y="62"/>
                    </a:moveTo>
                    <a:cubicBezTo>
                      <a:pt x="0" y="62"/>
                      <a:pt x="65" y="10"/>
                      <a:pt x="85"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34" name="Freeform 610"/>
              <p:cNvSpPr>
                <a:spLocks/>
              </p:cNvSpPr>
              <p:nvPr/>
            </p:nvSpPr>
            <p:spPr bwMode="auto">
              <a:xfrm>
                <a:off x="2380" y="2571"/>
                <a:ext cx="18" cy="78"/>
              </a:xfrm>
              <a:custGeom>
                <a:avLst/>
                <a:gdLst/>
                <a:ahLst/>
                <a:cxnLst>
                  <a:cxn ang="0">
                    <a:pos x="12" y="52"/>
                  </a:cxn>
                  <a:cxn ang="0">
                    <a:pos x="11" y="0"/>
                  </a:cxn>
                </a:cxnLst>
                <a:rect l="0" t="0" r="r" b="b"/>
                <a:pathLst>
                  <a:path w="12" h="52">
                    <a:moveTo>
                      <a:pt x="12" y="52"/>
                    </a:moveTo>
                    <a:cubicBezTo>
                      <a:pt x="12" y="52"/>
                      <a:pt x="0" y="21"/>
                      <a:pt x="11"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35" name="Freeform 611"/>
              <p:cNvSpPr>
                <a:spLocks/>
              </p:cNvSpPr>
              <p:nvPr/>
            </p:nvSpPr>
            <p:spPr bwMode="auto">
              <a:xfrm>
                <a:off x="2229" y="2516"/>
                <a:ext cx="172" cy="52"/>
              </a:xfrm>
              <a:custGeom>
                <a:avLst/>
                <a:gdLst/>
                <a:ahLst/>
                <a:cxnLst>
                  <a:cxn ang="0">
                    <a:pos x="0" y="22"/>
                  </a:cxn>
                  <a:cxn ang="0">
                    <a:pos x="115" y="35"/>
                  </a:cxn>
                </a:cxnLst>
                <a:rect l="0" t="0" r="r" b="b"/>
                <a:pathLst>
                  <a:path w="115" h="35">
                    <a:moveTo>
                      <a:pt x="0" y="22"/>
                    </a:moveTo>
                    <a:cubicBezTo>
                      <a:pt x="0" y="22"/>
                      <a:pt x="62" y="0"/>
                      <a:pt x="115" y="35"/>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36" name="Freeform 612"/>
              <p:cNvSpPr>
                <a:spLocks/>
              </p:cNvSpPr>
              <p:nvPr/>
            </p:nvSpPr>
            <p:spPr bwMode="auto">
              <a:xfrm>
                <a:off x="2714" y="2419"/>
                <a:ext cx="159" cy="88"/>
              </a:xfrm>
              <a:custGeom>
                <a:avLst/>
                <a:gdLst/>
                <a:ahLst/>
                <a:cxnLst>
                  <a:cxn ang="0">
                    <a:pos x="0" y="32"/>
                  </a:cxn>
                  <a:cxn ang="0">
                    <a:pos x="56" y="10"/>
                  </a:cxn>
                  <a:cxn ang="0">
                    <a:pos x="106" y="0"/>
                  </a:cxn>
                  <a:cxn ang="0">
                    <a:pos x="87" y="59"/>
                  </a:cxn>
                </a:cxnLst>
                <a:rect l="0" t="0" r="r" b="b"/>
                <a:pathLst>
                  <a:path w="106" h="59">
                    <a:moveTo>
                      <a:pt x="0" y="32"/>
                    </a:moveTo>
                    <a:cubicBezTo>
                      <a:pt x="0" y="32"/>
                      <a:pt x="24" y="18"/>
                      <a:pt x="56" y="10"/>
                    </a:cubicBezTo>
                    <a:cubicBezTo>
                      <a:pt x="87" y="2"/>
                      <a:pt x="106" y="0"/>
                      <a:pt x="106" y="0"/>
                    </a:cubicBezTo>
                    <a:cubicBezTo>
                      <a:pt x="87" y="59"/>
                      <a:pt x="87" y="59"/>
                      <a:pt x="87" y="59"/>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37" name="Freeform 613"/>
              <p:cNvSpPr>
                <a:spLocks/>
              </p:cNvSpPr>
              <p:nvPr/>
            </p:nvSpPr>
            <p:spPr bwMode="auto">
              <a:xfrm>
                <a:off x="2822" y="2422"/>
                <a:ext cx="48" cy="68"/>
              </a:xfrm>
              <a:custGeom>
                <a:avLst/>
                <a:gdLst/>
                <a:ahLst/>
                <a:cxnLst>
                  <a:cxn ang="0">
                    <a:pos x="0" y="46"/>
                  </a:cxn>
                  <a:cxn ang="0">
                    <a:pos x="32" y="0"/>
                  </a:cxn>
                </a:cxnLst>
                <a:rect l="0" t="0" r="r" b="b"/>
                <a:pathLst>
                  <a:path w="32" h="46">
                    <a:moveTo>
                      <a:pt x="0" y="46"/>
                    </a:moveTo>
                    <a:cubicBezTo>
                      <a:pt x="0" y="46"/>
                      <a:pt x="26" y="5"/>
                      <a:pt x="32"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38" name="Freeform 614"/>
              <p:cNvSpPr>
                <a:spLocks/>
              </p:cNvSpPr>
              <p:nvPr/>
            </p:nvSpPr>
            <p:spPr bwMode="auto">
              <a:xfrm>
                <a:off x="2650" y="2442"/>
                <a:ext cx="209" cy="200"/>
              </a:xfrm>
              <a:custGeom>
                <a:avLst/>
                <a:gdLst/>
                <a:ahLst/>
                <a:cxnLst>
                  <a:cxn ang="0">
                    <a:pos x="125" y="45"/>
                  </a:cxn>
                  <a:cxn ang="0">
                    <a:pos x="140" y="0"/>
                  </a:cxn>
                  <a:cxn ang="0">
                    <a:pos x="119" y="33"/>
                  </a:cxn>
                  <a:cxn ang="0">
                    <a:pos x="66" y="67"/>
                  </a:cxn>
                  <a:cxn ang="0">
                    <a:pos x="0" y="133"/>
                  </a:cxn>
                </a:cxnLst>
                <a:rect l="0" t="0" r="r" b="b"/>
                <a:pathLst>
                  <a:path w="140" h="133">
                    <a:moveTo>
                      <a:pt x="125" y="45"/>
                    </a:moveTo>
                    <a:cubicBezTo>
                      <a:pt x="128" y="42"/>
                      <a:pt x="140" y="0"/>
                      <a:pt x="140" y="0"/>
                    </a:cubicBezTo>
                    <a:cubicBezTo>
                      <a:pt x="119" y="33"/>
                      <a:pt x="119" y="33"/>
                      <a:pt x="119" y="33"/>
                    </a:cubicBezTo>
                    <a:cubicBezTo>
                      <a:pt x="119" y="33"/>
                      <a:pt x="91" y="47"/>
                      <a:pt x="66" y="67"/>
                    </a:cubicBezTo>
                    <a:cubicBezTo>
                      <a:pt x="41" y="88"/>
                      <a:pt x="0" y="133"/>
                      <a:pt x="0" y="133"/>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39" name="Freeform 615"/>
              <p:cNvSpPr>
                <a:spLocks/>
              </p:cNvSpPr>
              <p:nvPr/>
            </p:nvSpPr>
            <p:spPr bwMode="auto">
              <a:xfrm>
                <a:off x="2825" y="2459"/>
                <a:ext cx="216" cy="186"/>
              </a:xfrm>
              <a:custGeom>
                <a:avLst/>
                <a:gdLst/>
                <a:ahLst/>
                <a:cxnLst>
                  <a:cxn ang="0">
                    <a:pos x="0" y="37"/>
                  </a:cxn>
                  <a:cxn ang="0">
                    <a:pos x="144" y="15"/>
                  </a:cxn>
                  <a:cxn ang="0">
                    <a:pos x="45" y="124"/>
                  </a:cxn>
                </a:cxnLst>
                <a:rect l="0" t="0" r="r" b="b"/>
                <a:pathLst>
                  <a:path w="144" h="124">
                    <a:moveTo>
                      <a:pt x="0" y="37"/>
                    </a:moveTo>
                    <a:cubicBezTo>
                      <a:pt x="0" y="37"/>
                      <a:pt x="80" y="0"/>
                      <a:pt x="144" y="15"/>
                    </a:cubicBezTo>
                    <a:cubicBezTo>
                      <a:pt x="108" y="44"/>
                      <a:pt x="50" y="107"/>
                      <a:pt x="45" y="124"/>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40" name="Freeform 616"/>
              <p:cNvSpPr>
                <a:spLocks/>
              </p:cNvSpPr>
              <p:nvPr/>
            </p:nvSpPr>
            <p:spPr bwMode="auto">
              <a:xfrm>
                <a:off x="2792" y="2513"/>
                <a:ext cx="87" cy="129"/>
              </a:xfrm>
              <a:custGeom>
                <a:avLst/>
                <a:gdLst/>
                <a:ahLst/>
                <a:cxnLst>
                  <a:cxn ang="0">
                    <a:pos x="27" y="0"/>
                  </a:cxn>
                  <a:cxn ang="0">
                    <a:pos x="58" y="86"/>
                  </a:cxn>
                  <a:cxn ang="0">
                    <a:pos x="49" y="69"/>
                  </a:cxn>
                  <a:cxn ang="0">
                    <a:pos x="17" y="73"/>
                  </a:cxn>
                  <a:cxn ang="0">
                    <a:pos x="0" y="48"/>
                  </a:cxn>
                </a:cxnLst>
                <a:rect l="0" t="0" r="r" b="b"/>
                <a:pathLst>
                  <a:path w="58" h="86">
                    <a:moveTo>
                      <a:pt x="27" y="0"/>
                    </a:moveTo>
                    <a:cubicBezTo>
                      <a:pt x="37" y="12"/>
                      <a:pt x="58" y="86"/>
                      <a:pt x="58" y="86"/>
                    </a:cubicBezTo>
                    <a:cubicBezTo>
                      <a:pt x="49" y="69"/>
                      <a:pt x="49" y="69"/>
                      <a:pt x="49" y="69"/>
                    </a:cubicBezTo>
                    <a:cubicBezTo>
                      <a:pt x="17" y="73"/>
                      <a:pt x="17" y="73"/>
                      <a:pt x="17" y="73"/>
                    </a:cubicBezTo>
                    <a:cubicBezTo>
                      <a:pt x="0" y="48"/>
                      <a:pt x="0" y="48"/>
                      <a:pt x="0" y="48"/>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41" name="Freeform 617"/>
              <p:cNvSpPr>
                <a:spLocks/>
              </p:cNvSpPr>
              <p:nvPr/>
            </p:nvSpPr>
            <p:spPr bwMode="auto">
              <a:xfrm>
                <a:off x="2978" y="2541"/>
                <a:ext cx="69" cy="120"/>
              </a:xfrm>
              <a:custGeom>
                <a:avLst/>
                <a:gdLst/>
                <a:ahLst/>
                <a:cxnLst>
                  <a:cxn ang="0">
                    <a:pos x="38" y="80"/>
                  </a:cxn>
                  <a:cxn ang="0">
                    <a:pos x="46" y="69"/>
                  </a:cxn>
                  <a:cxn ang="0">
                    <a:pos x="25" y="62"/>
                  </a:cxn>
                  <a:cxn ang="0">
                    <a:pos x="1" y="29"/>
                  </a:cxn>
                  <a:cxn ang="0">
                    <a:pos x="0" y="0"/>
                  </a:cxn>
                </a:cxnLst>
                <a:rect l="0" t="0" r="r" b="b"/>
                <a:pathLst>
                  <a:path w="46" h="80">
                    <a:moveTo>
                      <a:pt x="38" y="80"/>
                    </a:moveTo>
                    <a:cubicBezTo>
                      <a:pt x="46" y="69"/>
                      <a:pt x="46" y="69"/>
                      <a:pt x="46" y="69"/>
                    </a:cubicBezTo>
                    <a:cubicBezTo>
                      <a:pt x="25" y="62"/>
                      <a:pt x="25" y="62"/>
                      <a:pt x="25" y="62"/>
                    </a:cubicBezTo>
                    <a:cubicBezTo>
                      <a:pt x="25" y="62"/>
                      <a:pt x="1" y="34"/>
                      <a:pt x="1" y="29"/>
                    </a:cubicBezTo>
                    <a:cubicBezTo>
                      <a:pt x="1" y="25"/>
                      <a:pt x="0" y="0"/>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42" name="Freeform 618"/>
              <p:cNvSpPr>
                <a:spLocks/>
              </p:cNvSpPr>
              <p:nvPr/>
            </p:nvSpPr>
            <p:spPr bwMode="auto">
              <a:xfrm>
                <a:off x="2978" y="2481"/>
                <a:ext cx="60" cy="87"/>
              </a:xfrm>
              <a:custGeom>
                <a:avLst/>
                <a:gdLst/>
                <a:ahLst/>
                <a:cxnLst>
                  <a:cxn ang="0">
                    <a:pos x="0" y="58"/>
                  </a:cxn>
                  <a:cxn ang="0">
                    <a:pos x="40" y="0"/>
                  </a:cxn>
                </a:cxnLst>
                <a:rect l="0" t="0" r="r" b="b"/>
                <a:pathLst>
                  <a:path w="40" h="58">
                    <a:moveTo>
                      <a:pt x="0" y="58"/>
                    </a:moveTo>
                    <a:cubicBezTo>
                      <a:pt x="0" y="58"/>
                      <a:pt x="30" y="16"/>
                      <a:pt x="4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43" name="Freeform 619"/>
              <p:cNvSpPr>
                <a:spLocks/>
              </p:cNvSpPr>
              <p:nvPr/>
            </p:nvSpPr>
            <p:spPr bwMode="auto">
              <a:xfrm>
                <a:off x="2912" y="2615"/>
                <a:ext cx="132" cy="28"/>
              </a:xfrm>
              <a:custGeom>
                <a:avLst/>
                <a:gdLst/>
                <a:ahLst/>
                <a:cxnLst>
                  <a:cxn ang="0">
                    <a:pos x="0" y="0"/>
                  </a:cxn>
                  <a:cxn ang="0">
                    <a:pos x="27" y="15"/>
                  </a:cxn>
                  <a:cxn ang="0">
                    <a:pos x="87" y="28"/>
                  </a:cxn>
                  <a:cxn ang="0">
                    <a:pos x="132" y="28"/>
                  </a:cxn>
                </a:cxnLst>
                <a:rect l="0" t="0" r="r" b="b"/>
                <a:pathLst>
                  <a:path w="132" h="28">
                    <a:moveTo>
                      <a:pt x="0" y="0"/>
                    </a:moveTo>
                    <a:lnTo>
                      <a:pt x="27" y="15"/>
                    </a:lnTo>
                    <a:lnTo>
                      <a:pt x="87" y="28"/>
                    </a:lnTo>
                    <a:lnTo>
                      <a:pt x="132" y="28"/>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grpSp>
        <p:sp>
          <p:nvSpPr>
            <p:cNvPr id="1645" name="Line 621"/>
            <p:cNvSpPr>
              <a:spLocks noChangeShapeType="1"/>
            </p:cNvSpPr>
            <p:nvPr/>
          </p:nvSpPr>
          <p:spPr bwMode="auto">
            <a:xfrm flipH="1" flipV="1">
              <a:off x="4330701" y="4213226"/>
              <a:ext cx="4763" cy="1666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46" name="Freeform 622"/>
            <p:cNvSpPr>
              <a:spLocks/>
            </p:cNvSpPr>
            <p:nvPr/>
          </p:nvSpPr>
          <p:spPr bwMode="auto">
            <a:xfrm>
              <a:off x="4178301" y="4213226"/>
              <a:ext cx="61913" cy="168275"/>
            </a:xfrm>
            <a:custGeom>
              <a:avLst/>
              <a:gdLst/>
              <a:ahLst/>
              <a:cxnLst>
                <a:cxn ang="0">
                  <a:pos x="0" y="71"/>
                </a:cxn>
                <a:cxn ang="0">
                  <a:pos x="26" y="0"/>
                </a:cxn>
              </a:cxnLst>
              <a:rect l="0" t="0" r="r" b="b"/>
              <a:pathLst>
                <a:path w="26" h="71">
                  <a:moveTo>
                    <a:pt x="0" y="71"/>
                  </a:moveTo>
                  <a:cubicBezTo>
                    <a:pt x="2" y="67"/>
                    <a:pt x="26" y="0"/>
                    <a:pt x="26"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47" name="Line 623"/>
            <p:cNvSpPr>
              <a:spLocks noChangeShapeType="1"/>
            </p:cNvSpPr>
            <p:nvPr/>
          </p:nvSpPr>
          <p:spPr bwMode="auto">
            <a:xfrm flipH="1">
              <a:off x="4591051" y="4217988"/>
              <a:ext cx="47625" cy="1635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48" name="Freeform 624"/>
            <p:cNvSpPr>
              <a:spLocks/>
            </p:cNvSpPr>
            <p:nvPr/>
          </p:nvSpPr>
          <p:spPr bwMode="auto">
            <a:xfrm>
              <a:off x="4335463" y="4252913"/>
              <a:ext cx="250825" cy="71438"/>
            </a:xfrm>
            <a:custGeom>
              <a:avLst/>
              <a:gdLst/>
              <a:ahLst/>
              <a:cxnLst>
                <a:cxn ang="0">
                  <a:pos x="0" y="0"/>
                </a:cxn>
                <a:cxn ang="0">
                  <a:pos x="157" y="3"/>
                </a:cxn>
                <a:cxn ang="0">
                  <a:pos x="158" y="45"/>
                </a:cxn>
              </a:cxnLst>
              <a:rect l="0" t="0" r="r" b="b"/>
              <a:pathLst>
                <a:path w="158" h="45">
                  <a:moveTo>
                    <a:pt x="0" y="0"/>
                  </a:moveTo>
                  <a:lnTo>
                    <a:pt x="157" y="3"/>
                  </a:lnTo>
                  <a:lnTo>
                    <a:pt x="158" y="45"/>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49" name="Freeform 625"/>
            <p:cNvSpPr>
              <a:spLocks/>
            </p:cNvSpPr>
            <p:nvPr/>
          </p:nvSpPr>
          <p:spPr bwMode="auto">
            <a:xfrm>
              <a:off x="4346576" y="4327526"/>
              <a:ext cx="439738" cy="52388"/>
            </a:xfrm>
            <a:custGeom>
              <a:avLst/>
              <a:gdLst/>
              <a:ahLst/>
              <a:cxnLst>
                <a:cxn ang="0">
                  <a:pos x="0" y="33"/>
                </a:cxn>
                <a:cxn ang="0">
                  <a:pos x="0" y="13"/>
                </a:cxn>
                <a:cxn ang="0">
                  <a:pos x="268" y="15"/>
                </a:cxn>
                <a:cxn ang="0">
                  <a:pos x="277" y="15"/>
                </a:cxn>
                <a:cxn ang="0">
                  <a:pos x="261" y="0"/>
                </a:cxn>
                <a:cxn ang="0">
                  <a:pos x="135" y="0"/>
                </a:cxn>
                <a:cxn ang="0">
                  <a:pos x="107" y="13"/>
                </a:cxn>
              </a:cxnLst>
              <a:rect l="0" t="0" r="r" b="b"/>
              <a:pathLst>
                <a:path w="277" h="33">
                  <a:moveTo>
                    <a:pt x="0" y="33"/>
                  </a:moveTo>
                  <a:lnTo>
                    <a:pt x="0" y="13"/>
                  </a:lnTo>
                  <a:lnTo>
                    <a:pt x="268" y="15"/>
                  </a:lnTo>
                  <a:lnTo>
                    <a:pt x="277" y="15"/>
                  </a:lnTo>
                  <a:lnTo>
                    <a:pt x="261" y="0"/>
                  </a:lnTo>
                  <a:lnTo>
                    <a:pt x="135" y="0"/>
                  </a:lnTo>
                  <a:lnTo>
                    <a:pt x="107" y="13"/>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50" name="Freeform 626"/>
            <p:cNvSpPr>
              <a:spLocks/>
            </p:cNvSpPr>
            <p:nvPr/>
          </p:nvSpPr>
          <p:spPr bwMode="auto">
            <a:xfrm>
              <a:off x="4232276" y="4170363"/>
              <a:ext cx="334963" cy="20638"/>
            </a:xfrm>
            <a:custGeom>
              <a:avLst/>
              <a:gdLst/>
              <a:ahLst/>
              <a:cxnLst>
                <a:cxn ang="0">
                  <a:pos x="211" y="12"/>
                </a:cxn>
                <a:cxn ang="0">
                  <a:pos x="66" y="10"/>
                </a:cxn>
                <a:cxn ang="0">
                  <a:pos x="11" y="0"/>
                </a:cxn>
                <a:cxn ang="0">
                  <a:pos x="0" y="13"/>
                </a:cxn>
                <a:cxn ang="0">
                  <a:pos x="65" y="10"/>
                </a:cxn>
              </a:cxnLst>
              <a:rect l="0" t="0" r="r" b="b"/>
              <a:pathLst>
                <a:path w="211" h="13">
                  <a:moveTo>
                    <a:pt x="211" y="12"/>
                  </a:moveTo>
                  <a:lnTo>
                    <a:pt x="66" y="10"/>
                  </a:lnTo>
                  <a:lnTo>
                    <a:pt x="11" y="0"/>
                  </a:lnTo>
                  <a:lnTo>
                    <a:pt x="0" y="13"/>
                  </a:lnTo>
                  <a:lnTo>
                    <a:pt x="65" y="1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51" name="Freeform 627"/>
            <p:cNvSpPr>
              <a:spLocks/>
            </p:cNvSpPr>
            <p:nvPr/>
          </p:nvSpPr>
          <p:spPr bwMode="auto">
            <a:xfrm>
              <a:off x="4249738" y="3981451"/>
              <a:ext cx="220663" cy="188913"/>
            </a:xfrm>
            <a:custGeom>
              <a:avLst/>
              <a:gdLst/>
              <a:ahLst/>
              <a:cxnLst>
                <a:cxn ang="0">
                  <a:pos x="0" y="79"/>
                </a:cxn>
                <a:cxn ang="0">
                  <a:pos x="68" y="16"/>
                </a:cxn>
                <a:cxn ang="0">
                  <a:pos x="92" y="0"/>
                </a:cxn>
                <a:cxn ang="0">
                  <a:pos x="86" y="65"/>
                </a:cxn>
              </a:cxnLst>
              <a:rect l="0" t="0" r="r" b="b"/>
              <a:pathLst>
                <a:path w="93" h="79">
                  <a:moveTo>
                    <a:pt x="0" y="79"/>
                  </a:moveTo>
                  <a:cubicBezTo>
                    <a:pt x="0" y="79"/>
                    <a:pt x="51" y="27"/>
                    <a:pt x="68" y="16"/>
                  </a:cubicBezTo>
                  <a:cubicBezTo>
                    <a:pt x="84" y="5"/>
                    <a:pt x="92" y="0"/>
                    <a:pt x="92" y="0"/>
                  </a:cubicBezTo>
                  <a:cubicBezTo>
                    <a:pt x="92" y="0"/>
                    <a:pt x="93" y="47"/>
                    <a:pt x="86" y="65"/>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52" name="Freeform 628"/>
            <p:cNvSpPr>
              <a:spLocks/>
            </p:cNvSpPr>
            <p:nvPr/>
          </p:nvSpPr>
          <p:spPr bwMode="auto">
            <a:xfrm>
              <a:off x="4432301" y="4008438"/>
              <a:ext cx="7938" cy="100013"/>
            </a:xfrm>
            <a:custGeom>
              <a:avLst/>
              <a:gdLst/>
              <a:ahLst/>
              <a:cxnLst>
                <a:cxn ang="0">
                  <a:pos x="0" y="0"/>
                </a:cxn>
                <a:cxn ang="0">
                  <a:pos x="1" y="42"/>
                </a:cxn>
              </a:cxnLst>
              <a:rect l="0" t="0" r="r" b="b"/>
              <a:pathLst>
                <a:path w="3" h="42">
                  <a:moveTo>
                    <a:pt x="0" y="0"/>
                  </a:moveTo>
                  <a:cubicBezTo>
                    <a:pt x="0" y="1"/>
                    <a:pt x="3" y="31"/>
                    <a:pt x="1" y="4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53" name="Freeform 629"/>
            <p:cNvSpPr>
              <a:spLocks/>
            </p:cNvSpPr>
            <p:nvPr/>
          </p:nvSpPr>
          <p:spPr bwMode="auto">
            <a:xfrm>
              <a:off x="4446588" y="3995738"/>
              <a:ext cx="9525" cy="128588"/>
            </a:xfrm>
            <a:custGeom>
              <a:avLst/>
              <a:gdLst/>
              <a:ahLst/>
              <a:cxnLst>
                <a:cxn ang="0">
                  <a:pos x="1" y="0"/>
                </a:cxn>
                <a:cxn ang="0">
                  <a:pos x="0" y="54"/>
                </a:cxn>
              </a:cxnLst>
              <a:rect l="0" t="0" r="r" b="b"/>
              <a:pathLst>
                <a:path w="4" h="54">
                  <a:moveTo>
                    <a:pt x="1" y="0"/>
                  </a:moveTo>
                  <a:cubicBezTo>
                    <a:pt x="1" y="0"/>
                    <a:pt x="4" y="35"/>
                    <a:pt x="0" y="54"/>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54" name="Freeform 630"/>
            <p:cNvSpPr>
              <a:spLocks/>
            </p:cNvSpPr>
            <p:nvPr/>
          </p:nvSpPr>
          <p:spPr bwMode="auto">
            <a:xfrm>
              <a:off x="4641851" y="4310063"/>
              <a:ext cx="228600" cy="1588"/>
            </a:xfrm>
            <a:custGeom>
              <a:avLst/>
              <a:gdLst/>
              <a:ahLst/>
              <a:cxnLst>
                <a:cxn ang="0">
                  <a:pos x="0" y="0"/>
                </a:cxn>
                <a:cxn ang="0">
                  <a:pos x="91" y="0"/>
                </a:cxn>
                <a:cxn ang="0">
                  <a:pos x="144" y="0"/>
                </a:cxn>
              </a:cxnLst>
              <a:rect l="0" t="0" r="r" b="b"/>
              <a:pathLst>
                <a:path w="144">
                  <a:moveTo>
                    <a:pt x="0" y="0"/>
                  </a:moveTo>
                  <a:lnTo>
                    <a:pt x="91" y="0"/>
                  </a:lnTo>
                  <a:lnTo>
                    <a:pt x="144"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55" name="Freeform 631"/>
            <p:cNvSpPr>
              <a:spLocks/>
            </p:cNvSpPr>
            <p:nvPr/>
          </p:nvSpPr>
          <p:spPr bwMode="auto">
            <a:xfrm>
              <a:off x="4767263" y="4262438"/>
              <a:ext cx="71438" cy="46038"/>
            </a:xfrm>
            <a:custGeom>
              <a:avLst/>
              <a:gdLst/>
              <a:ahLst/>
              <a:cxnLst>
                <a:cxn ang="0">
                  <a:pos x="0" y="29"/>
                </a:cxn>
                <a:cxn ang="0">
                  <a:pos x="0" y="2"/>
                </a:cxn>
                <a:cxn ang="0">
                  <a:pos x="45" y="0"/>
                </a:cxn>
              </a:cxnLst>
              <a:rect l="0" t="0" r="r" b="b"/>
              <a:pathLst>
                <a:path w="45" h="29">
                  <a:moveTo>
                    <a:pt x="0" y="29"/>
                  </a:moveTo>
                  <a:lnTo>
                    <a:pt x="0" y="2"/>
                  </a:lnTo>
                  <a:lnTo>
                    <a:pt x="45"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56" name="Freeform 632"/>
            <p:cNvSpPr>
              <a:spLocks/>
            </p:cNvSpPr>
            <p:nvPr/>
          </p:nvSpPr>
          <p:spPr bwMode="auto">
            <a:xfrm>
              <a:off x="4770438" y="4291013"/>
              <a:ext cx="85725" cy="3175"/>
            </a:xfrm>
            <a:custGeom>
              <a:avLst/>
              <a:gdLst/>
              <a:ahLst/>
              <a:cxnLst>
                <a:cxn ang="0">
                  <a:pos x="54" y="0"/>
                </a:cxn>
                <a:cxn ang="0">
                  <a:pos x="10" y="2"/>
                </a:cxn>
                <a:cxn ang="0">
                  <a:pos x="0" y="2"/>
                </a:cxn>
              </a:cxnLst>
              <a:rect l="0" t="0" r="r" b="b"/>
              <a:pathLst>
                <a:path w="54" h="2">
                  <a:moveTo>
                    <a:pt x="54" y="0"/>
                  </a:moveTo>
                  <a:lnTo>
                    <a:pt x="10" y="2"/>
                  </a:lnTo>
                  <a:lnTo>
                    <a:pt x="0" y="2"/>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57" name="Freeform 633"/>
            <p:cNvSpPr>
              <a:spLocks/>
            </p:cNvSpPr>
            <p:nvPr/>
          </p:nvSpPr>
          <p:spPr bwMode="auto">
            <a:xfrm>
              <a:off x="4608513" y="4265613"/>
              <a:ext cx="158750" cy="57150"/>
            </a:xfrm>
            <a:custGeom>
              <a:avLst/>
              <a:gdLst/>
              <a:ahLst/>
              <a:cxnLst>
                <a:cxn ang="0">
                  <a:pos x="0" y="24"/>
                </a:cxn>
                <a:cxn ang="0">
                  <a:pos x="51" y="0"/>
                </a:cxn>
                <a:cxn ang="0">
                  <a:pos x="67" y="0"/>
                </a:cxn>
              </a:cxnLst>
              <a:rect l="0" t="0" r="r" b="b"/>
              <a:pathLst>
                <a:path w="67" h="24">
                  <a:moveTo>
                    <a:pt x="0" y="24"/>
                  </a:moveTo>
                  <a:cubicBezTo>
                    <a:pt x="0" y="24"/>
                    <a:pt x="41" y="10"/>
                    <a:pt x="51" y="0"/>
                  </a:cubicBezTo>
                  <a:cubicBezTo>
                    <a:pt x="67" y="0"/>
                    <a:pt x="67" y="0"/>
                    <a:pt x="67"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58" name="Freeform 634"/>
            <p:cNvSpPr>
              <a:spLocks/>
            </p:cNvSpPr>
            <p:nvPr/>
          </p:nvSpPr>
          <p:spPr bwMode="auto">
            <a:xfrm>
              <a:off x="4198938" y="4327526"/>
              <a:ext cx="17463" cy="52388"/>
            </a:xfrm>
            <a:custGeom>
              <a:avLst/>
              <a:gdLst/>
              <a:ahLst/>
              <a:cxnLst>
                <a:cxn ang="0">
                  <a:pos x="11" y="33"/>
                </a:cxn>
                <a:cxn ang="0">
                  <a:pos x="11" y="0"/>
                </a:cxn>
                <a:cxn ang="0">
                  <a:pos x="0" y="1"/>
                </a:cxn>
              </a:cxnLst>
              <a:rect l="0" t="0" r="r" b="b"/>
              <a:pathLst>
                <a:path w="11" h="33">
                  <a:moveTo>
                    <a:pt x="11" y="33"/>
                  </a:moveTo>
                  <a:lnTo>
                    <a:pt x="11" y="0"/>
                  </a:lnTo>
                  <a:lnTo>
                    <a:pt x="0" y="1"/>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59" name="Line 635"/>
            <p:cNvSpPr>
              <a:spLocks noChangeShapeType="1"/>
            </p:cNvSpPr>
            <p:nvPr/>
          </p:nvSpPr>
          <p:spPr bwMode="auto">
            <a:xfrm>
              <a:off x="4187826" y="4356101"/>
              <a:ext cx="2857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60" name="Line 636"/>
            <p:cNvSpPr>
              <a:spLocks noChangeShapeType="1"/>
            </p:cNvSpPr>
            <p:nvPr/>
          </p:nvSpPr>
          <p:spPr bwMode="auto">
            <a:xfrm flipV="1">
              <a:off x="4402138" y="4348163"/>
              <a:ext cx="1588" cy="3175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61" name="Line 637"/>
            <p:cNvSpPr>
              <a:spLocks noChangeShapeType="1"/>
            </p:cNvSpPr>
            <p:nvPr/>
          </p:nvSpPr>
          <p:spPr bwMode="auto">
            <a:xfrm flipH="1" flipV="1">
              <a:off x="4494213" y="4352926"/>
              <a:ext cx="3175" cy="285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62" name="Line 638"/>
            <p:cNvSpPr>
              <a:spLocks noChangeShapeType="1"/>
            </p:cNvSpPr>
            <p:nvPr/>
          </p:nvSpPr>
          <p:spPr bwMode="auto">
            <a:xfrm>
              <a:off x="4786313" y="4310063"/>
              <a:ext cx="1588" cy="714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63" name="Freeform 639"/>
            <p:cNvSpPr>
              <a:spLocks/>
            </p:cNvSpPr>
            <p:nvPr/>
          </p:nvSpPr>
          <p:spPr bwMode="auto">
            <a:xfrm>
              <a:off x="4786313" y="4357688"/>
              <a:ext cx="95250" cy="1588"/>
            </a:xfrm>
            <a:custGeom>
              <a:avLst/>
              <a:gdLst/>
              <a:ahLst/>
              <a:cxnLst>
                <a:cxn ang="0">
                  <a:pos x="0" y="0"/>
                </a:cxn>
                <a:cxn ang="0">
                  <a:pos x="40" y="0"/>
                </a:cxn>
              </a:cxnLst>
              <a:rect l="0" t="0" r="r" b="b"/>
              <a:pathLst>
                <a:path w="40">
                  <a:moveTo>
                    <a:pt x="0" y="0"/>
                  </a:moveTo>
                  <a:cubicBezTo>
                    <a:pt x="3" y="0"/>
                    <a:pt x="40" y="0"/>
                    <a:pt x="4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64" name="Freeform 640"/>
            <p:cNvSpPr>
              <a:spLocks/>
            </p:cNvSpPr>
            <p:nvPr/>
          </p:nvSpPr>
          <p:spPr bwMode="auto">
            <a:xfrm>
              <a:off x="3924301" y="4208463"/>
              <a:ext cx="20638" cy="47625"/>
            </a:xfrm>
            <a:custGeom>
              <a:avLst/>
              <a:gdLst/>
              <a:ahLst/>
              <a:cxnLst>
                <a:cxn ang="0">
                  <a:pos x="0" y="20"/>
                </a:cxn>
                <a:cxn ang="0">
                  <a:pos x="9" y="0"/>
                </a:cxn>
              </a:cxnLst>
              <a:rect l="0" t="0" r="r" b="b"/>
              <a:pathLst>
                <a:path w="9" h="20">
                  <a:moveTo>
                    <a:pt x="0" y="20"/>
                  </a:moveTo>
                  <a:cubicBezTo>
                    <a:pt x="1" y="20"/>
                    <a:pt x="9" y="0"/>
                    <a:pt x="9"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65" name="Freeform 641"/>
            <p:cNvSpPr>
              <a:spLocks/>
            </p:cNvSpPr>
            <p:nvPr/>
          </p:nvSpPr>
          <p:spPr bwMode="auto">
            <a:xfrm>
              <a:off x="3930651" y="4191001"/>
              <a:ext cx="88900" cy="47625"/>
            </a:xfrm>
            <a:custGeom>
              <a:avLst/>
              <a:gdLst/>
              <a:ahLst/>
              <a:cxnLst>
                <a:cxn ang="0">
                  <a:pos x="0" y="14"/>
                </a:cxn>
                <a:cxn ang="0">
                  <a:pos x="47" y="0"/>
                </a:cxn>
                <a:cxn ang="0">
                  <a:pos x="56" y="30"/>
                </a:cxn>
              </a:cxnLst>
              <a:rect l="0" t="0" r="r" b="b"/>
              <a:pathLst>
                <a:path w="56" h="30">
                  <a:moveTo>
                    <a:pt x="0" y="14"/>
                  </a:moveTo>
                  <a:lnTo>
                    <a:pt x="47" y="0"/>
                  </a:lnTo>
                  <a:lnTo>
                    <a:pt x="56" y="3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66" name="Freeform 642"/>
            <p:cNvSpPr>
              <a:spLocks/>
            </p:cNvSpPr>
            <p:nvPr/>
          </p:nvSpPr>
          <p:spPr bwMode="auto">
            <a:xfrm>
              <a:off x="3590926" y="4224338"/>
              <a:ext cx="30163" cy="50800"/>
            </a:xfrm>
            <a:custGeom>
              <a:avLst/>
              <a:gdLst/>
              <a:ahLst/>
              <a:cxnLst>
                <a:cxn ang="0">
                  <a:pos x="0" y="21"/>
                </a:cxn>
                <a:cxn ang="0">
                  <a:pos x="13" y="0"/>
                </a:cxn>
              </a:cxnLst>
              <a:rect l="0" t="0" r="r" b="b"/>
              <a:pathLst>
                <a:path w="13" h="21">
                  <a:moveTo>
                    <a:pt x="0" y="21"/>
                  </a:moveTo>
                  <a:cubicBezTo>
                    <a:pt x="2" y="19"/>
                    <a:pt x="13" y="0"/>
                    <a:pt x="13"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67" name="Freeform 643"/>
            <p:cNvSpPr>
              <a:spLocks/>
            </p:cNvSpPr>
            <p:nvPr/>
          </p:nvSpPr>
          <p:spPr bwMode="auto">
            <a:xfrm>
              <a:off x="3678238" y="4229101"/>
              <a:ext cx="42863" cy="47625"/>
            </a:xfrm>
            <a:custGeom>
              <a:avLst/>
              <a:gdLst/>
              <a:ahLst/>
              <a:cxnLst>
                <a:cxn ang="0">
                  <a:pos x="0" y="20"/>
                </a:cxn>
                <a:cxn ang="0">
                  <a:pos x="7" y="2"/>
                </a:cxn>
                <a:cxn ang="0">
                  <a:pos x="10" y="19"/>
                </a:cxn>
                <a:cxn ang="0">
                  <a:pos x="18" y="0"/>
                </a:cxn>
              </a:cxnLst>
              <a:rect l="0" t="0" r="r" b="b"/>
              <a:pathLst>
                <a:path w="18" h="20">
                  <a:moveTo>
                    <a:pt x="0" y="20"/>
                  </a:moveTo>
                  <a:cubicBezTo>
                    <a:pt x="0" y="20"/>
                    <a:pt x="7" y="2"/>
                    <a:pt x="7" y="2"/>
                  </a:cubicBezTo>
                  <a:cubicBezTo>
                    <a:pt x="10" y="19"/>
                    <a:pt x="10" y="19"/>
                    <a:pt x="10" y="19"/>
                  </a:cubicBezTo>
                  <a:cubicBezTo>
                    <a:pt x="18" y="0"/>
                    <a:pt x="18" y="0"/>
                    <a:pt x="18"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68" name="Freeform 644"/>
            <p:cNvSpPr>
              <a:spLocks/>
            </p:cNvSpPr>
            <p:nvPr/>
          </p:nvSpPr>
          <p:spPr bwMode="auto">
            <a:xfrm>
              <a:off x="3843338" y="4246563"/>
              <a:ext cx="1588" cy="28575"/>
            </a:xfrm>
            <a:custGeom>
              <a:avLst/>
              <a:gdLst/>
              <a:ahLst/>
              <a:cxnLst>
                <a:cxn ang="0">
                  <a:pos x="1" y="12"/>
                </a:cxn>
                <a:cxn ang="0">
                  <a:pos x="0" y="0"/>
                </a:cxn>
              </a:cxnLst>
              <a:rect l="0" t="0" r="r" b="b"/>
              <a:pathLst>
                <a:path w="1" h="12">
                  <a:moveTo>
                    <a:pt x="1" y="12"/>
                  </a:moveTo>
                  <a:cubicBezTo>
                    <a:pt x="0" y="11"/>
                    <a:pt x="0" y="0"/>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69" name="Freeform 645"/>
            <p:cNvSpPr>
              <a:spLocks/>
            </p:cNvSpPr>
            <p:nvPr/>
          </p:nvSpPr>
          <p:spPr bwMode="auto">
            <a:xfrm>
              <a:off x="4494213" y="3933826"/>
              <a:ext cx="9525" cy="52388"/>
            </a:xfrm>
            <a:custGeom>
              <a:avLst/>
              <a:gdLst/>
              <a:ahLst/>
              <a:cxnLst>
                <a:cxn ang="0">
                  <a:pos x="4" y="0"/>
                </a:cxn>
                <a:cxn ang="0">
                  <a:pos x="0" y="22"/>
                </a:cxn>
              </a:cxnLst>
              <a:rect l="0" t="0" r="r" b="b"/>
              <a:pathLst>
                <a:path w="4" h="22">
                  <a:moveTo>
                    <a:pt x="4" y="0"/>
                  </a:moveTo>
                  <a:cubicBezTo>
                    <a:pt x="4" y="0"/>
                    <a:pt x="2" y="17"/>
                    <a:pt x="0" y="2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70" name="Line 646"/>
            <p:cNvSpPr>
              <a:spLocks noChangeShapeType="1"/>
            </p:cNvSpPr>
            <p:nvPr/>
          </p:nvSpPr>
          <p:spPr bwMode="auto">
            <a:xfrm flipV="1">
              <a:off x="4729163" y="3971926"/>
              <a:ext cx="60325" cy="936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71" name="Freeform 647"/>
            <p:cNvSpPr>
              <a:spLocks/>
            </p:cNvSpPr>
            <p:nvPr/>
          </p:nvSpPr>
          <p:spPr bwMode="auto">
            <a:xfrm>
              <a:off x="14288" y="3522663"/>
              <a:ext cx="1504950" cy="944563"/>
            </a:xfrm>
            <a:custGeom>
              <a:avLst/>
              <a:gdLst/>
              <a:ahLst/>
              <a:cxnLst>
                <a:cxn ang="0">
                  <a:pos x="0" y="397"/>
                </a:cxn>
                <a:cxn ang="0">
                  <a:pos x="200" y="213"/>
                </a:cxn>
                <a:cxn ang="0">
                  <a:pos x="204" y="16"/>
                </a:cxn>
                <a:cxn ang="0">
                  <a:pos x="239" y="15"/>
                </a:cxn>
                <a:cxn ang="0">
                  <a:pos x="257" y="0"/>
                </a:cxn>
                <a:cxn ang="0">
                  <a:pos x="300" y="5"/>
                </a:cxn>
                <a:cxn ang="0">
                  <a:pos x="345" y="2"/>
                </a:cxn>
                <a:cxn ang="0">
                  <a:pos x="360" y="13"/>
                </a:cxn>
                <a:cxn ang="0">
                  <a:pos x="394" y="14"/>
                </a:cxn>
                <a:cxn ang="0">
                  <a:pos x="396" y="105"/>
                </a:cxn>
                <a:cxn ang="0">
                  <a:pos x="407" y="190"/>
                </a:cxn>
                <a:cxn ang="0">
                  <a:pos x="480" y="256"/>
                </a:cxn>
                <a:cxn ang="0">
                  <a:pos x="556" y="319"/>
                </a:cxn>
                <a:cxn ang="0">
                  <a:pos x="633" y="382"/>
                </a:cxn>
                <a:cxn ang="0">
                  <a:pos x="500" y="388"/>
                </a:cxn>
                <a:cxn ang="0">
                  <a:pos x="436" y="390"/>
                </a:cxn>
                <a:cxn ang="0">
                  <a:pos x="394" y="383"/>
                </a:cxn>
                <a:cxn ang="0">
                  <a:pos x="374" y="375"/>
                </a:cxn>
                <a:cxn ang="0">
                  <a:pos x="363" y="290"/>
                </a:cxn>
                <a:cxn ang="0">
                  <a:pos x="349" y="247"/>
                </a:cxn>
                <a:cxn ang="0">
                  <a:pos x="336" y="226"/>
                </a:cxn>
                <a:cxn ang="0">
                  <a:pos x="320" y="215"/>
                </a:cxn>
                <a:cxn ang="0">
                  <a:pos x="307" y="212"/>
                </a:cxn>
                <a:cxn ang="0">
                  <a:pos x="290" y="216"/>
                </a:cxn>
                <a:cxn ang="0">
                  <a:pos x="271" y="226"/>
                </a:cxn>
                <a:cxn ang="0">
                  <a:pos x="258" y="240"/>
                </a:cxn>
                <a:cxn ang="0">
                  <a:pos x="250" y="251"/>
                </a:cxn>
                <a:cxn ang="0">
                  <a:pos x="245" y="280"/>
                </a:cxn>
                <a:cxn ang="0">
                  <a:pos x="233" y="377"/>
                </a:cxn>
                <a:cxn ang="0">
                  <a:pos x="218" y="387"/>
                </a:cxn>
                <a:cxn ang="0">
                  <a:pos x="184" y="392"/>
                </a:cxn>
                <a:cxn ang="0">
                  <a:pos x="118" y="395"/>
                </a:cxn>
                <a:cxn ang="0">
                  <a:pos x="75" y="396"/>
                </a:cxn>
                <a:cxn ang="0">
                  <a:pos x="20" y="396"/>
                </a:cxn>
                <a:cxn ang="0">
                  <a:pos x="0" y="397"/>
                </a:cxn>
              </a:cxnLst>
              <a:rect l="0" t="0" r="r" b="b"/>
              <a:pathLst>
                <a:path w="633" h="397">
                  <a:moveTo>
                    <a:pt x="0" y="397"/>
                  </a:moveTo>
                  <a:cubicBezTo>
                    <a:pt x="200" y="213"/>
                    <a:pt x="200" y="213"/>
                    <a:pt x="200" y="213"/>
                  </a:cubicBezTo>
                  <a:cubicBezTo>
                    <a:pt x="204" y="16"/>
                    <a:pt x="204" y="16"/>
                    <a:pt x="204" y="16"/>
                  </a:cubicBezTo>
                  <a:cubicBezTo>
                    <a:pt x="239" y="15"/>
                    <a:pt x="239" y="15"/>
                    <a:pt x="239" y="15"/>
                  </a:cubicBezTo>
                  <a:cubicBezTo>
                    <a:pt x="257" y="0"/>
                    <a:pt x="257" y="0"/>
                    <a:pt x="257" y="0"/>
                  </a:cubicBezTo>
                  <a:cubicBezTo>
                    <a:pt x="300" y="5"/>
                    <a:pt x="300" y="5"/>
                    <a:pt x="300" y="5"/>
                  </a:cubicBezTo>
                  <a:cubicBezTo>
                    <a:pt x="345" y="2"/>
                    <a:pt x="345" y="2"/>
                    <a:pt x="345" y="2"/>
                  </a:cubicBezTo>
                  <a:cubicBezTo>
                    <a:pt x="360" y="13"/>
                    <a:pt x="360" y="13"/>
                    <a:pt x="360" y="13"/>
                  </a:cubicBezTo>
                  <a:cubicBezTo>
                    <a:pt x="394" y="14"/>
                    <a:pt x="394" y="14"/>
                    <a:pt x="394" y="14"/>
                  </a:cubicBezTo>
                  <a:cubicBezTo>
                    <a:pt x="396" y="105"/>
                    <a:pt x="396" y="105"/>
                    <a:pt x="396" y="105"/>
                  </a:cubicBezTo>
                  <a:cubicBezTo>
                    <a:pt x="407" y="190"/>
                    <a:pt x="407" y="190"/>
                    <a:pt x="407" y="190"/>
                  </a:cubicBezTo>
                  <a:cubicBezTo>
                    <a:pt x="480" y="256"/>
                    <a:pt x="480" y="256"/>
                    <a:pt x="480" y="256"/>
                  </a:cubicBezTo>
                  <a:cubicBezTo>
                    <a:pt x="556" y="319"/>
                    <a:pt x="556" y="319"/>
                    <a:pt x="556" y="319"/>
                  </a:cubicBezTo>
                  <a:cubicBezTo>
                    <a:pt x="633" y="382"/>
                    <a:pt x="633" y="382"/>
                    <a:pt x="633" y="382"/>
                  </a:cubicBezTo>
                  <a:cubicBezTo>
                    <a:pt x="500" y="388"/>
                    <a:pt x="500" y="388"/>
                    <a:pt x="500" y="388"/>
                  </a:cubicBezTo>
                  <a:cubicBezTo>
                    <a:pt x="436" y="390"/>
                    <a:pt x="436" y="390"/>
                    <a:pt x="436" y="390"/>
                  </a:cubicBezTo>
                  <a:cubicBezTo>
                    <a:pt x="394" y="383"/>
                    <a:pt x="394" y="383"/>
                    <a:pt x="394" y="383"/>
                  </a:cubicBezTo>
                  <a:cubicBezTo>
                    <a:pt x="374" y="375"/>
                    <a:pt x="374" y="375"/>
                    <a:pt x="374" y="375"/>
                  </a:cubicBezTo>
                  <a:cubicBezTo>
                    <a:pt x="363" y="290"/>
                    <a:pt x="363" y="290"/>
                    <a:pt x="363" y="290"/>
                  </a:cubicBezTo>
                  <a:cubicBezTo>
                    <a:pt x="349" y="247"/>
                    <a:pt x="349" y="247"/>
                    <a:pt x="349" y="247"/>
                  </a:cubicBezTo>
                  <a:cubicBezTo>
                    <a:pt x="336" y="226"/>
                    <a:pt x="336" y="226"/>
                    <a:pt x="336" y="226"/>
                  </a:cubicBezTo>
                  <a:cubicBezTo>
                    <a:pt x="320" y="215"/>
                    <a:pt x="320" y="215"/>
                    <a:pt x="320" y="215"/>
                  </a:cubicBezTo>
                  <a:cubicBezTo>
                    <a:pt x="307" y="212"/>
                    <a:pt x="307" y="212"/>
                    <a:pt x="307" y="212"/>
                  </a:cubicBezTo>
                  <a:cubicBezTo>
                    <a:pt x="290" y="216"/>
                    <a:pt x="290" y="216"/>
                    <a:pt x="290" y="216"/>
                  </a:cubicBezTo>
                  <a:cubicBezTo>
                    <a:pt x="271" y="226"/>
                    <a:pt x="271" y="226"/>
                    <a:pt x="271" y="226"/>
                  </a:cubicBezTo>
                  <a:cubicBezTo>
                    <a:pt x="258" y="240"/>
                    <a:pt x="258" y="240"/>
                    <a:pt x="258" y="240"/>
                  </a:cubicBezTo>
                  <a:cubicBezTo>
                    <a:pt x="250" y="251"/>
                    <a:pt x="250" y="251"/>
                    <a:pt x="250" y="251"/>
                  </a:cubicBezTo>
                  <a:cubicBezTo>
                    <a:pt x="245" y="280"/>
                    <a:pt x="245" y="280"/>
                    <a:pt x="245" y="280"/>
                  </a:cubicBezTo>
                  <a:cubicBezTo>
                    <a:pt x="233" y="377"/>
                    <a:pt x="233" y="377"/>
                    <a:pt x="233" y="377"/>
                  </a:cubicBezTo>
                  <a:cubicBezTo>
                    <a:pt x="218" y="387"/>
                    <a:pt x="218" y="387"/>
                    <a:pt x="218" y="387"/>
                  </a:cubicBezTo>
                  <a:cubicBezTo>
                    <a:pt x="184" y="392"/>
                    <a:pt x="184" y="392"/>
                    <a:pt x="184" y="392"/>
                  </a:cubicBezTo>
                  <a:cubicBezTo>
                    <a:pt x="118" y="395"/>
                    <a:pt x="118" y="395"/>
                    <a:pt x="118" y="395"/>
                  </a:cubicBezTo>
                  <a:cubicBezTo>
                    <a:pt x="118" y="395"/>
                    <a:pt x="78" y="395"/>
                    <a:pt x="75" y="396"/>
                  </a:cubicBezTo>
                  <a:cubicBezTo>
                    <a:pt x="72" y="396"/>
                    <a:pt x="20" y="396"/>
                    <a:pt x="20" y="396"/>
                  </a:cubicBezTo>
                  <a:cubicBezTo>
                    <a:pt x="0" y="397"/>
                    <a:pt x="0" y="397"/>
                    <a:pt x="0" y="397"/>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72" name="Freeform 648"/>
            <p:cNvSpPr>
              <a:spLocks/>
            </p:cNvSpPr>
            <p:nvPr/>
          </p:nvSpPr>
          <p:spPr bwMode="auto">
            <a:xfrm>
              <a:off x="204788" y="3706813"/>
              <a:ext cx="438150" cy="758825"/>
            </a:xfrm>
            <a:custGeom>
              <a:avLst/>
              <a:gdLst/>
              <a:ahLst/>
              <a:cxnLst>
                <a:cxn ang="0">
                  <a:pos x="0" y="319"/>
                </a:cxn>
                <a:cxn ang="0">
                  <a:pos x="166" y="106"/>
                </a:cxn>
                <a:cxn ang="0">
                  <a:pos x="182" y="0"/>
                </a:cxn>
              </a:cxnLst>
              <a:rect l="0" t="0" r="r" b="b"/>
              <a:pathLst>
                <a:path w="184" h="319">
                  <a:moveTo>
                    <a:pt x="0" y="319"/>
                  </a:moveTo>
                  <a:cubicBezTo>
                    <a:pt x="0" y="319"/>
                    <a:pt x="149" y="139"/>
                    <a:pt x="166" y="106"/>
                  </a:cubicBezTo>
                  <a:cubicBezTo>
                    <a:pt x="184" y="72"/>
                    <a:pt x="182" y="0"/>
                    <a:pt x="182"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73" name="Freeform 649"/>
            <p:cNvSpPr>
              <a:spLocks/>
            </p:cNvSpPr>
            <p:nvPr/>
          </p:nvSpPr>
          <p:spPr bwMode="auto">
            <a:xfrm>
              <a:off x="282576" y="3703638"/>
              <a:ext cx="361950" cy="758825"/>
            </a:xfrm>
            <a:custGeom>
              <a:avLst/>
              <a:gdLst/>
              <a:ahLst/>
              <a:cxnLst>
                <a:cxn ang="0">
                  <a:pos x="0" y="319"/>
                </a:cxn>
                <a:cxn ang="0">
                  <a:pos x="137" y="103"/>
                </a:cxn>
                <a:cxn ang="0">
                  <a:pos x="149" y="0"/>
                </a:cxn>
              </a:cxnLst>
              <a:rect l="0" t="0" r="r" b="b"/>
              <a:pathLst>
                <a:path w="152" h="319">
                  <a:moveTo>
                    <a:pt x="0" y="319"/>
                  </a:moveTo>
                  <a:cubicBezTo>
                    <a:pt x="0" y="319"/>
                    <a:pt x="121" y="143"/>
                    <a:pt x="137" y="103"/>
                  </a:cubicBezTo>
                  <a:cubicBezTo>
                    <a:pt x="152" y="62"/>
                    <a:pt x="149" y="0"/>
                    <a:pt x="149"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74" name="Freeform 650"/>
            <p:cNvSpPr>
              <a:spLocks/>
            </p:cNvSpPr>
            <p:nvPr/>
          </p:nvSpPr>
          <p:spPr bwMode="auto">
            <a:xfrm>
              <a:off x="358776" y="3929063"/>
              <a:ext cx="257175" cy="528638"/>
            </a:xfrm>
            <a:custGeom>
              <a:avLst/>
              <a:gdLst/>
              <a:ahLst/>
              <a:cxnLst>
                <a:cxn ang="0">
                  <a:pos x="0" y="222"/>
                </a:cxn>
                <a:cxn ang="0">
                  <a:pos x="108" y="0"/>
                </a:cxn>
              </a:cxnLst>
              <a:rect l="0" t="0" r="r" b="b"/>
              <a:pathLst>
                <a:path w="108" h="222">
                  <a:moveTo>
                    <a:pt x="0" y="222"/>
                  </a:moveTo>
                  <a:cubicBezTo>
                    <a:pt x="0" y="222"/>
                    <a:pt x="104" y="27"/>
                    <a:pt x="108"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75" name="Freeform 651"/>
            <p:cNvSpPr>
              <a:spLocks/>
            </p:cNvSpPr>
            <p:nvPr/>
          </p:nvSpPr>
          <p:spPr bwMode="auto">
            <a:xfrm>
              <a:off x="433388" y="3910013"/>
              <a:ext cx="192088" cy="547688"/>
            </a:xfrm>
            <a:custGeom>
              <a:avLst/>
              <a:gdLst/>
              <a:ahLst/>
              <a:cxnLst>
                <a:cxn ang="0">
                  <a:pos x="0" y="230"/>
                </a:cxn>
                <a:cxn ang="0">
                  <a:pos x="78" y="0"/>
                </a:cxn>
              </a:cxnLst>
              <a:rect l="0" t="0" r="r" b="b"/>
              <a:pathLst>
                <a:path w="81" h="230">
                  <a:moveTo>
                    <a:pt x="0" y="230"/>
                  </a:moveTo>
                  <a:cubicBezTo>
                    <a:pt x="0" y="230"/>
                    <a:pt x="81" y="42"/>
                    <a:pt x="78"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76" name="Freeform 652"/>
            <p:cNvSpPr>
              <a:spLocks/>
            </p:cNvSpPr>
            <p:nvPr/>
          </p:nvSpPr>
          <p:spPr bwMode="auto">
            <a:xfrm>
              <a:off x="485776" y="3525838"/>
              <a:ext cx="166688" cy="927100"/>
            </a:xfrm>
            <a:custGeom>
              <a:avLst/>
              <a:gdLst/>
              <a:ahLst/>
              <a:cxnLst>
                <a:cxn ang="0">
                  <a:pos x="0" y="390"/>
                </a:cxn>
                <a:cxn ang="0">
                  <a:pos x="66" y="104"/>
                </a:cxn>
                <a:cxn ang="0">
                  <a:pos x="63" y="0"/>
                </a:cxn>
              </a:cxnLst>
              <a:rect l="0" t="0" r="r" b="b"/>
              <a:pathLst>
                <a:path w="70" h="390">
                  <a:moveTo>
                    <a:pt x="0" y="390"/>
                  </a:moveTo>
                  <a:cubicBezTo>
                    <a:pt x="0" y="390"/>
                    <a:pt x="70" y="154"/>
                    <a:pt x="66" y="104"/>
                  </a:cubicBezTo>
                  <a:cubicBezTo>
                    <a:pt x="66" y="91"/>
                    <a:pt x="63" y="0"/>
                    <a:pt x="63"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77" name="Freeform 653"/>
            <p:cNvSpPr>
              <a:spLocks/>
            </p:cNvSpPr>
            <p:nvPr/>
          </p:nvSpPr>
          <p:spPr bwMode="auto">
            <a:xfrm>
              <a:off x="490538" y="3525838"/>
              <a:ext cx="492125" cy="501650"/>
            </a:xfrm>
            <a:custGeom>
              <a:avLst/>
              <a:gdLst/>
              <a:ahLst/>
              <a:cxnLst>
                <a:cxn ang="0">
                  <a:pos x="0" y="211"/>
                </a:cxn>
                <a:cxn ang="0">
                  <a:pos x="5" y="14"/>
                </a:cxn>
                <a:cxn ang="0">
                  <a:pos x="39" y="14"/>
                </a:cxn>
                <a:cxn ang="0">
                  <a:pos x="55" y="0"/>
                </a:cxn>
                <a:cxn ang="0">
                  <a:pos x="103" y="4"/>
                </a:cxn>
                <a:cxn ang="0">
                  <a:pos x="146" y="0"/>
                </a:cxn>
                <a:cxn ang="0">
                  <a:pos x="160" y="12"/>
                </a:cxn>
                <a:cxn ang="0">
                  <a:pos x="193" y="12"/>
                </a:cxn>
                <a:cxn ang="0">
                  <a:pos x="198" y="113"/>
                </a:cxn>
                <a:cxn ang="0">
                  <a:pos x="207" y="190"/>
                </a:cxn>
              </a:cxnLst>
              <a:rect l="0" t="0" r="r" b="b"/>
              <a:pathLst>
                <a:path w="207" h="211">
                  <a:moveTo>
                    <a:pt x="0" y="211"/>
                  </a:moveTo>
                  <a:cubicBezTo>
                    <a:pt x="0" y="211"/>
                    <a:pt x="2" y="106"/>
                    <a:pt x="5" y="14"/>
                  </a:cubicBezTo>
                  <a:cubicBezTo>
                    <a:pt x="26" y="14"/>
                    <a:pt x="39" y="14"/>
                    <a:pt x="39" y="14"/>
                  </a:cubicBezTo>
                  <a:cubicBezTo>
                    <a:pt x="55" y="0"/>
                    <a:pt x="55" y="0"/>
                    <a:pt x="55" y="0"/>
                  </a:cubicBezTo>
                  <a:cubicBezTo>
                    <a:pt x="103" y="4"/>
                    <a:pt x="103" y="4"/>
                    <a:pt x="103" y="4"/>
                  </a:cubicBezTo>
                  <a:cubicBezTo>
                    <a:pt x="146" y="0"/>
                    <a:pt x="146" y="0"/>
                    <a:pt x="146" y="0"/>
                  </a:cubicBezTo>
                  <a:cubicBezTo>
                    <a:pt x="160" y="12"/>
                    <a:pt x="160" y="12"/>
                    <a:pt x="160" y="12"/>
                  </a:cubicBezTo>
                  <a:cubicBezTo>
                    <a:pt x="193" y="12"/>
                    <a:pt x="193" y="12"/>
                    <a:pt x="193" y="12"/>
                  </a:cubicBezTo>
                  <a:cubicBezTo>
                    <a:pt x="193" y="12"/>
                    <a:pt x="195" y="94"/>
                    <a:pt x="198" y="113"/>
                  </a:cubicBezTo>
                  <a:cubicBezTo>
                    <a:pt x="200" y="133"/>
                    <a:pt x="200" y="127"/>
                    <a:pt x="207" y="19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78" name="Line 654"/>
            <p:cNvSpPr>
              <a:spLocks noChangeShapeType="1"/>
            </p:cNvSpPr>
            <p:nvPr/>
          </p:nvSpPr>
          <p:spPr bwMode="auto">
            <a:xfrm flipV="1">
              <a:off x="509588" y="3556001"/>
              <a:ext cx="11113" cy="4524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79" name="Line 655"/>
            <p:cNvSpPr>
              <a:spLocks noChangeShapeType="1"/>
            </p:cNvSpPr>
            <p:nvPr/>
          </p:nvSpPr>
          <p:spPr bwMode="auto">
            <a:xfrm flipH="1">
              <a:off x="528638" y="3556001"/>
              <a:ext cx="14288" cy="4333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80" name="Line 656"/>
            <p:cNvSpPr>
              <a:spLocks noChangeShapeType="1"/>
            </p:cNvSpPr>
            <p:nvPr/>
          </p:nvSpPr>
          <p:spPr bwMode="auto">
            <a:xfrm flipH="1">
              <a:off x="547688" y="3559176"/>
              <a:ext cx="14288" cy="4111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81" name="Line 657"/>
            <p:cNvSpPr>
              <a:spLocks noChangeShapeType="1"/>
            </p:cNvSpPr>
            <p:nvPr/>
          </p:nvSpPr>
          <p:spPr bwMode="auto">
            <a:xfrm flipH="1">
              <a:off x="568326" y="3559176"/>
              <a:ext cx="12700" cy="3794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82" name="Line 658"/>
            <p:cNvSpPr>
              <a:spLocks noChangeShapeType="1"/>
            </p:cNvSpPr>
            <p:nvPr/>
          </p:nvSpPr>
          <p:spPr bwMode="auto">
            <a:xfrm flipH="1">
              <a:off x="585788" y="3554413"/>
              <a:ext cx="4763" cy="34925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83" name="Line 659"/>
            <p:cNvSpPr>
              <a:spLocks noChangeShapeType="1"/>
            </p:cNvSpPr>
            <p:nvPr/>
          </p:nvSpPr>
          <p:spPr bwMode="auto">
            <a:xfrm flipV="1">
              <a:off x="663576" y="3606801"/>
              <a:ext cx="1588" cy="111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84" name="Line 660"/>
            <p:cNvSpPr>
              <a:spLocks noChangeShapeType="1"/>
            </p:cNvSpPr>
            <p:nvPr/>
          </p:nvSpPr>
          <p:spPr bwMode="auto">
            <a:xfrm flipV="1">
              <a:off x="663576" y="3589338"/>
              <a:ext cx="1588" cy="127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85" name="Line 661"/>
            <p:cNvSpPr>
              <a:spLocks noChangeShapeType="1"/>
            </p:cNvSpPr>
            <p:nvPr/>
          </p:nvSpPr>
          <p:spPr bwMode="auto">
            <a:xfrm flipV="1">
              <a:off x="663576" y="3565526"/>
              <a:ext cx="1588" cy="238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86" name="Line 662"/>
            <p:cNvSpPr>
              <a:spLocks noChangeShapeType="1"/>
            </p:cNvSpPr>
            <p:nvPr/>
          </p:nvSpPr>
          <p:spPr bwMode="auto">
            <a:xfrm flipV="1">
              <a:off x="679451" y="3606801"/>
              <a:ext cx="1588" cy="111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87" name="Line 663"/>
            <p:cNvSpPr>
              <a:spLocks noChangeShapeType="1"/>
            </p:cNvSpPr>
            <p:nvPr/>
          </p:nvSpPr>
          <p:spPr bwMode="auto">
            <a:xfrm flipV="1">
              <a:off x="679451" y="3589338"/>
              <a:ext cx="1588" cy="127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88" name="Line 664"/>
            <p:cNvSpPr>
              <a:spLocks noChangeShapeType="1"/>
            </p:cNvSpPr>
            <p:nvPr/>
          </p:nvSpPr>
          <p:spPr bwMode="auto">
            <a:xfrm flipV="1">
              <a:off x="679451" y="3565526"/>
              <a:ext cx="1588" cy="238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89" name="Line 665"/>
            <p:cNvSpPr>
              <a:spLocks noChangeShapeType="1"/>
            </p:cNvSpPr>
            <p:nvPr/>
          </p:nvSpPr>
          <p:spPr bwMode="auto">
            <a:xfrm flipV="1">
              <a:off x="698501" y="3606801"/>
              <a:ext cx="1588" cy="111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90" name="Line 666"/>
            <p:cNvSpPr>
              <a:spLocks noChangeShapeType="1"/>
            </p:cNvSpPr>
            <p:nvPr/>
          </p:nvSpPr>
          <p:spPr bwMode="auto">
            <a:xfrm flipV="1">
              <a:off x="698501" y="3589338"/>
              <a:ext cx="1588" cy="127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91" name="Line 667"/>
            <p:cNvSpPr>
              <a:spLocks noChangeShapeType="1"/>
            </p:cNvSpPr>
            <p:nvPr/>
          </p:nvSpPr>
          <p:spPr bwMode="auto">
            <a:xfrm flipV="1">
              <a:off x="698501" y="3565526"/>
              <a:ext cx="1588" cy="238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92" name="Line 668"/>
            <p:cNvSpPr>
              <a:spLocks noChangeShapeType="1"/>
            </p:cNvSpPr>
            <p:nvPr/>
          </p:nvSpPr>
          <p:spPr bwMode="auto">
            <a:xfrm flipV="1">
              <a:off x="720726" y="3606801"/>
              <a:ext cx="1588" cy="111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93" name="Line 669"/>
            <p:cNvSpPr>
              <a:spLocks noChangeShapeType="1"/>
            </p:cNvSpPr>
            <p:nvPr/>
          </p:nvSpPr>
          <p:spPr bwMode="auto">
            <a:xfrm flipV="1">
              <a:off x="720726" y="3589338"/>
              <a:ext cx="1588" cy="127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94" name="Line 670"/>
            <p:cNvSpPr>
              <a:spLocks noChangeShapeType="1"/>
            </p:cNvSpPr>
            <p:nvPr/>
          </p:nvSpPr>
          <p:spPr bwMode="auto">
            <a:xfrm flipV="1">
              <a:off x="720726" y="3565526"/>
              <a:ext cx="1588" cy="238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95" name="Line 671"/>
            <p:cNvSpPr>
              <a:spLocks noChangeShapeType="1"/>
            </p:cNvSpPr>
            <p:nvPr/>
          </p:nvSpPr>
          <p:spPr bwMode="auto">
            <a:xfrm flipV="1">
              <a:off x="817563" y="3606801"/>
              <a:ext cx="1588" cy="111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96" name="Line 672"/>
            <p:cNvSpPr>
              <a:spLocks noChangeShapeType="1"/>
            </p:cNvSpPr>
            <p:nvPr/>
          </p:nvSpPr>
          <p:spPr bwMode="auto">
            <a:xfrm flipV="1">
              <a:off x="817563" y="3589338"/>
              <a:ext cx="1588" cy="127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97" name="Line 673"/>
            <p:cNvSpPr>
              <a:spLocks noChangeShapeType="1"/>
            </p:cNvSpPr>
            <p:nvPr/>
          </p:nvSpPr>
          <p:spPr bwMode="auto">
            <a:xfrm flipV="1">
              <a:off x="817563" y="3565526"/>
              <a:ext cx="1588" cy="238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98" name="Line 674"/>
            <p:cNvSpPr>
              <a:spLocks noChangeShapeType="1"/>
            </p:cNvSpPr>
            <p:nvPr/>
          </p:nvSpPr>
          <p:spPr bwMode="auto">
            <a:xfrm flipV="1">
              <a:off x="801688" y="3606801"/>
              <a:ext cx="1588" cy="111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699" name="Line 675"/>
            <p:cNvSpPr>
              <a:spLocks noChangeShapeType="1"/>
            </p:cNvSpPr>
            <p:nvPr/>
          </p:nvSpPr>
          <p:spPr bwMode="auto">
            <a:xfrm flipV="1">
              <a:off x="801688" y="3589338"/>
              <a:ext cx="1588" cy="127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00" name="Line 676"/>
            <p:cNvSpPr>
              <a:spLocks noChangeShapeType="1"/>
            </p:cNvSpPr>
            <p:nvPr/>
          </p:nvSpPr>
          <p:spPr bwMode="auto">
            <a:xfrm flipV="1">
              <a:off x="801688" y="3565526"/>
              <a:ext cx="1588" cy="238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01" name="Line 677"/>
            <p:cNvSpPr>
              <a:spLocks noChangeShapeType="1"/>
            </p:cNvSpPr>
            <p:nvPr/>
          </p:nvSpPr>
          <p:spPr bwMode="auto">
            <a:xfrm flipV="1">
              <a:off x="782638" y="3606801"/>
              <a:ext cx="1588" cy="111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02" name="Line 678"/>
            <p:cNvSpPr>
              <a:spLocks noChangeShapeType="1"/>
            </p:cNvSpPr>
            <p:nvPr/>
          </p:nvSpPr>
          <p:spPr bwMode="auto">
            <a:xfrm flipV="1">
              <a:off x="782638" y="3589338"/>
              <a:ext cx="1588" cy="127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03" name="Line 679"/>
            <p:cNvSpPr>
              <a:spLocks noChangeShapeType="1"/>
            </p:cNvSpPr>
            <p:nvPr/>
          </p:nvSpPr>
          <p:spPr bwMode="auto">
            <a:xfrm flipV="1">
              <a:off x="782638" y="3565526"/>
              <a:ext cx="1588" cy="238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04" name="Line 680"/>
            <p:cNvSpPr>
              <a:spLocks noChangeShapeType="1"/>
            </p:cNvSpPr>
            <p:nvPr/>
          </p:nvSpPr>
          <p:spPr bwMode="auto">
            <a:xfrm flipV="1">
              <a:off x="763588" y="3606801"/>
              <a:ext cx="1588" cy="111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05" name="Line 681"/>
            <p:cNvSpPr>
              <a:spLocks noChangeShapeType="1"/>
            </p:cNvSpPr>
            <p:nvPr/>
          </p:nvSpPr>
          <p:spPr bwMode="auto">
            <a:xfrm flipV="1">
              <a:off x="763588" y="3589338"/>
              <a:ext cx="1588" cy="127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06" name="Line 682"/>
            <p:cNvSpPr>
              <a:spLocks noChangeShapeType="1"/>
            </p:cNvSpPr>
            <p:nvPr/>
          </p:nvSpPr>
          <p:spPr bwMode="auto">
            <a:xfrm flipV="1">
              <a:off x="763588" y="3565526"/>
              <a:ext cx="1588" cy="238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07" name="Line 683"/>
            <p:cNvSpPr>
              <a:spLocks noChangeShapeType="1"/>
            </p:cNvSpPr>
            <p:nvPr/>
          </p:nvSpPr>
          <p:spPr bwMode="auto">
            <a:xfrm flipV="1">
              <a:off x="741363" y="3606801"/>
              <a:ext cx="1588" cy="111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08" name="Line 684"/>
            <p:cNvSpPr>
              <a:spLocks noChangeShapeType="1"/>
            </p:cNvSpPr>
            <p:nvPr/>
          </p:nvSpPr>
          <p:spPr bwMode="auto">
            <a:xfrm flipV="1">
              <a:off x="741363" y="3589338"/>
              <a:ext cx="1588" cy="127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09" name="Line 685"/>
            <p:cNvSpPr>
              <a:spLocks noChangeShapeType="1"/>
            </p:cNvSpPr>
            <p:nvPr/>
          </p:nvSpPr>
          <p:spPr bwMode="auto">
            <a:xfrm flipV="1">
              <a:off x="741363" y="3568701"/>
              <a:ext cx="1588" cy="206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10" name="Freeform 686"/>
            <p:cNvSpPr>
              <a:spLocks/>
            </p:cNvSpPr>
            <p:nvPr/>
          </p:nvSpPr>
          <p:spPr bwMode="auto">
            <a:xfrm>
              <a:off x="606426" y="3803651"/>
              <a:ext cx="381000" cy="635000"/>
            </a:xfrm>
            <a:custGeom>
              <a:avLst/>
              <a:gdLst/>
              <a:ahLst/>
              <a:cxnLst>
                <a:cxn ang="0">
                  <a:pos x="0" y="138"/>
                </a:cxn>
                <a:cxn ang="0">
                  <a:pos x="22" y="41"/>
                </a:cxn>
                <a:cxn ang="0">
                  <a:pos x="57" y="0"/>
                </a:cxn>
                <a:cxn ang="0">
                  <a:pos x="96" y="39"/>
                </a:cxn>
                <a:cxn ang="0">
                  <a:pos x="160" y="267"/>
                </a:cxn>
              </a:cxnLst>
              <a:rect l="0" t="0" r="r" b="b"/>
              <a:pathLst>
                <a:path w="160" h="267">
                  <a:moveTo>
                    <a:pt x="0" y="138"/>
                  </a:moveTo>
                  <a:cubicBezTo>
                    <a:pt x="0" y="138"/>
                    <a:pt x="14" y="58"/>
                    <a:pt x="22" y="41"/>
                  </a:cubicBezTo>
                  <a:cubicBezTo>
                    <a:pt x="31" y="24"/>
                    <a:pt x="57" y="0"/>
                    <a:pt x="57" y="0"/>
                  </a:cubicBezTo>
                  <a:cubicBezTo>
                    <a:pt x="57" y="0"/>
                    <a:pt x="80" y="12"/>
                    <a:pt x="96" y="39"/>
                  </a:cubicBezTo>
                  <a:cubicBezTo>
                    <a:pt x="111" y="66"/>
                    <a:pt x="160" y="267"/>
                    <a:pt x="160" y="267"/>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11" name="Freeform 687"/>
            <p:cNvSpPr>
              <a:spLocks/>
            </p:cNvSpPr>
            <p:nvPr/>
          </p:nvSpPr>
          <p:spPr bwMode="auto">
            <a:xfrm>
              <a:off x="638176" y="3840163"/>
              <a:ext cx="146050" cy="153988"/>
            </a:xfrm>
            <a:custGeom>
              <a:avLst/>
              <a:gdLst/>
              <a:ahLst/>
              <a:cxnLst>
                <a:cxn ang="0">
                  <a:pos x="62" y="0"/>
                </a:cxn>
                <a:cxn ang="0">
                  <a:pos x="0" y="65"/>
                </a:cxn>
              </a:cxnLst>
              <a:rect l="0" t="0" r="r" b="b"/>
              <a:pathLst>
                <a:path w="62" h="65">
                  <a:moveTo>
                    <a:pt x="62" y="0"/>
                  </a:moveTo>
                  <a:cubicBezTo>
                    <a:pt x="62" y="0"/>
                    <a:pt x="11" y="20"/>
                    <a:pt x="0" y="65"/>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12" name="Freeform 688"/>
            <p:cNvSpPr>
              <a:spLocks/>
            </p:cNvSpPr>
            <p:nvPr/>
          </p:nvSpPr>
          <p:spPr bwMode="auto">
            <a:xfrm>
              <a:off x="625476" y="3879851"/>
              <a:ext cx="196850" cy="157163"/>
            </a:xfrm>
            <a:custGeom>
              <a:avLst/>
              <a:gdLst/>
              <a:ahLst/>
              <a:cxnLst>
                <a:cxn ang="0">
                  <a:pos x="83" y="0"/>
                </a:cxn>
                <a:cxn ang="0">
                  <a:pos x="0" y="66"/>
                </a:cxn>
              </a:cxnLst>
              <a:rect l="0" t="0" r="r" b="b"/>
              <a:pathLst>
                <a:path w="83" h="66">
                  <a:moveTo>
                    <a:pt x="83" y="0"/>
                  </a:moveTo>
                  <a:cubicBezTo>
                    <a:pt x="83" y="0"/>
                    <a:pt x="23" y="5"/>
                    <a:pt x="0" y="66"/>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13" name="Freeform 689"/>
            <p:cNvSpPr>
              <a:spLocks/>
            </p:cNvSpPr>
            <p:nvPr/>
          </p:nvSpPr>
          <p:spPr bwMode="auto">
            <a:xfrm>
              <a:off x="614363" y="3889376"/>
              <a:ext cx="231775" cy="225425"/>
            </a:xfrm>
            <a:custGeom>
              <a:avLst/>
              <a:gdLst/>
              <a:ahLst/>
              <a:cxnLst>
                <a:cxn ang="0">
                  <a:pos x="0" y="95"/>
                </a:cxn>
                <a:cxn ang="0">
                  <a:pos x="98" y="16"/>
                </a:cxn>
              </a:cxnLst>
              <a:rect l="0" t="0" r="r" b="b"/>
              <a:pathLst>
                <a:path w="98" h="95">
                  <a:moveTo>
                    <a:pt x="0" y="95"/>
                  </a:moveTo>
                  <a:cubicBezTo>
                    <a:pt x="8" y="71"/>
                    <a:pt x="44" y="0"/>
                    <a:pt x="98" y="16"/>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14" name="Freeform 690"/>
            <p:cNvSpPr>
              <a:spLocks/>
            </p:cNvSpPr>
            <p:nvPr/>
          </p:nvSpPr>
          <p:spPr bwMode="auto">
            <a:xfrm>
              <a:off x="657226" y="3913188"/>
              <a:ext cx="206375" cy="152400"/>
            </a:xfrm>
            <a:custGeom>
              <a:avLst/>
              <a:gdLst/>
              <a:ahLst/>
              <a:cxnLst>
                <a:cxn ang="0">
                  <a:pos x="0" y="64"/>
                </a:cxn>
                <a:cxn ang="0">
                  <a:pos x="87" y="25"/>
                </a:cxn>
              </a:cxnLst>
              <a:rect l="0" t="0" r="r" b="b"/>
              <a:pathLst>
                <a:path w="87" h="64">
                  <a:moveTo>
                    <a:pt x="0" y="64"/>
                  </a:moveTo>
                  <a:cubicBezTo>
                    <a:pt x="0" y="64"/>
                    <a:pt x="39" y="0"/>
                    <a:pt x="87" y="25"/>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15" name="Freeform 691"/>
            <p:cNvSpPr>
              <a:spLocks/>
            </p:cNvSpPr>
            <p:nvPr/>
          </p:nvSpPr>
          <p:spPr bwMode="auto">
            <a:xfrm>
              <a:off x="706438" y="3957638"/>
              <a:ext cx="171450" cy="76200"/>
            </a:xfrm>
            <a:custGeom>
              <a:avLst/>
              <a:gdLst/>
              <a:ahLst/>
              <a:cxnLst>
                <a:cxn ang="0">
                  <a:pos x="0" y="32"/>
                </a:cxn>
                <a:cxn ang="0">
                  <a:pos x="72" y="23"/>
                </a:cxn>
              </a:cxnLst>
              <a:rect l="0" t="0" r="r" b="b"/>
              <a:pathLst>
                <a:path w="72" h="32">
                  <a:moveTo>
                    <a:pt x="0" y="32"/>
                  </a:moveTo>
                  <a:cubicBezTo>
                    <a:pt x="0" y="32"/>
                    <a:pt x="23" y="0"/>
                    <a:pt x="72" y="23"/>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16" name="Freeform 692"/>
            <p:cNvSpPr>
              <a:spLocks/>
            </p:cNvSpPr>
            <p:nvPr/>
          </p:nvSpPr>
          <p:spPr bwMode="auto">
            <a:xfrm>
              <a:off x="727076" y="3989388"/>
              <a:ext cx="160338" cy="77788"/>
            </a:xfrm>
            <a:custGeom>
              <a:avLst/>
              <a:gdLst/>
              <a:ahLst/>
              <a:cxnLst>
                <a:cxn ang="0">
                  <a:pos x="0" y="17"/>
                </a:cxn>
                <a:cxn ang="0">
                  <a:pos x="67" y="33"/>
                </a:cxn>
              </a:cxnLst>
              <a:rect l="0" t="0" r="r" b="b"/>
              <a:pathLst>
                <a:path w="67" h="33">
                  <a:moveTo>
                    <a:pt x="0" y="17"/>
                  </a:moveTo>
                  <a:cubicBezTo>
                    <a:pt x="0" y="17"/>
                    <a:pt x="22" y="0"/>
                    <a:pt x="67" y="33"/>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17" name="Freeform 693"/>
            <p:cNvSpPr>
              <a:spLocks/>
            </p:cNvSpPr>
            <p:nvPr/>
          </p:nvSpPr>
          <p:spPr bwMode="auto">
            <a:xfrm>
              <a:off x="712788" y="3836988"/>
              <a:ext cx="223838" cy="587375"/>
            </a:xfrm>
            <a:custGeom>
              <a:avLst/>
              <a:gdLst/>
              <a:ahLst/>
              <a:cxnLst>
                <a:cxn ang="0">
                  <a:pos x="0" y="0"/>
                </a:cxn>
                <a:cxn ang="0">
                  <a:pos x="61" y="88"/>
                </a:cxn>
                <a:cxn ang="0">
                  <a:pos x="94" y="247"/>
                </a:cxn>
              </a:cxnLst>
              <a:rect l="0" t="0" r="r" b="b"/>
              <a:pathLst>
                <a:path w="94" h="247">
                  <a:moveTo>
                    <a:pt x="0" y="0"/>
                  </a:moveTo>
                  <a:cubicBezTo>
                    <a:pt x="2" y="2"/>
                    <a:pt x="45" y="18"/>
                    <a:pt x="61" y="88"/>
                  </a:cubicBezTo>
                  <a:cubicBezTo>
                    <a:pt x="61" y="88"/>
                    <a:pt x="91" y="207"/>
                    <a:pt x="94" y="247"/>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18" name="Freeform 694"/>
            <p:cNvSpPr>
              <a:spLocks/>
            </p:cNvSpPr>
            <p:nvPr/>
          </p:nvSpPr>
          <p:spPr bwMode="auto">
            <a:xfrm>
              <a:off x="677863" y="3876676"/>
              <a:ext cx="173038" cy="241300"/>
            </a:xfrm>
            <a:custGeom>
              <a:avLst/>
              <a:gdLst/>
              <a:ahLst/>
              <a:cxnLst>
                <a:cxn ang="0">
                  <a:pos x="0" y="0"/>
                </a:cxn>
                <a:cxn ang="0">
                  <a:pos x="73" y="101"/>
                </a:cxn>
              </a:cxnLst>
              <a:rect l="0" t="0" r="r" b="b"/>
              <a:pathLst>
                <a:path w="73" h="101">
                  <a:moveTo>
                    <a:pt x="0" y="0"/>
                  </a:moveTo>
                  <a:cubicBezTo>
                    <a:pt x="0" y="0"/>
                    <a:pt x="55" y="4"/>
                    <a:pt x="73" y="10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19" name="Freeform 695"/>
            <p:cNvSpPr>
              <a:spLocks/>
            </p:cNvSpPr>
            <p:nvPr/>
          </p:nvSpPr>
          <p:spPr bwMode="auto">
            <a:xfrm>
              <a:off x="654051" y="3917951"/>
              <a:ext cx="158750" cy="138113"/>
            </a:xfrm>
            <a:custGeom>
              <a:avLst/>
              <a:gdLst/>
              <a:ahLst/>
              <a:cxnLst>
                <a:cxn ang="0">
                  <a:pos x="0" y="0"/>
                </a:cxn>
                <a:cxn ang="0">
                  <a:pos x="67" y="58"/>
                </a:cxn>
              </a:cxnLst>
              <a:rect l="0" t="0" r="r" b="b"/>
              <a:pathLst>
                <a:path w="67" h="58">
                  <a:moveTo>
                    <a:pt x="0" y="0"/>
                  </a:moveTo>
                  <a:cubicBezTo>
                    <a:pt x="0" y="0"/>
                    <a:pt x="52" y="1"/>
                    <a:pt x="67" y="58"/>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20" name="Freeform 696"/>
            <p:cNvSpPr>
              <a:spLocks/>
            </p:cNvSpPr>
            <p:nvPr/>
          </p:nvSpPr>
          <p:spPr bwMode="auto">
            <a:xfrm>
              <a:off x="642938" y="3946526"/>
              <a:ext cx="141288" cy="90488"/>
            </a:xfrm>
            <a:custGeom>
              <a:avLst/>
              <a:gdLst/>
              <a:ahLst/>
              <a:cxnLst>
                <a:cxn ang="0">
                  <a:pos x="0" y="5"/>
                </a:cxn>
                <a:cxn ang="0">
                  <a:pos x="60" y="38"/>
                </a:cxn>
              </a:cxnLst>
              <a:rect l="0" t="0" r="r" b="b"/>
              <a:pathLst>
                <a:path w="60" h="38">
                  <a:moveTo>
                    <a:pt x="0" y="5"/>
                  </a:moveTo>
                  <a:cubicBezTo>
                    <a:pt x="0" y="5"/>
                    <a:pt x="41" y="0"/>
                    <a:pt x="60" y="38"/>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21" name="Freeform 697"/>
            <p:cNvSpPr>
              <a:spLocks/>
            </p:cNvSpPr>
            <p:nvPr/>
          </p:nvSpPr>
          <p:spPr bwMode="auto">
            <a:xfrm>
              <a:off x="633413" y="3971926"/>
              <a:ext cx="117475" cy="55563"/>
            </a:xfrm>
            <a:custGeom>
              <a:avLst/>
              <a:gdLst/>
              <a:ahLst/>
              <a:cxnLst>
                <a:cxn ang="0">
                  <a:pos x="0" y="8"/>
                </a:cxn>
                <a:cxn ang="0">
                  <a:pos x="50" y="23"/>
                </a:cxn>
              </a:cxnLst>
              <a:rect l="0" t="0" r="r" b="b"/>
              <a:pathLst>
                <a:path w="50" h="23">
                  <a:moveTo>
                    <a:pt x="0" y="8"/>
                  </a:moveTo>
                  <a:cubicBezTo>
                    <a:pt x="0" y="8"/>
                    <a:pt x="29" y="0"/>
                    <a:pt x="50" y="23"/>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22" name="Freeform 698"/>
            <p:cNvSpPr>
              <a:spLocks/>
            </p:cNvSpPr>
            <p:nvPr/>
          </p:nvSpPr>
          <p:spPr bwMode="auto">
            <a:xfrm>
              <a:off x="625476" y="4005263"/>
              <a:ext cx="92075" cy="26988"/>
            </a:xfrm>
            <a:custGeom>
              <a:avLst/>
              <a:gdLst/>
              <a:ahLst/>
              <a:cxnLst>
                <a:cxn ang="0">
                  <a:pos x="0" y="11"/>
                </a:cxn>
                <a:cxn ang="0">
                  <a:pos x="39" y="11"/>
                </a:cxn>
              </a:cxnLst>
              <a:rect l="0" t="0" r="r" b="b"/>
              <a:pathLst>
                <a:path w="39" h="11">
                  <a:moveTo>
                    <a:pt x="0" y="11"/>
                  </a:moveTo>
                  <a:cubicBezTo>
                    <a:pt x="0" y="11"/>
                    <a:pt x="16" y="0"/>
                    <a:pt x="39" y="1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23" name="Freeform 699"/>
            <p:cNvSpPr>
              <a:spLocks/>
            </p:cNvSpPr>
            <p:nvPr/>
          </p:nvSpPr>
          <p:spPr bwMode="auto">
            <a:xfrm>
              <a:off x="811213" y="3525838"/>
              <a:ext cx="630238" cy="908050"/>
            </a:xfrm>
            <a:custGeom>
              <a:avLst/>
              <a:gdLst/>
              <a:ahLst/>
              <a:cxnLst>
                <a:cxn ang="0">
                  <a:pos x="10" y="0"/>
                </a:cxn>
                <a:cxn ang="0">
                  <a:pos x="47" y="179"/>
                </a:cxn>
                <a:cxn ang="0">
                  <a:pos x="265" y="382"/>
                </a:cxn>
              </a:cxnLst>
              <a:rect l="0" t="0" r="r" b="b"/>
              <a:pathLst>
                <a:path w="265" h="382">
                  <a:moveTo>
                    <a:pt x="10" y="0"/>
                  </a:moveTo>
                  <a:cubicBezTo>
                    <a:pt x="10" y="0"/>
                    <a:pt x="0" y="130"/>
                    <a:pt x="47" y="179"/>
                  </a:cubicBezTo>
                  <a:cubicBezTo>
                    <a:pt x="94" y="229"/>
                    <a:pt x="265" y="382"/>
                    <a:pt x="265" y="38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24" name="Freeform 700"/>
            <p:cNvSpPr>
              <a:spLocks/>
            </p:cNvSpPr>
            <p:nvPr/>
          </p:nvSpPr>
          <p:spPr bwMode="auto">
            <a:xfrm>
              <a:off x="884238" y="3910013"/>
              <a:ext cx="463550" cy="527050"/>
            </a:xfrm>
            <a:custGeom>
              <a:avLst/>
              <a:gdLst/>
              <a:ahLst/>
              <a:cxnLst>
                <a:cxn ang="0">
                  <a:pos x="0" y="0"/>
                </a:cxn>
                <a:cxn ang="0">
                  <a:pos x="28" y="39"/>
                </a:cxn>
                <a:cxn ang="0">
                  <a:pos x="195" y="221"/>
                </a:cxn>
              </a:cxnLst>
              <a:rect l="0" t="0" r="r" b="b"/>
              <a:pathLst>
                <a:path w="195" h="221">
                  <a:moveTo>
                    <a:pt x="0" y="0"/>
                  </a:moveTo>
                  <a:cubicBezTo>
                    <a:pt x="0" y="0"/>
                    <a:pt x="10" y="18"/>
                    <a:pt x="28" y="39"/>
                  </a:cubicBezTo>
                  <a:cubicBezTo>
                    <a:pt x="37" y="51"/>
                    <a:pt x="195" y="221"/>
                    <a:pt x="195" y="22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25" name="Freeform 701"/>
            <p:cNvSpPr>
              <a:spLocks/>
            </p:cNvSpPr>
            <p:nvPr/>
          </p:nvSpPr>
          <p:spPr bwMode="auto">
            <a:xfrm>
              <a:off x="879476" y="3903663"/>
              <a:ext cx="396875" cy="538163"/>
            </a:xfrm>
            <a:custGeom>
              <a:avLst/>
              <a:gdLst/>
              <a:ahLst/>
              <a:cxnLst>
                <a:cxn ang="0">
                  <a:pos x="0" y="0"/>
                </a:cxn>
                <a:cxn ang="0">
                  <a:pos x="21" y="41"/>
                </a:cxn>
                <a:cxn ang="0">
                  <a:pos x="167" y="226"/>
                </a:cxn>
              </a:cxnLst>
              <a:rect l="0" t="0" r="r" b="b"/>
              <a:pathLst>
                <a:path w="167" h="226">
                  <a:moveTo>
                    <a:pt x="0" y="0"/>
                  </a:moveTo>
                  <a:cubicBezTo>
                    <a:pt x="0" y="0"/>
                    <a:pt x="12" y="29"/>
                    <a:pt x="21" y="41"/>
                  </a:cubicBezTo>
                  <a:cubicBezTo>
                    <a:pt x="30" y="53"/>
                    <a:pt x="167" y="226"/>
                    <a:pt x="167" y="226"/>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26" name="Freeform 702"/>
            <p:cNvSpPr>
              <a:spLocks/>
            </p:cNvSpPr>
            <p:nvPr/>
          </p:nvSpPr>
          <p:spPr bwMode="auto">
            <a:xfrm>
              <a:off x="860426" y="3859213"/>
              <a:ext cx="338138" cy="584200"/>
            </a:xfrm>
            <a:custGeom>
              <a:avLst/>
              <a:gdLst/>
              <a:ahLst/>
              <a:cxnLst>
                <a:cxn ang="0">
                  <a:pos x="142" y="246"/>
                </a:cxn>
                <a:cxn ang="0">
                  <a:pos x="22" y="58"/>
                </a:cxn>
                <a:cxn ang="0">
                  <a:pos x="0" y="0"/>
                </a:cxn>
              </a:cxnLst>
              <a:rect l="0" t="0" r="r" b="b"/>
              <a:pathLst>
                <a:path w="142" h="246">
                  <a:moveTo>
                    <a:pt x="142" y="246"/>
                  </a:moveTo>
                  <a:cubicBezTo>
                    <a:pt x="142" y="246"/>
                    <a:pt x="30" y="75"/>
                    <a:pt x="22" y="58"/>
                  </a:cubicBezTo>
                  <a:cubicBezTo>
                    <a:pt x="15" y="41"/>
                    <a:pt x="0" y="0"/>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27" name="Freeform 703"/>
            <p:cNvSpPr>
              <a:spLocks/>
            </p:cNvSpPr>
            <p:nvPr/>
          </p:nvSpPr>
          <p:spPr bwMode="auto">
            <a:xfrm>
              <a:off x="846138" y="3789363"/>
              <a:ext cx="279400" cy="657225"/>
            </a:xfrm>
            <a:custGeom>
              <a:avLst/>
              <a:gdLst/>
              <a:ahLst/>
              <a:cxnLst>
                <a:cxn ang="0">
                  <a:pos x="117" y="276"/>
                </a:cxn>
                <a:cxn ang="0">
                  <a:pos x="11" y="51"/>
                </a:cxn>
                <a:cxn ang="0">
                  <a:pos x="0" y="0"/>
                </a:cxn>
              </a:cxnLst>
              <a:rect l="0" t="0" r="r" b="b"/>
              <a:pathLst>
                <a:path w="117" h="276">
                  <a:moveTo>
                    <a:pt x="117" y="276"/>
                  </a:moveTo>
                  <a:cubicBezTo>
                    <a:pt x="117" y="276"/>
                    <a:pt x="37" y="137"/>
                    <a:pt x="11" y="51"/>
                  </a:cubicBezTo>
                  <a:cubicBezTo>
                    <a:pt x="1" y="20"/>
                    <a:pt x="0" y="0"/>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28" name="Freeform 704"/>
            <p:cNvSpPr>
              <a:spLocks/>
            </p:cNvSpPr>
            <p:nvPr/>
          </p:nvSpPr>
          <p:spPr bwMode="auto">
            <a:xfrm>
              <a:off x="841376" y="3740151"/>
              <a:ext cx="214313" cy="708025"/>
            </a:xfrm>
            <a:custGeom>
              <a:avLst/>
              <a:gdLst/>
              <a:ahLst/>
              <a:cxnLst>
                <a:cxn ang="0">
                  <a:pos x="90" y="298"/>
                </a:cxn>
                <a:cxn ang="0">
                  <a:pos x="0" y="0"/>
                </a:cxn>
              </a:cxnLst>
              <a:rect l="0" t="0" r="r" b="b"/>
              <a:pathLst>
                <a:path w="90" h="298">
                  <a:moveTo>
                    <a:pt x="90" y="298"/>
                  </a:moveTo>
                  <a:cubicBezTo>
                    <a:pt x="90" y="298"/>
                    <a:pt x="4" y="99"/>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29" name="Line 705"/>
            <p:cNvSpPr>
              <a:spLocks noChangeShapeType="1"/>
            </p:cNvSpPr>
            <p:nvPr/>
          </p:nvSpPr>
          <p:spPr bwMode="auto">
            <a:xfrm>
              <a:off x="877888" y="3554413"/>
              <a:ext cx="11113" cy="2809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30" name="Line 706"/>
            <p:cNvSpPr>
              <a:spLocks noChangeShapeType="1"/>
            </p:cNvSpPr>
            <p:nvPr/>
          </p:nvSpPr>
          <p:spPr bwMode="auto">
            <a:xfrm>
              <a:off x="896938" y="3554413"/>
              <a:ext cx="9525" cy="3222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31" name="Line 707"/>
            <p:cNvSpPr>
              <a:spLocks noChangeShapeType="1"/>
            </p:cNvSpPr>
            <p:nvPr/>
          </p:nvSpPr>
          <p:spPr bwMode="auto">
            <a:xfrm>
              <a:off x="912813" y="3554413"/>
              <a:ext cx="17463" cy="3651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32" name="Line 708"/>
            <p:cNvSpPr>
              <a:spLocks noChangeShapeType="1"/>
            </p:cNvSpPr>
            <p:nvPr/>
          </p:nvSpPr>
          <p:spPr bwMode="auto">
            <a:xfrm>
              <a:off x="935038" y="3554413"/>
              <a:ext cx="20638" cy="3984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33" name="Freeform 709"/>
            <p:cNvSpPr>
              <a:spLocks/>
            </p:cNvSpPr>
            <p:nvPr/>
          </p:nvSpPr>
          <p:spPr bwMode="auto">
            <a:xfrm>
              <a:off x="741363" y="3525838"/>
              <a:ext cx="777875" cy="931863"/>
            </a:xfrm>
            <a:custGeom>
              <a:avLst/>
              <a:gdLst/>
              <a:ahLst/>
              <a:cxnLst>
                <a:cxn ang="0">
                  <a:pos x="46" y="0"/>
                </a:cxn>
                <a:cxn ang="0">
                  <a:pos x="60" y="125"/>
                </a:cxn>
                <a:cxn ang="0">
                  <a:pos x="132" y="218"/>
                </a:cxn>
                <a:cxn ang="0">
                  <a:pos x="327" y="382"/>
                </a:cxn>
                <a:cxn ang="0">
                  <a:pos x="168" y="388"/>
                </a:cxn>
                <a:cxn ang="0">
                  <a:pos x="69" y="375"/>
                </a:cxn>
                <a:cxn ang="0">
                  <a:pos x="69" y="375"/>
                </a:cxn>
                <a:cxn ang="0">
                  <a:pos x="51" y="264"/>
                </a:cxn>
                <a:cxn ang="0">
                  <a:pos x="0" y="212"/>
                </a:cxn>
              </a:cxnLst>
              <a:rect l="0" t="0" r="r" b="b"/>
              <a:pathLst>
                <a:path w="327" h="392">
                  <a:moveTo>
                    <a:pt x="46" y="0"/>
                  </a:moveTo>
                  <a:cubicBezTo>
                    <a:pt x="46" y="0"/>
                    <a:pt x="43" y="86"/>
                    <a:pt x="60" y="125"/>
                  </a:cubicBezTo>
                  <a:cubicBezTo>
                    <a:pt x="76" y="164"/>
                    <a:pt x="75" y="169"/>
                    <a:pt x="132" y="218"/>
                  </a:cubicBezTo>
                  <a:cubicBezTo>
                    <a:pt x="189" y="268"/>
                    <a:pt x="327" y="382"/>
                    <a:pt x="327" y="382"/>
                  </a:cubicBezTo>
                  <a:cubicBezTo>
                    <a:pt x="327" y="382"/>
                    <a:pt x="233" y="384"/>
                    <a:pt x="168" y="388"/>
                  </a:cubicBezTo>
                  <a:cubicBezTo>
                    <a:pt x="103" y="392"/>
                    <a:pt x="69" y="375"/>
                    <a:pt x="69" y="375"/>
                  </a:cubicBezTo>
                  <a:cubicBezTo>
                    <a:pt x="69" y="375"/>
                    <a:pt x="69" y="375"/>
                    <a:pt x="69" y="375"/>
                  </a:cubicBezTo>
                  <a:cubicBezTo>
                    <a:pt x="69" y="375"/>
                    <a:pt x="58" y="284"/>
                    <a:pt x="51" y="264"/>
                  </a:cubicBezTo>
                  <a:cubicBezTo>
                    <a:pt x="43" y="240"/>
                    <a:pt x="32" y="213"/>
                    <a:pt x="0" y="21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34" name="Freeform 710"/>
            <p:cNvSpPr>
              <a:spLocks/>
            </p:cNvSpPr>
            <p:nvPr/>
          </p:nvSpPr>
          <p:spPr bwMode="auto">
            <a:xfrm>
              <a:off x="14288" y="3522663"/>
              <a:ext cx="727075" cy="947738"/>
            </a:xfrm>
            <a:custGeom>
              <a:avLst/>
              <a:gdLst/>
              <a:ahLst/>
              <a:cxnLst>
                <a:cxn ang="0">
                  <a:pos x="48" y="397"/>
                </a:cxn>
                <a:cxn ang="0">
                  <a:pos x="240" y="185"/>
                </a:cxn>
                <a:cxn ang="0">
                  <a:pos x="259" y="0"/>
                </a:cxn>
                <a:cxn ang="0">
                  <a:pos x="228" y="183"/>
                </a:cxn>
                <a:cxn ang="0">
                  <a:pos x="0" y="398"/>
                </a:cxn>
                <a:cxn ang="0">
                  <a:pos x="178" y="393"/>
                </a:cxn>
                <a:cxn ang="0">
                  <a:pos x="234" y="378"/>
                </a:cxn>
                <a:cxn ang="0">
                  <a:pos x="249" y="257"/>
                </a:cxn>
                <a:cxn ang="0">
                  <a:pos x="306" y="213"/>
                </a:cxn>
              </a:cxnLst>
              <a:rect l="0" t="0" r="r" b="b"/>
              <a:pathLst>
                <a:path w="306" h="398">
                  <a:moveTo>
                    <a:pt x="48" y="397"/>
                  </a:moveTo>
                  <a:cubicBezTo>
                    <a:pt x="48" y="397"/>
                    <a:pt x="208" y="239"/>
                    <a:pt x="240" y="185"/>
                  </a:cubicBezTo>
                  <a:cubicBezTo>
                    <a:pt x="272" y="131"/>
                    <a:pt x="259" y="1"/>
                    <a:pt x="259" y="0"/>
                  </a:cubicBezTo>
                  <a:cubicBezTo>
                    <a:pt x="254" y="138"/>
                    <a:pt x="242" y="160"/>
                    <a:pt x="228" y="183"/>
                  </a:cubicBezTo>
                  <a:cubicBezTo>
                    <a:pt x="214" y="206"/>
                    <a:pt x="0" y="398"/>
                    <a:pt x="0" y="398"/>
                  </a:cubicBezTo>
                  <a:cubicBezTo>
                    <a:pt x="0" y="398"/>
                    <a:pt x="124" y="397"/>
                    <a:pt x="178" y="393"/>
                  </a:cubicBezTo>
                  <a:cubicBezTo>
                    <a:pt x="232" y="389"/>
                    <a:pt x="234" y="378"/>
                    <a:pt x="234" y="378"/>
                  </a:cubicBezTo>
                  <a:cubicBezTo>
                    <a:pt x="233" y="386"/>
                    <a:pt x="242" y="290"/>
                    <a:pt x="249" y="257"/>
                  </a:cubicBezTo>
                  <a:cubicBezTo>
                    <a:pt x="251" y="247"/>
                    <a:pt x="273" y="214"/>
                    <a:pt x="306" y="213"/>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35" name="Freeform 711"/>
            <p:cNvSpPr>
              <a:spLocks/>
            </p:cNvSpPr>
            <p:nvPr/>
          </p:nvSpPr>
          <p:spPr bwMode="auto">
            <a:xfrm>
              <a:off x="8343901" y="2820988"/>
              <a:ext cx="652463" cy="1625600"/>
            </a:xfrm>
            <a:custGeom>
              <a:avLst/>
              <a:gdLst/>
              <a:ahLst/>
              <a:cxnLst>
                <a:cxn ang="0">
                  <a:pos x="1" y="604"/>
                </a:cxn>
                <a:cxn ang="0">
                  <a:pos x="41" y="226"/>
                </a:cxn>
                <a:cxn ang="0">
                  <a:pos x="46" y="218"/>
                </a:cxn>
                <a:cxn ang="0">
                  <a:pos x="46" y="211"/>
                </a:cxn>
                <a:cxn ang="0">
                  <a:pos x="41" y="200"/>
                </a:cxn>
                <a:cxn ang="0">
                  <a:pos x="46" y="190"/>
                </a:cxn>
                <a:cxn ang="0">
                  <a:pos x="46" y="181"/>
                </a:cxn>
                <a:cxn ang="0">
                  <a:pos x="41" y="171"/>
                </a:cxn>
                <a:cxn ang="0">
                  <a:pos x="45" y="160"/>
                </a:cxn>
                <a:cxn ang="0">
                  <a:pos x="45" y="151"/>
                </a:cxn>
                <a:cxn ang="0">
                  <a:pos x="40" y="142"/>
                </a:cxn>
                <a:cxn ang="0">
                  <a:pos x="46" y="79"/>
                </a:cxn>
                <a:cxn ang="0">
                  <a:pos x="51" y="75"/>
                </a:cxn>
                <a:cxn ang="0">
                  <a:pos x="59" y="62"/>
                </a:cxn>
                <a:cxn ang="0">
                  <a:pos x="74" y="59"/>
                </a:cxn>
                <a:cxn ang="0">
                  <a:pos x="64" y="44"/>
                </a:cxn>
                <a:cxn ang="0">
                  <a:pos x="53" y="41"/>
                </a:cxn>
                <a:cxn ang="0">
                  <a:pos x="63" y="34"/>
                </a:cxn>
                <a:cxn ang="0">
                  <a:pos x="84" y="31"/>
                </a:cxn>
                <a:cxn ang="0">
                  <a:pos x="89" y="0"/>
                </a:cxn>
                <a:cxn ang="0">
                  <a:pos x="99" y="32"/>
                </a:cxn>
                <a:cxn ang="0">
                  <a:pos x="121" y="35"/>
                </a:cxn>
                <a:cxn ang="0">
                  <a:pos x="123" y="41"/>
                </a:cxn>
                <a:cxn ang="0">
                  <a:pos x="110" y="46"/>
                </a:cxn>
                <a:cxn ang="0">
                  <a:pos x="100" y="59"/>
                </a:cxn>
                <a:cxn ang="0">
                  <a:pos x="121" y="64"/>
                </a:cxn>
                <a:cxn ang="0">
                  <a:pos x="127" y="76"/>
                </a:cxn>
                <a:cxn ang="0">
                  <a:pos x="149" y="92"/>
                </a:cxn>
                <a:cxn ang="0">
                  <a:pos x="154" y="74"/>
                </a:cxn>
                <a:cxn ang="0">
                  <a:pos x="160" y="62"/>
                </a:cxn>
                <a:cxn ang="0">
                  <a:pos x="175" y="59"/>
                </a:cxn>
                <a:cxn ang="0">
                  <a:pos x="166" y="44"/>
                </a:cxn>
                <a:cxn ang="0">
                  <a:pos x="152" y="41"/>
                </a:cxn>
                <a:cxn ang="0">
                  <a:pos x="159" y="33"/>
                </a:cxn>
                <a:cxn ang="0">
                  <a:pos x="187" y="32"/>
                </a:cxn>
                <a:cxn ang="0">
                  <a:pos x="190" y="0"/>
                </a:cxn>
                <a:cxn ang="0">
                  <a:pos x="203" y="33"/>
                </a:cxn>
                <a:cxn ang="0">
                  <a:pos x="221" y="35"/>
                </a:cxn>
                <a:cxn ang="0">
                  <a:pos x="222" y="41"/>
                </a:cxn>
                <a:cxn ang="0">
                  <a:pos x="204" y="45"/>
                </a:cxn>
                <a:cxn ang="0">
                  <a:pos x="201" y="58"/>
                </a:cxn>
                <a:cxn ang="0">
                  <a:pos x="221" y="64"/>
                </a:cxn>
                <a:cxn ang="0">
                  <a:pos x="223" y="74"/>
                </a:cxn>
                <a:cxn ang="0">
                  <a:pos x="230" y="79"/>
                </a:cxn>
                <a:cxn ang="0">
                  <a:pos x="234" y="141"/>
                </a:cxn>
                <a:cxn ang="0">
                  <a:pos x="230" y="151"/>
                </a:cxn>
                <a:cxn ang="0">
                  <a:pos x="230" y="160"/>
                </a:cxn>
                <a:cxn ang="0">
                  <a:pos x="234" y="171"/>
                </a:cxn>
                <a:cxn ang="0">
                  <a:pos x="229" y="182"/>
                </a:cxn>
                <a:cxn ang="0">
                  <a:pos x="230" y="189"/>
                </a:cxn>
                <a:cxn ang="0">
                  <a:pos x="235" y="200"/>
                </a:cxn>
                <a:cxn ang="0">
                  <a:pos x="230" y="210"/>
                </a:cxn>
                <a:cxn ang="0">
                  <a:pos x="230" y="218"/>
                </a:cxn>
                <a:cxn ang="0">
                  <a:pos x="235" y="226"/>
                </a:cxn>
                <a:cxn ang="0">
                  <a:pos x="274" y="604"/>
                </a:cxn>
                <a:cxn ang="0">
                  <a:pos x="192" y="678"/>
                </a:cxn>
                <a:cxn ang="0">
                  <a:pos x="20" y="666"/>
                </a:cxn>
              </a:cxnLst>
              <a:rect l="0" t="0" r="r" b="b"/>
              <a:pathLst>
                <a:path w="274" h="683">
                  <a:moveTo>
                    <a:pt x="0" y="649"/>
                  </a:moveTo>
                  <a:cubicBezTo>
                    <a:pt x="1" y="604"/>
                    <a:pt x="1" y="604"/>
                    <a:pt x="1" y="604"/>
                  </a:cubicBezTo>
                  <a:cubicBezTo>
                    <a:pt x="41" y="604"/>
                    <a:pt x="41" y="604"/>
                    <a:pt x="41" y="604"/>
                  </a:cubicBezTo>
                  <a:cubicBezTo>
                    <a:pt x="41" y="226"/>
                    <a:pt x="41" y="226"/>
                    <a:pt x="41" y="226"/>
                  </a:cubicBezTo>
                  <a:cubicBezTo>
                    <a:pt x="46" y="222"/>
                    <a:pt x="46" y="222"/>
                    <a:pt x="46" y="222"/>
                  </a:cubicBezTo>
                  <a:cubicBezTo>
                    <a:pt x="46" y="218"/>
                    <a:pt x="46" y="218"/>
                    <a:pt x="46" y="218"/>
                  </a:cubicBezTo>
                  <a:cubicBezTo>
                    <a:pt x="41" y="215"/>
                    <a:pt x="41" y="215"/>
                    <a:pt x="41" y="215"/>
                  </a:cubicBezTo>
                  <a:cubicBezTo>
                    <a:pt x="46" y="211"/>
                    <a:pt x="46" y="211"/>
                    <a:pt x="46" y="211"/>
                  </a:cubicBezTo>
                  <a:cubicBezTo>
                    <a:pt x="46" y="203"/>
                    <a:pt x="46" y="203"/>
                    <a:pt x="46" y="203"/>
                  </a:cubicBezTo>
                  <a:cubicBezTo>
                    <a:pt x="41" y="200"/>
                    <a:pt x="41" y="200"/>
                    <a:pt x="41" y="200"/>
                  </a:cubicBezTo>
                  <a:cubicBezTo>
                    <a:pt x="45" y="196"/>
                    <a:pt x="45" y="196"/>
                    <a:pt x="45" y="196"/>
                  </a:cubicBezTo>
                  <a:cubicBezTo>
                    <a:pt x="46" y="190"/>
                    <a:pt x="46" y="190"/>
                    <a:pt x="46" y="190"/>
                  </a:cubicBezTo>
                  <a:cubicBezTo>
                    <a:pt x="41" y="185"/>
                    <a:pt x="41" y="185"/>
                    <a:pt x="41" y="185"/>
                  </a:cubicBezTo>
                  <a:cubicBezTo>
                    <a:pt x="46" y="181"/>
                    <a:pt x="46" y="181"/>
                    <a:pt x="46" y="181"/>
                  </a:cubicBezTo>
                  <a:cubicBezTo>
                    <a:pt x="46" y="175"/>
                    <a:pt x="46" y="175"/>
                    <a:pt x="46" y="175"/>
                  </a:cubicBezTo>
                  <a:cubicBezTo>
                    <a:pt x="41" y="171"/>
                    <a:pt x="41" y="171"/>
                    <a:pt x="41" y="171"/>
                  </a:cubicBezTo>
                  <a:cubicBezTo>
                    <a:pt x="45" y="167"/>
                    <a:pt x="45" y="167"/>
                    <a:pt x="45" y="167"/>
                  </a:cubicBezTo>
                  <a:cubicBezTo>
                    <a:pt x="45" y="160"/>
                    <a:pt x="45" y="160"/>
                    <a:pt x="45" y="160"/>
                  </a:cubicBezTo>
                  <a:cubicBezTo>
                    <a:pt x="40" y="156"/>
                    <a:pt x="40" y="156"/>
                    <a:pt x="40" y="156"/>
                  </a:cubicBezTo>
                  <a:cubicBezTo>
                    <a:pt x="45" y="151"/>
                    <a:pt x="45" y="151"/>
                    <a:pt x="45" y="151"/>
                  </a:cubicBezTo>
                  <a:cubicBezTo>
                    <a:pt x="46" y="146"/>
                    <a:pt x="46" y="146"/>
                    <a:pt x="46" y="146"/>
                  </a:cubicBezTo>
                  <a:cubicBezTo>
                    <a:pt x="40" y="142"/>
                    <a:pt x="40" y="142"/>
                    <a:pt x="40" y="142"/>
                  </a:cubicBezTo>
                  <a:cubicBezTo>
                    <a:pt x="46" y="137"/>
                    <a:pt x="46" y="137"/>
                    <a:pt x="46" y="137"/>
                  </a:cubicBezTo>
                  <a:cubicBezTo>
                    <a:pt x="46" y="79"/>
                    <a:pt x="46" y="79"/>
                    <a:pt x="46" y="79"/>
                  </a:cubicBezTo>
                  <a:cubicBezTo>
                    <a:pt x="48" y="78"/>
                    <a:pt x="48" y="78"/>
                    <a:pt x="48" y="78"/>
                  </a:cubicBezTo>
                  <a:cubicBezTo>
                    <a:pt x="51" y="75"/>
                    <a:pt x="51" y="75"/>
                    <a:pt x="51" y="75"/>
                  </a:cubicBezTo>
                  <a:cubicBezTo>
                    <a:pt x="52" y="65"/>
                    <a:pt x="52" y="65"/>
                    <a:pt x="52" y="65"/>
                  </a:cubicBezTo>
                  <a:cubicBezTo>
                    <a:pt x="59" y="62"/>
                    <a:pt x="59" y="62"/>
                    <a:pt x="59" y="62"/>
                  </a:cubicBezTo>
                  <a:cubicBezTo>
                    <a:pt x="67" y="60"/>
                    <a:pt x="67" y="60"/>
                    <a:pt x="67" y="60"/>
                  </a:cubicBezTo>
                  <a:cubicBezTo>
                    <a:pt x="67" y="60"/>
                    <a:pt x="74" y="60"/>
                    <a:pt x="74" y="59"/>
                  </a:cubicBezTo>
                  <a:cubicBezTo>
                    <a:pt x="74" y="58"/>
                    <a:pt x="74" y="46"/>
                    <a:pt x="74" y="46"/>
                  </a:cubicBezTo>
                  <a:cubicBezTo>
                    <a:pt x="64" y="44"/>
                    <a:pt x="64" y="44"/>
                    <a:pt x="64" y="44"/>
                  </a:cubicBezTo>
                  <a:cubicBezTo>
                    <a:pt x="55" y="43"/>
                    <a:pt x="55" y="43"/>
                    <a:pt x="55" y="43"/>
                  </a:cubicBezTo>
                  <a:cubicBezTo>
                    <a:pt x="53" y="41"/>
                    <a:pt x="53" y="41"/>
                    <a:pt x="53" y="41"/>
                  </a:cubicBezTo>
                  <a:cubicBezTo>
                    <a:pt x="53" y="36"/>
                    <a:pt x="53" y="36"/>
                    <a:pt x="53" y="36"/>
                  </a:cubicBezTo>
                  <a:cubicBezTo>
                    <a:pt x="63" y="34"/>
                    <a:pt x="63" y="34"/>
                    <a:pt x="63" y="34"/>
                  </a:cubicBezTo>
                  <a:cubicBezTo>
                    <a:pt x="82" y="33"/>
                    <a:pt x="82" y="33"/>
                    <a:pt x="82" y="33"/>
                  </a:cubicBezTo>
                  <a:cubicBezTo>
                    <a:pt x="84" y="31"/>
                    <a:pt x="84" y="31"/>
                    <a:pt x="84" y="31"/>
                  </a:cubicBezTo>
                  <a:cubicBezTo>
                    <a:pt x="85" y="1"/>
                    <a:pt x="85" y="1"/>
                    <a:pt x="85" y="1"/>
                  </a:cubicBezTo>
                  <a:cubicBezTo>
                    <a:pt x="89" y="0"/>
                    <a:pt x="89" y="0"/>
                    <a:pt x="89" y="0"/>
                  </a:cubicBezTo>
                  <a:cubicBezTo>
                    <a:pt x="89" y="32"/>
                    <a:pt x="89" y="32"/>
                    <a:pt x="89" y="32"/>
                  </a:cubicBezTo>
                  <a:cubicBezTo>
                    <a:pt x="99" y="32"/>
                    <a:pt x="99" y="32"/>
                    <a:pt x="99" y="32"/>
                  </a:cubicBezTo>
                  <a:cubicBezTo>
                    <a:pt x="110" y="33"/>
                    <a:pt x="110" y="33"/>
                    <a:pt x="110" y="33"/>
                  </a:cubicBezTo>
                  <a:cubicBezTo>
                    <a:pt x="121" y="35"/>
                    <a:pt x="121" y="35"/>
                    <a:pt x="121" y="35"/>
                  </a:cubicBezTo>
                  <a:cubicBezTo>
                    <a:pt x="123" y="37"/>
                    <a:pt x="123" y="37"/>
                    <a:pt x="123" y="37"/>
                  </a:cubicBezTo>
                  <a:cubicBezTo>
                    <a:pt x="123" y="41"/>
                    <a:pt x="123" y="41"/>
                    <a:pt x="123" y="41"/>
                  </a:cubicBezTo>
                  <a:cubicBezTo>
                    <a:pt x="119" y="43"/>
                    <a:pt x="119" y="43"/>
                    <a:pt x="119" y="43"/>
                  </a:cubicBezTo>
                  <a:cubicBezTo>
                    <a:pt x="110" y="46"/>
                    <a:pt x="110" y="46"/>
                    <a:pt x="110" y="46"/>
                  </a:cubicBezTo>
                  <a:cubicBezTo>
                    <a:pt x="100" y="46"/>
                    <a:pt x="100" y="46"/>
                    <a:pt x="100" y="46"/>
                  </a:cubicBezTo>
                  <a:cubicBezTo>
                    <a:pt x="100" y="59"/>
                    <a:pt x="100" y="59"/>
                    <a:pt x="100" y="59"/>
                  </a:cubicBezTo>
                  <a:cubicBezTo>
                    <a:pt x="111" y="61"/>
                    <a:pt x="111" y="61"/>
                    <a:pt x="111" y="61"/>
                  </a:cubicBezTo>
                  <a:cubicBezTo>
                    <a:pt x="121" y="64"/>
                    <a:pt x="121" y="64"/>
                    <a:pt x="121" y="64"/>
                  </a:cubicBezTo>
                  <a:cubicBezTo>
                    <a:pt x="121" y="74"/>
                    <a:pt x="121" y="74"/>
                    <a:pt x="121" y="74"/>
                  </a:cubicBezTo>
                  <a:cubicBezTo>
                    <a:pt x="127" y="76"/>
                    <a:pt x="127" y="76"/>
                    <a:pt x="127" y="76"/>
                  </a:cubicBezTo>
                  <a:cubicBezTo>
                    <a:pt x="127" y="93"/>
                    <a:pt x="127" y="93"/>
                    <a:pt x="127" y="93"/>
                  </a:cubicBezTo>
                  <a:cubicBezTo>
                    <a:pt x="149" y="92"/>
                    <a:pt x="149" y="92"/>
                    <a:pt x="149" y="92"/>
                  </a:cubicBezTo>
                  <a:cubicBezTo>
                    <a:pt x="148" y="76"/>
                    <a:pt x="148" y="76"/>
                    <a:pt x="148" y="76"/>
                  </a:cubicBezTo>
                  <a:cubicBezTo>
                    <a:pt x="154" y="74"/>
                    <a:pt x="154" y="74"/>
                    <a:pt x="154" y="74"/>
                  </a:cubicBezTo>
                  <a:cubicBezTo>
                    <a:pt x="154" y="64"/>
                    <a:pt x="154" y="64"/>
                    <a:pt x="154" y="64"/>
                  </a:cubicBezTo>
                  <a:cubicBezTo>
                    <a:pt x="160" y="62"/>
                    <a:pt x="160" y="62"/>
                    <a:pt x="160" y="62"/>
                  </a:cubicBezTo>
                  <a:cubicBezTo>
                    <a:pt x="168" y="60"/>
                    <a:pt x="168" y="60"/>
                    <a:pt x="168" y="60"/>
                  </a:cubicBezTo>
                  <a:cubicBezTo>
                    <a:pt x="175" y="59"/>
                    <a:pt x="175" y="59"/>
                    <a:pt x="175" y="59"/>
                  </a:cubicBezTo>
                  <a:cubicBezTo>
                    <a:pt x="175" y="46"/>
                    <a:pt x="175" y="46"/>
                    <a:pt x="175" y="46"/>
                  </a:cubicBezTo>
                  <a:cubicBezTo>
                    <a:pt x="166" y="44"/>
                    <a:pt x="166" y="44"/>
                    <a:pt x="166" y="44"/>
                  </a:cubicBezTo>
                  <a:cubicBezTo>
                    <a:pt x="155" y="43"/>
                    <a:pt x="155" y="43"/>
                    <a:pt x="155" y="43"/>
                  </a:cubicBezTo>
                  <a:cubicBezTo>
                    <a:pt x="152" y="41"/>
                    <a:pt x="152" y="41"/>
                    <a:pt x="152" y="41"/>
                  </a:cubicBezTo>
                  <a:cubicBezTo>
                    <a:pt x="152" y="36"/>
                    <a:pt x="152" y="36"/>
                    <a:pt x="152" y="36"/>
                  </a:cubicBezTo>
                  <a:cubicBezTo>
                    <a:pt x="159" y="33"/>
                    <a:pt x="159" y="33"/>
                    <a:pt x="159" y="33"/>
                  </a:cubicBezTo>
                  <a:cubicBezTo>
                    <a:pt x="177" y="33"/>
                    <a:pt x="177" y="33"/>
                    <a:pt x="177" y="33"/>
                  </a:cubicBezTo>
                  <a:cubicBezTo>
                    <a:pt x="187" y="32"/>
                    <a:pt x="187" y="32"/>
                    <a:pt x="187" y="32"/>
                  </a:cubicBezTo>
                  <a:cubicBezTo>
                    <a:pt x="186" y="0"/>
                    <a:pt x="186" y="0"/>
                    <a:pt x="186" y="0"/>
                  </a:cubicBezTo>
                  <a:cubicBezTo>
                    <a:pt x="190" y="0"/>
                    <a:pt x="190" y="0"/>
                    <a:pt x="190" y="0"/>
                  </a:cubicBezTo>
                  <a:cubicBezTo>
                    <a:pt x="190" y="32"/>
                    <a:pt x="190" y="32"/>
                    <a:pt x="190" y="32"/>
                  </a:cubicBezTo>
                  <a:cubicBezTo>
                    <a:pt x="203" y="33"/>
                    <a:pt x="203" y="33"/>
                    <a:pt x="203" y="33"/>
                  </a:cubicBezTo>
                  <a:cubicBezTo>
                    <a:pt x="213" y="33"/>
                    <a:pt x="213" y="33"/>
                    <a:pt x="213" y="33"/>
                  </a:cubicBezTo>
                  <a:cubicBezTo>
                    <a:pt x="221" y="35"/>
                    <a:pt x="221" y="35"/>
                    <a:pt x="221" y="35"/>
                  </a:cubicBezTo>
                  <a:cubicBezTo>
                    <a:pt x="222" y="37"/>
                    <a:pt x="222" y="37"/>
                    <a:pt x="222" y="37"/>
                  </a:cubicBezTo>
                  <a:cubicBezTo>
                    <a:pt x="222" y="41"/>
                    <a:pt x="222" y="41"/>
                    <a:pt x="222" y="41"/>
                  </a:cubicBezTo>
                  <a:cubicBezTo>
                    <a:pt x="215" y="44"/>
                    <a:pt x="215" y="44"/>
                    <a:pt x="215" y="44"/>
                  </a:cubicBezTo>
                  <a:cubicBezTo>
                    <a:pt x="204" y="45"/>
                    <a:pt x="204" y="45"/>
                    <a:pt x="204" y="45"/>
                  </a:cubicBezTo>
                  <a:cubicBezTo>
                    <a:pt x="201" y="45"/>
                    <a:pt x="201" y="45"/>
                    <a:pt x="201" y="45"/>
                  </a:cubicBezTo>
                  <a:cubicBezTo>
                    <a:pt x="201" y="58"/>
                    <a:pt x="201" y="58"/>
                    <a:pt x="201" y="58"/>
                  </a:cubicBezTo>
                  <a:cubicBezTo>
                    <a:pt x="211" y="61"/>
                    <a:pt x="211" y="61"/>
                    <a:pt x="211" y="61"/>
                  </a:cubicBezTo>
                  <a:cubicBezTo>
                    <a:pt x="221" y="64"/>
                    <a:pt x="221" y="64"/>
                    <a:pt x="221" y="64"/>
                  </a:cubicBezTo>
                  <a:cubicBezTo>
                    <a:pt x="224" y="65"/>
                    <a:pt x="224" y="65"/>
                    <a:pt x="224" y="65"/>
                  </a:cubicBezTo>
                  <a:cubicBezTo>
                    <a:pt x="223" y="74"/>
                    <a:pt x="223" y="74"/>
                    <a:pt x="223" y="74"/>
                  </a:cubicBezTo>
                  <a:cubicBezTo>
                    <a:pt x="227" y="77"/>
                    <a:pt x="227" y="77"/>
                    <a:pt x="227" y="77"/>
                  </a:cubicBezTo>
                  <a:cubicBezTo>
                    <a:pt x="230" y="79"/>
                    <a:pt x="230" y="79"/>
                    <a:pt x="230" y="79"/>
                  </a:cubicBezTo>
                  <a:cubicBezTo>
                    <a:pt x="229" y="136"/>
                    <a:pt x="229" y="136"/>
                    <a:pt x="229" y="136"/>
                  </a:cubicBezTo>
                  <a:cubicBezTo>
                    <a:pt x="234" y="141"/>
                    <a:pt x="234" y="141"/>
                    <a:pt x="234" y="141"/>
                  </a:cubicBezTo>
                  <a:cubicBezTo>
                    <a:pt x="231" y="145"/>
                    <a:pt x="231" y="145"/>
                    <a:pt x="231" y="145"/>
                  </a:cubicBezTo>
                  <a:cubicBezTo>
                    <a:pt x="230" y="151"/>
                    <a:pt x="230" y="151"/>
                    <a:pt x="230" y="151"/>
                  </a:cubicBezTo>
                  <a:cubicBezTo>
                    <a:pt x="235" y="156"/>
                    <a:pt x="235" y="156"/>
                    <a:pt x="235" y="156"/>
                  </a:cubicBezTo>
                  <a:cubicBezTo>
                    <a:pt x="230" y="160"/>
                    <a:pt x="230" y="160"/>
                    <a:pt x="230" y="160"/>
                  </a:cubicBezTo>
                  <a:cubicBezTo>
                    <a:pt x="229" y="166"/>
                    <a:pt x="229" y="166"/>
                    <a:pt x="229" y="166"/>
                  </a:cubicBezTo>
                  <a:cubicBezTo>
                    <a:pt x="234" y="171"/>
                    <a:pt x="234" y="171"/>
                    <a:pt x="234" y="171"/>
                  </a:cubicBezTo>
                  <a:cubicBezTo>
                    <a:pt x="230" y="175"/>
                    <a:pt x="230" y="175"/>
                    <a:pt x="230" y="175"/>
                  </a:cubicBezTo>
                  <a:cubicBezTo>
                    <a:pt x="229" y="182"/>
                    <a:pt x="229" y="182"/>
                    <a:pt x="229" y="182"/>
                  </a:cubicBezTo>
                  <a:cubicBezTo>
                    <a:pt x="234" y="185"/>
                    <a:pt x="234" y="185"/>
                    <a:pt x="234" y="185"/>
                  </a:cubicBezTo>
                  <a:cubicBezTo>
                    <a:pt x="230" y="189"/>
                    <a:pt x="230" y="189"/>
                    <a:pt x="230" y="189"/>
                  </a:cubicBezTo>
                  <a:cubicBezTo>
                    <a:pt x="230" y="195"/>
                    <a:pt x="230" y="195"/>
                    <a:pt x="230" y="195"/>
                  </a:cubicBezTo>
                  <a:cubicBezTo>
                    <a:pt x="235" y="200"/>
                    <a:pt x="235" y="200"/>
                    <a:pt x="235" y="200"/>
                  </a:cubicBezTo>
                  <a:cubicBezTo>
                    <a:pt x="230" y="203"/>
                    <a:pt x="230" y="203"/>
                    <a:pt x="230" y="203"/>
                  </a:cubicBezTo>
                  <a:cubicBezTo>
                    <a:pt x="230" y="210"/>
                    <a:pt x="230" y="210"/>
                    <a:pt x="230" y="210"/>
                  </a:cubicBezTo>
                  <a:cubicBezTo>
                    <a:pt x="234" y="215"/>
                    <a:pt x="234" y="215"/>
                    <a:pt x="234" y="215"/>
                  </a:cubicBezTo>
                  <a:cubicBezTo>
                    <a:pt x="230" y="218"/>
                    <a:pt x="230" y="218"/>
                    <a:pt x="230" y="218"/>
                  </a:cubicBezTo>
                  <a:cubicBezTo>
                    <a:pt x="229" y="222"/>
                    <a:pt x="229" y="222"/>
                    <a:pt x="229" y="222"/>
                  </a:cubicBezTo>
                  <a:cubicBezTo>
                    <a:pt x="235" y="226"/>
                    <a:pt x="235" y="226"/>
                    <a:pt x="235" y="226"/>
                  </a:cubicBezTo>
                  <a:cubicBezTo>
                    <a:pt x="235" y="226"/>
                    <a:pt x="233" y="604"/>
                    <a:pt x="234" y="603"/>
                  </a:cubicBezTo>
                  <a:cubicBezTo>
                    <a:pt x="235" y="603"/>
                    <a:pt x="274" y="604"/>
                    <a:pt x="274" y="604"/>
                  </a:cubicBezTo>
                  <a:cubicBezTo>
                    <a:pt x="274" y="651"/>
                    <a:pt x="274" y="651"/>
                    <a:pt x="274" y="651"/>
                  </a:cubicBezTo>
                  <a:cubicBezTo>
                    <a:pt x="274" y="651"/>
                    <a:pt x="195" y="678"/>
                    <a:pt x="192" y="678"/>
                  </a:cubicBezTo>
                  <a:cubicBezTo>
                    <a:pt x="190" y="678"/>
                    <a:pt x="75" y="683"/>
                    <a:pt x="73" y="682"/>
                  </a:cubicBezTo>
                  <a:cubicBezTo>
                    <a:pt x="71" y="681"/>
                    <a:pt x="20" y="666"/>
                    <a:pt x="20" y="666"/>
                  </a:cubicBezTo>
                  <a:cubicBezTo>
                    <a:pt x="0" y="649"/>
                    <a:pt x="0" y="649"/>
                    <a:pt x="0" y="649"/>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36" name="Freeform 712"/>
            <p:cNvSpPr>
              <a:spLocks/>
            </p:cNvSpPr>
            <p:nvPr/>
          </p:nvSpPr>
          <p:spPr bwMode="auto">
            <a:xfrm>
              <a:off x="8466138" y="2959101"/>
              <a:ext cx="165100" cy="46038"/>
            </a:xfrm>
            <a:custGeom>
              <a:avLst/>
              <a:gdLst/>
              <a:ahLst/>
              <a:cxnLst>
                <a:cxn ang="0">
                  <a:pos x="0" y="19"/>
                </a:cxn>
                <a:cxn ang="0">
                  <a:pos x="0" y="9"/>
                </a:cxn>
                <a:cxn ang="0">
                  <a:pos x="70" y="8"/>
                </a:cxn>
                <a:cxn ang="0">
                  <a:pos x="70" y="19"/>
                </a:cxn>
              </a:cxnLst>
              <a:rect l="0" t="0" r="r" b="b"/>
              <a:pathLst>
                <a:path w="70" h="19">
                  <a:moveTo>
                    <a:pt x="0" y="19"/>
                  </a:moveTo>
                  <a:cubicBezTo>
                    <a:pt x="0" y="9"/>
                    <a:pt x="0" y="9"/>
                    <a:pt x="0" y="9"/>
                  </a:cubicBezTo>
                  <a:cubicBezTo>
                    <a:pt x="15" y="1"/>
                    <a:pt x="48" y="0"/>
                    <a:pt x="70" y="8"/>
                  </a:cubicBezTo>
                  <a:cubicBezTo>
                    <a:pt x="70" y="19"/>
                    <a:pt x="70" y="19"/>
                    <a:pt x="70" y="19"/>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37" name="Freeform 713"/>
            <p:cNvSpPr>
              <a:spLocks/>
            </p:cNvSpPr>
            <p:nvPr/>
          </p:nvSpPr>
          <p:spPr bwMode="auto">
            <a:xfrm>
              <a:off x="8515351" y="2928938"/>
              <a:ext cx="68263" cy="38100"/>
            </a:xfrm>
            <a:custGeom>
              <a:avLst/>
              <a:gdLst/>
              <a:ahLst/>
              <a:cxnLst>
                <a:cxn ang="0">
                  <a:pos x="1" y="16"/>
                </a:cxn>
                <a:cxn ang="0">
                  <a:pos x="1" y="3"/>
                </a:cxn>
                <a:cxn ang="0">
                  <a:pos x="15" y="0"/>
                </a:cxn>
                <a:cxn ang="0">
                  <a:pos x="27" y="1"/>
                </a:cxn>
                <a:cxn ang="0">
                  <a:pos x="27" y="16"/>
                </a:cxn>
              </a:cxnLst>
              <a:rect l="0" t="0" r="r" b="b"/>
              <a:pathLst>
                <a:path w="29" h="16">
                  <a:moveTo>
                    <a:pt x="1" y="16"/>
                  </a:moveTo>
                  <a:cubicBezTo>
                    <a:pt x="1" y="3"/>
                    <a:pt x="1" y="3"/>
                    <a:pt x="1" y="3"/>
                  </a:cubicBezTo>
                  <a:cubicBezTo>
                    <a:pt x="1" y="3"/>
                    <a:pt x="0" y="0"/>
                    <a:pt x="15" y="0"/>
                  </a:cubicBezTo>
                  <a:cubicBezTo>
                    <a:pt x="29" y="0"/>
                    <a:pt x="27" y="1"/>
                    <a:pt x="27" y="1"/>
                  </a:cubicBezTo>
                  <a:cubicBezTo>
                    <a:pt x="27" y="16"/>
                    <a:pt x="27" y="16"/>
                    <a:pt x="27" y="16"/>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38" name="Freeform 714"/>
            <p:cNvSpPr>
              <a:spLocks/>
            </p:cNvSpPr>
            <p:nvPr/>
          </p:nvSpPr>
          <p:spPr bwMode="auto">
            <a:xfrm>
              <a:off x="8582026" y="2924176"/>
              <a:ext cx="53975" cy="9525"/>
            </a:xfrm>
            <a:custGeom>
              <a:avLst/>
              <a:gdLst/>
              <a:ahLst/>
              <a:cxnLst>
                <a:cxn ang="0">
                  <a:pos x="0" y="4"/>
                </a:cxn>
                <a:cxn ang="0">
                  <a:pos x="23" y="0"/>
                </a:cxn>
              </a:cxnLst>
              <a:rect l="0" t="0" r="r" b="b"/>
              <a:pathLst>
                <a:path w="23" h="4">
                  <a:moveTo>
                    <a:pt x="0" y="4"/>
                  </a:moveTo>
                  <a:cubicBezTo>
                    <a:pt x="13" y="4"/>
                    <a:pt x="23" y="2"/>
                    <a:pt x="23"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39" name="Freeform 715"/>
            <p:cNvSpPr>
              <a:spLocks/>
            </p:cNvSpPr>
            <p:nvPr/>
          </p:nvSpPr>
          <p:spPr bwMode="auto">
            <a:xfrm>
              <a:off x="8467726" y="2924176"/>
              <a:ext cx="49213" cy="9525"/>
            </a:xfrm>
            <a:custGeom>
              <a:avLst/>
              <a:gdLst/>
              <a:ahLst/>
              <a:cxnLst>
                <a:cxn ang="0">
                  <a:pos x="0" y="0"/>
                </a:cxn>
                <a:cxn ang="0">
                  <a:pos x="21" y="4"/>
                </a:cxn>
              </a:cxnLst>
              <a:rect l="0" t="0" r="r" b="b"/>
              <a:pathLst>
                <a:path w="21" h="4">
                  <a:moveTo>
                    <a:pt x="0" y="0"/>
                  </a:moveTo>
                  <a:cubicBezTo>
                    <a:pt x="0" y="2"/>
                    <a:pt x="9" y="4"/>
                    <a:pt x="21" y="4"/>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40" name="Freeform 716"/>
            <p:cNvSpPr>
              <a:spLocks/>
            </p:cNvSpPr>
            <p:nvPr/>
          </p:nvSpPr>
          <p:spPr bwMode="auto">
            <a:xfrm>
              <a:off x="8466138" y="2901951"/>
              <a:ext cx="169863" cy="22225"/>
            </a:xfrm>
            <a:custGeom>
              <a:avLst/>
              <a:gdLst/>
              <a:ahLst/>
              <a:cxnLst>
                <a:cxn ang="0">
                  <a:pos x="72" y="9"/>
                </a:cxn>
                <a:cxn ang="0">
                  <a:pos x="72" y="5"/>
                </a:cxn>
                <a:cxn ang="0">
                  <a:pos x="36" y="0"/>
                </a:cxn>
                <a:cxn ang="0">
                  <a:pos x="1" y="5"/>
                </a:cxn>
                <a:cxn ang="0">
                  <a:pos x="1" y="9"/>
                </a:cxn>
                <a:cxn ang="0">
                  <a:pos x="36" y="5"/>
                </a:cxn>
                <a:cxn ang="0">
                  <a:pos x="72" y="9"/>
                </a:cxn>
              </a:cxnLst>
              <a:rect l="0" t="0" r="r" b="b"/>
              <a:pathLst>
                <a:path w="72" h="9">
                  <a:moveTo>
                    <a:pt x="72" y="9"/>
                  </a:moveTo>
                  <a:cubicBezTo>
                    <a:pt x="72" y="7"/>
                    <a:pt x="72" y="6"/>
                    <a:pt x="72" y="5"/>
                  </a:cubicBezTo>
                  <a:cubicBezTo>
                    <a:pt x="72" y="2"/>
                    <a:pt x="56" y="0"/>
                    <a:pt x="36" y="0"/>
                  </a:cubicBezTo>
                  <a:cubicBezTo>
                    <a:pt x="17" y="0"/>
                    <a:pt x="1" y="2"/>
                    <a:pt x="1" y="5"/>
                  </a:cubicBezTo>
                  <a:cubicBezTo>
                    <a:pt x="1" y="6"/>
                    <a:pt x="0" y="8"/>
                    <a:pt x="1" y="9"/>
                  </a:cubicBezTo>
                  <a:cubicBezTo>
                    <a:pt x="5" y="6"/>
                    <a:pt x="23" y="5"/>
                    <a:pt x="36" y="5"/>
                  </a:cubicBezTo>
                  <a:cubicBezTo>
                    <a:pt x="49" y="5"/>
                    <a:pt x="65" y="6"/>
                    <a:pt x="72" y="9"/>
                  </a:cubicBez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41" name="Freeform 717"/>
            <p:cNvSpPr>
              <a:spLocks/>
            </p:cNvSpPr>
            <p:nvPr/>
          </p:nvSpPr>
          <p:spPr bwMode="auto">
            <a:xfrm>
              <a:off x="8543926" y="2825751"/>
              <a:ext cx="9525" cy="76200"/>
            </a:xfrm>
            <a:custGeom>
              <a:avLst/>
              <a:gdLst/>
              <a:ahLst/>
              <a:cxnLst>
                <a:cxn ang="0">
                  <a:pos x="0" y="47"/>
                </a:cxn>
                <a:cxn ang="0">
                  <a:pos x="0" y="0"/>
                </a:cxn>
                <a:cxn ang="0">
                  <a:pos x="6" y="0"/>
                </a:cxn>
                <a:cxn ang="0">
                  <a:pos x="6" y="48"/>
                </a:cxn>
              </a:cxnLst>
              <a:rect l="0" t="0" r="r" b="b"/>
              <a:pathLst>
                <a:path w="6" h="48">
                  <a:moveTo>
                    <a:pt x="0" y="47"/>
                  </a:moveTo>
                  <a:lnTo>
                    <a:pt x="0" y="0"/>
                  </a:lnTo>
                  <a:lnTo>
                    <a:pt x="6" y="0"/>
                  </a:lnTo>
                  <a:lnTo>
                    <a:pt x="6" y="48"/>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42" name="Line 718"/>
            <p:cNvSpPr>
              <a:spLocks noChangeShapeType="1"/>
            </p:cNvSpPr>
            <p:nvPr/>
          </p:nvSpPr>
          <p:spPr bwMode="auto">
            <a:xfrm>
              <a:off x="8531226" y="2847976"/>
              <a:ext cx="3333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43" name="Line 719"/>
            <p:cNvSpPr>
              <a:spLocks noChangeShapeType="1"/>
            </p:cNvSpPr>
            <p:nvPr/>
          </p:nvSpPr>
          <p:spPr bwMode="auto">
            <a:xfrm>
              <a:off x="8531226" y="2862263"/>
              <a:ext cx="3333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44" name="Line 720"/>
            <p:cNvSpPr>
              <a:spLocks noChangeShapeType="1"/>
            </p:cNvSpPr>
            <p:nvPr/>
          </p:nvSpPr>
          <p:spPr bwMode="auto">
            <a:xfrm>
              <a:off x="8531226" y="2873376"/>
              <a:ext cx="3333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45" name="Line 721"/>
            <p:cNvSpPr>
              <a:spLocks noChangeShapeType="1"/>
            </p:cNvSpPr>
            <p:nvPr/>
          </p:nvSpPr>
          <p:spPr bwMode="auto">
            <a:xfrm>
              <a:off x="8531226" y="2886076"/>
              <a:ext cx="3333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46" name="Freeform 722"/>
            <p:cNvSpPr>
              <a:spLocks/>
            </p:cNvSpPr>
            <p:nvPr/>
          </p:nvSpPr>
          <p:spPr bwMode="auto">
            <a:xfrm>
              <a:off x="8707438" y="2959101"/>
              <a:ext cx="166688" cy="46038"/>
            </a:xfrm>
            <a:custGeom>
              <a:avLst/>
              <a:gdLst/>
              <a:ahLst/>
              <a:cxnLst>
                <a:cxn ang="0">
                  <a:pos x="70" y="19"/>
                </a:cxn>
                <a:cxn ang="0">
                  <a:pos x="70" y="9"/>
                </a:cxn>
                <a:cxn ang="0">
                  <a:pos x="0" y="8"/>
                </a:cxn>
                <a:cxn ang="0">
                  <a:pos x="0" y="19"/>
                </a:cxn>
              </a:cxnLst>
              <a:rect l="0" t="0" r="r" b="b"/>
              <a:pathLst>
                <a:path w="70" h="19">
                  <a:moveTo>
                    <a:pt x="70" y="19"/>
                  </a:moveTo>
                  <a:cubicBezTo>
                    <a:pt x="70" y="9"/>
                    <a:pt x="70" y="9"/>
                    <a:pt x="70" y="9"/>
                  </a:cubicBezTo>
                  <a:cubicBezTo>
                    <a:pt x="55" y="1"/>
                    <a:pt x="22" y="0"/>
                    <a:pt x="0" y="8"/>
                  </a:cubicBezTo>
                  <a:cubicBezTo>
                    <a:pt x="0" y="19"/>
                    <a:pt x="0" y="19"/>
                    <a:pt x="0" y="19"/>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47" name="Freeform 723"/>
            <p:cNvSpPr>
              <a:spLocks/>
            </p:cNvSpPr>
            <p:nvPr/>
          </p:nvSpPr>
          <p:spPr bwMode="auto">
            <a:xfrm>
              <a:off x="8755063" y="2928938"/>
              <a:ext cx="69850" cy="38100"/>
            </a:xfrm>
            <a:custGeom>
              <a:avLst/>
              <a:gdLst/>
              <a:ahLst/>
              <a:cxnLst>
                <a:cxn ang="0">
                  <a:pos x="28" y="16"/>
                </a:cxn>
                <a:cxn ang="0">
                  <a:pos x="28" y="3"/>
                </a:cxn>
                <a:cxn ang="0">
                  <a:pos x="14" y="0"/>
                </a:cxn>
                <a:cxn ang="0">
                  <a:pos x="2" y="1"/>
                </a:cxn>
                <a:cxn ang="0">
                  <a:pos x="2" y="16"/>
                </a:cxn>
              </a:cxnLst>
              <a:rect l="0" t="0" r="r" b="b"/>
              <a:pathLst>
                <a:path w="29" h="16">
                  <a:moveTo>
                    <a:pt x="28" y="16"/>
                  </a:moveTo>
                  <a:cubicBezTo>
                    <a:pt x="28" y="3"/>
                    <a:pt x="28" y="3"/>
                    <a:pt x="28" y="3"/>
                  </a:cubicBezTo>
                  <a:cubicBezTo>
                    <a:pt x="28" y="3"/>
                    <a:pt x="29" y="0"/>
                    <a:pt x="14" y="0"/>
                  </a:cubicBezTo>
                  <a:cubicBezTo>
                    <a:pt x="0" y="0"/>
                    <a:pt x="2" y="1"/>
                    <a:pt x="2" y="1"/>
                  </a:cubicBezTo>
                  <a:cubicBezTo>
                    <a:pt x="2" y="16"/>
                    <a:pt x="2" y="16"/>
                    <a:pt x="2" y="16"/>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48" name="Freeform 724"/>
            <p:cNvSpPr>
              <a:spLocks/>
            </p:cNvSpPr>
            <p:nvPr/>
          </p:nvSpPr>
          <p:spPr bwMode="auto">
            <a:xfrm>
              <a:off x="8702676" y="2924176"/>
              <a:ext cx="55563" cy="9525"/>
            </a:xfrm>
            <a:custGeom>
              <a:avLst/>
              <a:gdLst/>
              <a:ahLst/>
              <a:cxnLst>
                <a:cxn ang="0">
                  <a:pos x="23" y="4"/>
                </a:cxn>
                <a:cxn ang="0">
                  <a:pos x="0" y="0"/>
                </a:cxn>
              </a:cxnLst>
              <a:rect l="0" t="0" r="r" b="b"/>
              <a:pathLst>
                <a:path w="23" h="4">
                  <a:moveTo>
                    <a:pt x="23" y="4"/>
                  </a:moveTo>
                  <a:cubicBezTo>
                    <a:pt x="10" y="4"/>
                    <a:pt x="0" y="2"/>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49" name="Freeform 725"/>
            <p:cNvSpPr>
              <a:spLocks/>
            </p:cNvSpPr>
            <p:nvPr/>
          </p:nvSpPr>
          <p:spPr bwMode="auto">
            <a:xfrm>
              <a:off x="8821738" y="2924176"/>
              <a:ext cx="50800" cy="9525"/>
            </a:xfrm>
            <a:custGeom>
              <a:avLst/>
              <a:gdLst/>
              <a:ahLst/>
              <a:cxnLst>
                <a:cxn ang="0">
                  <a:pos x="21" y="0"/>
                </a:cxn>
                <a:cxn ang="0">
                  <a:pos x="0" y="4"/>
                </a:cxn>
              </a:cxnLst>
              <a:rect l="0" t="0" r="r" b="b"/>
              <a:pathLst>
                <a:path w="21" h="4">
                  <a:moveTo>
                    <a:pt x="21" y="0"/>
                  </a:moveTo>
                  <a:cubicBezTo>
                    <a:pt x="21" y="2"/>
                    <a:pt x="12" y="4"/>
                    <a:pt x="0" y="4"/>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50" name="Freeform 726"/>
            <p:cNvSpPr>
              <a:spLocks/>
            </p:cNvSpPr>
            <p:nvPr/>
          </p:nvSpPr>
          <p:spPr bwMode="auto">
            <a:xfrm>
              <a:off x="8702676" y="2901951"/>
              <a:ext cx="171450" cy="22225"/>
            </a:xfrm>
            <a:custGeom>
              <a:avLst/>
              <a:gdLst/>
              <a:ahLst/>
              <a:cxnLst>
                <a:cxn ang="0">
                  <a:pos x="0" y="9"/>
                </a:cxn>
                <a:cxn ang="0">
                  <a:pos x="0" y="5"/>
                </a:cxn>
                <a:cxn ang="0">
                  <a:pos x="36" y="0"/>
                </a:cxn>
                <a:cxn ang="0">
                  <a:pos x="71" y="5"/>
                </a:cxn>
                <a:cxn ang="0">
                  <a:pos x="71" y="9"/>
                </a:cxn>
                <a:cxn ang="0">
                  <a:pos x="36" y="5"/>
                </a:cxn>
                <a:cxn ang="0">
                  <a:pos x="0" y="9"/>
                </a:cxn>
              </a:cxnLst>
              <a:rect l="0" t="0" r="r" b="b"/>
              <a:pathLst>
                <a:path w="72" h="9">
                  <a:moveTo>
                    <a:pt x="0" y="9"/>
                  </a:moveTo>
                  <a:cubicBezTo>
                    <a:pt x="0" y="7"/>
                    <a:pt x="0" y="6"/>
                    <a:pt x="0" y="5"/>
                  </a:cubicBezTo>
                  <a:cubicBezTo>
                    <a:pt x="0" y="2"/>
                    <a:pt x="16" y="0"/>
                    <a:pt x="36" y="0"/>
                  </a:cubicBezTo>
                  <a:cubicBezTo>
                    <a:pt x="55" y="0"/>
                    <a:pt x="71" y="2"/>
                    <a:pt x="71" y="5"/>
                  </a:cubicBezTo>
                  <a:cubicBezTo>
                    <a:pt x="71" y="6"/>
                    <a:pt x="72" y="8"/>
                    <a:pt x="71" y="9"/>
                  </a:cubicBezTo>
                  <a:cubicBezTo>
                    <a:pt x="66" y="6"/>
                    <a:pt x="49" y="5"/>
                    <a:pt x="36" y="5"/>
                  </a:cubicBezTo>
                  <a:cubicBezTo>
                    <a:pt x="23" y="5"/>
                    <a:pt x="7" y="6"/>
                    <a:pt x="0" y="9"/>
                  </a:cubicBez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51" name="Freeform 727"/>
            <p:cNvSpPr>
              <a:spLocks/>
            </p:cNvSpPr>
            <p:nvPr/>
          </p:nvSpPr>
          <p:spPr bwMode="auto">
            <a:xfrm>
              <a:off x="8786813" y="2825751"/>
              <a:ext cx="9525" cy="76200"/>
            </a:xfrm>
            <a:custGeom>
              <a:avLst/>
              <a:gdLst/>
              <a:ahLst/>
              <a:cxnLst>
                <a:cxn ang="0">
                  <a:pos x="6" y="47"/>
                </a:cxn>
                <a:cxn ang="0">
                  <a:pos x="6" y="0"/>
                </a:cxn>
                <a:cxn ang="0">
                  <a:pos x="0" y="0"/>
                </a:cxn>
                <a:cxn ang="0">
                  <a:pos x="0" y="48"/>
                </a:cxn>
              </a:cxnLst>
              <a:rect l="0" t="0" r="r" b="b"/>
              <a:pathLst>
                <a:path w="6" h="48">
                  <a:moveTo>
                    <a:pt x="6" y="47"/>
                  </a:moveTo>
                  <a:lnTo>
                    <a:pt x="6" y="0"/>
                  </a:lnTo>
                  <a:lnTo>
                    <a:pt x="0" y="0"/>
                  </a:lnTo>
                  <a:lnTo>
                    <a:pt x="0" y="48"/>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52" name="Line 728"/>
            <p:cNvSpPr>
              <a:spLocks noChangeShapeType="1"/>
            </p:cNvSpPr>
            <p:nvPr/>
          </p:nvSpPr>
          <p:spPr bwMode="auto">
            <a:xfrm flipH="1">
              <a:off x="8772526" y="2847976"/>
              <a:ext cx="3492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53" name="Line 729"/>
            <p:cNvSpPr>
              <a:spLocks noChangeShapeType="1"/>
            </p:cNvSpPr>
            <p:nvPr/>
          </p:nvSpPr>
          <p:spPr bwMode="auto">
            <a:xfrm flipH="1">
              <a:off x="8772526" y="2862263"/>
              <a:ext cx="3492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54" name="Line 730"/>
            <p:cNvSpPr>
              <a:spLocks noChangeShapeType="1"/>
            </p:cNvSpPr>
            <p:nvPr/>
          </p:nvSpPr>
          <p:spPr bwMode="auto">
            <a:xfrm flipH="1">
              <a:off x="8772526" y="2873376"/>
              <a:ext cx="3492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55" name="Line 731"/>
            <p:cNvSpPr>
              <a:spLocks noChangeShapeType="1"/>
            </p:cNvSpPr>
            <p:nvPr/>
          </p:nvSpPr>
          <p:spPr bwMode="auto">
            <a:xfrm flipH="1">
              <a:off x="8772526" y="2886076"/>
              <a:ext cx="3492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56" name="Freeform 732"/>
            <p:cNvSpPr>
              <a:spLocks/>
            </p:cNvSpPr>
            <p:nvPr/>
          </p:nvSpPr>
          <p:spPr bwMode="auto">
            <a:xfrm>
              <a:off x="8343901" y="2995613"/>
              <a:ext cx="300038" cy="1371600"/>
            </a:xfrm>
            <a:custGeom>
              <a:avLst/>
              <a:gdLst/>
              <a:ahLst/>
              <a:cxnLst>
                <a:cxn ang="0">
                  <a:pos x="0" y="577"/>
                </a:cxn>
                <a:cxn ang="0">
                  <a:pos x="0" y="533"/>
                </a:cxn>
                <a:cxn ang="0">
                  <a:pos x="40" y="533"/>
                </a:cxn>
                <a:cxn ang="0">
                  <a:pos x="40" y="155"/>
                </a:cxn>
                <a:cxn ang="0">
                  <a:pos x="45" y="151"/>
                </a:cxn>
                <a:cxn ang="0">
                  <a:pos x="45" y="146"/>
                </a:cxn>
                <a:cxn ang="0">
                  <a:pos x="40" y="144"/>
                </a:cxn>
                <a:cxn ang="0">
                  <a:pos x="45" y="139"/>
                </a:cxn>
                <a:cxn ang="0">
                  <a:pos x="45" y="132"/>
                </a:cxn>
                <a:cxn ang="0">
                  <a:pos x="40" y="129"/>
                </a:cxn>
                <a:cxn ang="0">
                  <a:pos x="45" y="125"/>
                </a:cxn>
                <a:cxn ang="0">
                  <a:pos x="45" y="118"/>
                </a:cxn>
                <a:cxn ang="0">
                  <a:pos x="40" y="114"/>
                </a:cxn>
                <a:cxn ang="0">
                  <a:pos x="45" y="111"/>
                </a:cxn>
                <a:cxn ang="0">
                  <a:pos x="45" y="104"/>
                </a:cxn>
                <a:cxn ang="0">
                  <a:pos x="40" y="100"/>
                </a:cxn>
                <a:cxn ang="0">
                  <a:pos x="45" y="96"/>
                </a:cxn>
                <a:cxn ang="0">
                  <a:pos x="45" y="89"/>
                </a:cxn>
                <a:cxn ang="0">
                  <a:pos x="40" y="85"/>
                </a:cxn>
                <a:cxn ang="0">
                  <a:pos x="45" y="80"/>
                </a:cxn>
                <a:cxn ang="0">
                  <a:pos x="45" y="75"/>
                </a:cxn>
                <a:cxn ang="0">
                  <a:pos x="40" y="71"/>
                </a:cxn>
                <a:cxn ang="0">
                  <a:pos x="45" y="66"/>
                </a:cxn>
                <a:cxn ang="0">
                  <a:pos x="45" y="8"/>
                </a:cxn>
                <a:cxn ang="0">
                  <a:pos x="82" y="1"/>
                </a:cxn>
                <a:cxn ang="0">
                  <a:pos x="82" y="39"/>
                </a:cxn>
                <a:cxn ang="0">
                  <a:pos x="97" y="39"/>
                </a:cxn>
                <a:cxn ang="0">
                  <a:pos x="97" y="0"/>
                </a:cxn>
                <a:cxn ang="0">
                  <a:pos x="126" y="5"/>
                </a:cxn>
                <a:cxn ang="0">
                  <a:pos x="126" y="21"/>
                </a:cxn>
              </a:cxnLst>
              <a:rect l="0" t="0" r="r" b="b"/>
              <a:pathLst>
                <a:path w="126" h="577">
                  <a:moveTo>
                    <a:pt x="0" y="577"/>
                  </a:moveTo>
                  <a:cubicBezTo>
                    <a:pt x="0" y="533"/>
                    <a:pt x="0" y="533"/>
                    <a:pt x="0" y="533"/>
                  </a:cubicBezTo>
                  <a:cubicBezTo>
                    <a:pt x="40" y="533"/>
                    <a:pt x="40" y="533"/>
                    <a:pt x="40" y="533"/>
                  </a:cubicBezTo>
                  <a:cubicBezTo>
                    <a:pt x="40" y="155"/>
                    <a:pt x="40" y="155"/>
                    <a:pt x="40" y="155"/>
                  </a:cubicBezTo>
                  <a:cubicBezTo>
                    <a:pt x="45" y="151"/>
                    <a:pt x="45" y="151"/>
                    <a:pt x="45" y="151"/>
                  </a:cubicBezTo>
                  <a:cubicBezTo>
                    <a:pt x="45" y="146"/>
                    <a:pt x="45" y="146"/>
                    <a:pt x="45" y="146"/>
                  </a:cubicBezTo>
                  <a:cubicBezTo>
                    <a:pt x="40" y="144"/>
                    <a:pt x="40" y="144"/>
                    <a:pt x="40" y="144"/>
                  </a:cubicBezTo>
                  <a:cubicBezTo>
                    <a:pt x="45" y="139"/>
                    <a:pt x="45" y="139"/>
                    <a:pt x="45" y="139"/>
                  </a:cubicBezTo>
                  <a:cubicBezTo>
                    <a:pt x="45" y="132"/>
                    <a:pt x="45" y="132"/>
                    <a:pt x="45" y="132"/>
                  </a:cubicBezTo>
                  <a:cubicBezTo>
                    <a:pt x="40" y="129"/>
                    <a:pt x="40" y="129"/>
                    <a:pt x="40" y="129"/>
                  </a:cubicBezTo>
                  <a:cubicBezTo>
                    <a:pt x="45" y="125"/>
                    <a:pt x="45" y="125"/>
                    <a:pt x="45" y="125"/>
                  </a:cubicBezTo>
                  <a:cubicBezTo>
                    <a:pt x="45" y="118"/>
                    <a:pt x="45" y="118"/>
                    <a:pt x="45" y="118"/>
                  </a:cubicBezTo>
                  <a:cubicBezTo>
                    <a:pt x="40" y="114"/>
                    <a:pt x="40" y="114"/>
                    <a:pt x="40" y="114"/>
                  </a:cubicBezTo>
                  <a:cubicBezTo>
                    <a:pt x="45" y="111"/>
                    <a:pt x="45" y="111"/>
                    <a:pt x="45" y="111"/>
                  </a:cubicBezTo>
                  <a:cubicBezTo>
                    <a:pt x="45" y="104"/>
                    <a:pt x="45" y="104"/>
                    <a:pt x="45" y="104"/>
                  </a:cubicBezTo>
                  <a:cubicBezTo>
                    <a:pt x="40" y="100"/>
                    <a:pt x="40" y="100"/>
                    <a:pt x="40" y="100"/>
                  </a:cubicBezTo>
                  <a:cubicBezTo>
                    <a:pt x="45" y="96"/>
                    <a:pt x="45" y="96"/>
                    <a:pt x="45" y="96"/>
                  </a:cubicBezTo>
                  <a:cubicBezTo>
                    <a:pt x="45" y="89"/>
                    <a:pt x="45" y="89"/>
                    <a:pt x="45" y="89"/>
                  </a:cubicBezTo>
                  <a:cubicBezTo>
                    <a:pt x="40" y="85"/>
                    <a:pt x="40" y="85"/>
                    <a:pt x="40" y="85"/>
                  </a:cubicBezTo>
                  <a:cubicBezTo>
                    <a:pt x="45" y="80"/>
                    <a:pt x="45" y="80"/>
                    <a:pt x="45" y="80"/>
                  </a:cubicBezTo>
                  <a:cubicBezTo>
                    <a:pt x="45" y="75"/>
                    <a:pt x="45" y="75"/>
                    <a:pt x="45" y="75"/>
                  </a:cubicBezTo>
                  <a:cubicBezTo>
                    <a:pt x="40" y="71"/>
                    <a:pt x="40" y="71"/>
                    <a:pt x="40" y="71"/>
                  </a:cubicBezTo>
                  <a:cubicBezTo>
                    <a:pt x="45" y="66"/>
                    <a:pt x="45" y="66"/>
                    <a:pt x="45" y="66"/>
                  </a:cubicBezTo>
                  <a:cubicBezTo>
                    <a:pt x="45" y="8"/>
                    <a:pt x="45" y="8"/>
                    <a:pt x="45" y="8"/>
                  </a:cubicBezTo>
                  <a:cubicBezTo>
                    <a:pt x="45" y="8"/>
                    <a:pt x="48" y="1"/>
                    <a:pt x="82" y="1"/>
                  </a:cubicBezTo>
                  <a:cubicBezTo>
                    <a:pt x="82" y="36"/>
                    <a:pt x="82" y="39"/>
                    <a:pt x="82" y="39"/>
                  </a:cubicBezTo>
                  <a:cubicBezTo>
                    <a:pt x="97" y="39"/>
                    <a:pt x="97" y="39"/>
                    <a:pt x="97" y="39"/>
                  </a:cubicBezTo>
                  <a:cubicBezTo>
                    <a:pt x="97" y="0"/>
                    <a:pt x="97" y="0"/>
                    <a:pt x="97" y="0"/>
                  </a:cubicBezTo>
                  <a:cubicBezTo>
                    <a:pt x="97" y="0"/>
                    <a:pt x="113" y="0"/>
                    <a:pt x="126" y="5"/>
                  </a:cubicBezTo>
                  <a:cubicBezTo>
                    <a:pt x="126" y="16"/>
                    <a:pt x="126" y="21"/>
                    <a:pt x="126" y="2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57" name="Freeform 733"/>
            <p:cNvSpPr>
              <a:spLocks/>
            </p:cNvSpPr>
            <p:nvPr/>
          </p:nvSpPr>
          <p:spPr bwMode="auto">
            <a:xfrm>
              <a:off x="8451851" y="3144838"/>
              <a:ext cx="74613" cy="7938"/>
            </a:xfrm>
            <a:custGeom>
              <a:avLst/>
              <a:gdLst/>
              <a:ahLst/>
              <a:cxnLst>
                <a:cxn ang="0">
                  <a:pos x="0" y="3"/>
                </a:cxn>
                <a:cxn ang="0">
                  <a:pos x="32" y="0"/>
                </a:cxn>
              </a:cxnLst>
              <a:rect l="0" t="0" r="r" b="b"/>
              <a:pathLst>
                <a:path w="32" h="3">
                  <a:moveTo>
                    <a:pt x="0" y="3"/>
                  </a:moveTo>
                  <a:cubicBezTo>
                    <a:pt x="0" y="3"/>
                    <a:pt x="4" y="0"/>
                    <a:pt x="32"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58" name="Freeform 734"/>
            <p:cNvSpPr>
              <a:spLocks/>
            </p:cNvSpPr>
            <p:nvPr/>
          </p:nvSpPr>
          <p:spPr bwMode="auto">
            <a:xfrm>
              <a:off x="8451851" y="3163888"/>
              <a:ext cx="74613" cy="7938"/>
            </a:xfrm>
            <a:custGeom>
              <a:avLst/>
              <a:gdLst/>
              <a:ahLst/>
              <a:cxnLst>
                <a:cxn ang="0">
                  <a:pos x="0" y="3"/>
                </a:cxn>
                <a:cxn ang="0">
                  <a:pos x="32" y="0"/>
                </a:cxn>
              </a:cxnLst>
              <a:rect l="0" t="0" r="r" b="b"/>
              <a:pathLst>
                <a:path w="32" h="3">
                  <a:moveTo>
                    <a:pt x="0" y="3"/>
                  </a:moveTo>
                  <a:cubicBezTo>
                    <a:pt x="0" y="3"/>
                    <a:pt x="4" y="0"/>
                    <a:pt x="32"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59" name="Freeform 735"/>
            <p:cNvSpPr>
              <a:spLocks/>
            </p:cNvSpPr>
            <p:nvPr/>
          </p:nvSpPr>
          <p:spPr bwMode="auto">
            <a:xfrm>
              <a:off x="8451851" y="3181351"/>
              <a:ext cx="74613" cy="6350"/>
            </a:xfrm>
            <a:custGeom>
              <a:avLst/>
              <a:gdLst/>
              <a:ahLst/>
              <a:cxnLst>
                <a:cxn ang="0">
                  <a:pos x="0" y="3"/>
                </a:cxn>
                <a:cxn ang="0">
                  <a:pos x="32" y="0"/>
                </a:cxn>
              </a:cxnLst>
              <a:rect l="0" t="0" r="r" b="b"/>
              <a:pathLst>
                <a:path w="32" h="3">
                  <a:moveTo>
                    <a:pt x="0" y="3"/>
                  </a:moveTo>
                  <a:cubicBezTo>
                    <a:pt x="0" y="3"/>
                    <a:pt x="4" y="0"/>
                    <a:pt x="32"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60" name="Freeform 736"/>
            <p:cNvSpPr>
              <a:spLocks/>
            </p:cNvSpPr>
            <p:nvPr/>
          </p:nvSpPr>
          <p:spPr bwMode="auto">
            <a:xfrm>
              <a:off x="8451851" y="3197226"/>
              <a:ext cx="74613" cy="9525"/>
            </a:xfrm>
            <a:custGeom>
              <a:avLst/>
              <a:gdLst/>
              <a:ahLst/>
              <a:cxnLst>
                <a:cxn ang="0">
                  <a:pos x="0" y="4"/>
                </a:cxn>
                <a:cxn ang="0">
                  <a:pos x="32" y="0"/>
                </a:cxn>
              </a:cxnLst>
              <a:rect l="0" t="0" r="r" b="b"/>
              <a:pathLst>
                <a:path w="32" h="4">
                  <a:moveTo>
                    <a:pt x="0" y="4"/>
                  </a:moveTo>
                  <a:cubicBezTo>
                    <a:pt x="0" y="4"/>
                    <a:pt x="4" y="1"/>
                    <a:pt x="32"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61" name="Freeform 737"/>
            <p:cNvSpPr>
              <a:spLocks/>
            </p:cNvSpPr>
            <p:nvPr/>
          </p:nvSpPr>
          <p:spPr bwMode="auto">
            <a:xfrm>
              <a:off x="8451851" y="3213101"/>
              <a:ext cx="74613" cy="9525"/>
            </a:xfrm>
            <a:custGeom>
              <a:avLst/>
              <a:gdLst/>
              <a:ahLst/>
              <a:cxnLst>
                <a:cxn ang="0">
                  <a:pos x="0" y="4"/>
                </a:cxn>
                <a:cxn ang="0">
                  <a:pos x="32" y="0"/>
                </a:cxn>
              </a:cxnLst>
              <a:rect l="0" t="0" r="r" b="b"/>
              <a:pathLst>
                <a:path w="32" h="4">
                  <a:moveTo>
                    <a:pt x="0" y="4"/>
                  </a:moveTo>
                  <a:cubicBezTo>
                    <a:pt x="0" y="4"/>
                    <a:pt x="4" y="1"/>
                    <a:pt x="32"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62" name="Freeform 738"/>
            <p:cNvSpPr>
              <a:spLocks/>
            </p:cNvSpPr>
            <p:nvPr/>
          </p:nvSpPr>
          <p:spPr bwMode="auto">
            <a:xfrm>
              <a:off x="8451851" y="3232151"/>
              <a:ext cx="74613" cy="9525"/>
            </a:xfrm>
            <a:custGeom>
              <a:avLst/>
              <a:gdLst/>
              <a:ahLst/>
              <a:cxnLst>
                <a:cxn ang="0">
                  <a:pos x="0" y="4"/>
                </a:cxn>
                <a:cxn ang="0">
                  <a:pos x="32" y="0"/>
                </a:cxn>
              </a:cxnLst>
              <a:rect l="0" t="0" r="r" b="b"/>
              <a:pathLst>
                <a:path w="32" h="4">
                  <a:moveTo>
                    <a:pt x="0" y="4"/>
                  </a:moveTo>
                  <a:cubicBezTo>
                    <a:pt x="0" y="4"/>
                    <a:pt x="4" y="0"/>
                    <a:pt x="32"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63" name="Freeform 739"/>
            <p:cNvSpPr>
              <a:spLocks/>
            </p:cNvSpPr>
            <p:nvPr/>
          </p:nvSpPr>
          <p:spPr bwMode="auto">
            <a:xfrm>
              <a:off x="8451851" y="3249613"/>
              <a:ext cx="74613" cy="6350"/>
            </a:xfrm>
            <a:custGeom>
              <a:avLst/>
              <a:gdLst/>
              <a:ahLst/>
              <a:cxnLst>
                <a:cxn ang="0">
                  <a:pos x="0" y="3"/>
                </a:cxn>
                <a:cxn ang="0">
                  <a:pos x="32" y="0"/>
                </a:cxn>
              </a:cxnLst>
              <a:rect l="0" t="0" r="r" b="b"/>
              <a:pathLst>
                <a:path w="32" h="3">
                  <a:moveTo>
                    <a:pt x="0" y="3"/>
                  </a:moveTo>
                  <a:cubicBezTo>
                    <a:pt x="0" y="3"/>
                    <a:pt x="4" y="0"/>
                    <a:pt x="32"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64" name="Freeform 740"/>
            <p:cNvSpPr>
              <a:spLocks/>
            </p:cNvSpPr>
            <p:nvPr/>
          </p:nvSpPr>
          <p:spPr bwMode="auto">
            <a:xfrm>
              <a:off x="8451851" y="3268663"/>
              <a:ext cx="74613" cy="6350"/>
            </a:xfrm>
            <a:custGeom>
              <a:avLst/>
              <a:gdLst/>
              <a:ahLst/>
              <a:cxnLst>
                <a:cxn ang="0">
                  <a:pos x="0" y="3"/>
                </a:cxn>
                <a:cxn ang="0">
                  <a:pos x="32" y="0"/>
                </a:cxn>
              </a:cxnLst>
              <a:rect l="0" t="0" r="r" b="b"/>
              <a:pathLst>
                <a:path w="32" h="3">
                  <a:moveTo>
                    <a:pt x="0" y="3"/>
                  </a:moveTo>
                  <a:cubicBezTo>
                    <a:pt x="0" y="3"/>
                    <a:pt x="4" y="0"/>
                    <a:pt x="32"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65" name="Freeform 741"/>
            <p:cNvSpPr>
              <a:spLocks/>
            </p:cNvSpPr>
            <p:nvPr/>
          </p:nvSpPr>
          <p:spPr bwMode="auto">
            <a:xfrm>
              <a:off x="8451851" y="3284538"/>
              <a:ext cx="74613" cy="7938"/>
            </a:xfrm>
            <a:custGeom>
              <a:avLst/>
              <a:gdLst/>
              <a:ahLst/>
              <a:cxnLst>
                <a:cxn ang="0">
                  <a:pos x="0" y="3"/>
                </a:cxn>
                <a:cxn ang="0">
                  <a:pos x="32" y="0"/>
                </a:cxn>
              </a:cxnLst>
              <a:rect l="0" t="0" r="r" b="b"/>
              <a:pathLst>
                <a:path w="32" h="3">
                  <a:moveTo>
                    <a:pt x="0" y="3"/>
                  </a:moveTo>
                  <a:cubicBezTo>
                    <a:pt x="0" y="3"/>
                    <a:pt x="4" y="0"/>
                    <a:pt x="32"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66" name="Freeform 742"/>
            <p:cNvSpPr>
              <a:spLocks/>
            </p:cNvSpPr>
            <p:nvPr/>
          </p:nvSpPr>
          <p:spPr bwMode="auto">
            <a:xfrm>
              <a:off x="8451851" y="3303588"/>
              <a:ext cx="74613" cy="7938"/>
            </a:xfrm>
            <a:custGeom>
              <a:avLst/>
              <a:gdLst/>
              <a:ahLst/>
              <a:cxnLst>
                <a:cxn ang="0">
                  <a:pos x="0" y="3"/>
                </a:cxn>
                <a:cxn ang="0">
                  <a:pos x="32" y="0"/>
                </a:cxn>
              </a:cxnLst>
              <a:rect l="0" t="0" r="r" b="b"/>
              <a:pathLst>
                <a:path w="32" h="3">
                  <a:moveTo>
                    <a:pt x="0" y="3"/>
                  </a:moveTo>
                  <a:cubicBezTo>
                    <a:pt x="0" y="3"/>
                    <a:pt x="4" y="0"/>
                    <a:pt x="32"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67" name="Freeform 743"/>
            <p:cNvSpPr>
              <a:spLocks/>
            </p:cNvSpPr>
            <p:nvPr/>
          </p:nvSpPr>
          <p:spPr bwMode="auto">
            <a:xfrm>
              <a:off x="8451851" y="3321051"/>
              <a:ext cx="74613" cy="4763"/>
            </a:xfrm>
            <a:custGeom>
              <a:avLst/>
              <a:gdLst/>
              <a:ahLst/>
              <a:cxnLst>
                <a:cxn ang="0">
                  <a:pos x="0" y="2"/>
                </a:cxn>
                <a:cxn ang="0">
                  <a:pos x="32" y="0"/>
                </a:cxn>
              </a:cxnLst>
              <a:rect l="0" t="0" r="r" b="b"/>
              <a:pathLst>
                <a:path w="32" h="2">
                  <a:moveTo>
                    <a:pt x="0" y="2"/>
                  </a:moveTo>
                  <a:cubicBezTo>
                    <a:pt x="0" y="2"/>
                    <a:pt x="4" y="0"/>
                    <a:pt x="32"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68" name="Freeform 744"/>
            <p:cNvSpPr>
              <a:spLocks/>
            </p:cNvSpPr>
            <p:nvPr/>
          </p:nvSpPr>
          <p:spPr bwMode="auto">
            <a:xfrm>
              <a:off x="8451851" y="3340101"/>
              <a:ext cx="74613" cy="1588"/>
            </a:xfrm>
            <a:custGeom>
              <a:avLst/>
              <a:gdLst/>
              <a:ahLst/>
              <a:cxnLst>
                <a:cxn ang="0">
                  <a:pos x="0" y="1"/>
                </a:cxn>
                <a:cxn ang="0">
                  <a:pos x="32" y="0"/>
                </a:cxn>
              </a:cxnLst>
              <a:rect l="0" t="0" r="r" b="b"/>
              <a:pathLst>
                <a:path w="32" h="1">
                  <a:moveTo>
                    <a:pt x="0" y="1"/>
                  </a:moveTo>
                  <a:cubicBezTo>
                    <a:pt x="0" y="1"/>
                    <a:pt x="4" y="0"/>
                    <a:pt x="32"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69" name="Freeform 745"/>
            <p:cNvSpPr>
              <a:spLocks/>
            </p:cNvSpPr>
            <p:nvPr/>
          </p:nvSpPr>
          <p:spPr bwMode="auto">
            <a:xfrm>
              <a:off x="8693151" y="2995613"/>
              <a:ext cx="303213" cy="1371600"/>
            </a:xfrm>
            <a:custGeom>
              <a:avLst/>
              <a:gdLst/>
              <a:ahLst/>
              <a:cxnLst>
                <a:cxn ang="0">
                  <a:pos x="127" y="577"/>
                </a:cxn>
                <a:cxn ang="0">
                  <a:pos x="127" y="533"/>
                </a:cxn>
                <a:cxn ang="0">
                  <a:pos x="86" y="533"/>
                </a:cxn>
                <a:cxn ang="0">
                  <a:pos x="86" y="155"/>
                </a:cxn>
                <a:cxn ang="0">
                  <a:pos x="82" y="151"/>
                </a:cxn>
                <a:cxn ang="0">
                  <a:pos x="82" y="146"/>
                </a:cxn>
                <a:cxn ang="0">
                  <a:pos x="87" y="144"/>
                </a:cxn>
                <a:cxn ang="0">
                  <a:pos x="82" y="139"/>
                </a:cxn>
                <a:cxn ang="0">
                  <a:pos x="82" y="132"/>
                </a:cxn>
                <a:cxn ang="0">
                  <a:pos x="87" y="129"/>
                </a:cxn>
                <a:cxn ang="0">
                  <a:pos x="82" y="125"/>
                </a:cxn>
                <a:cxn ang="0">
                  <a:pos x="82" y="118"/>
                </a:cxn>
                <a:cxn ang="0">
                  <a:pos x="87" y="114"/>
                </a:cxn>
                <a:cxn ang="0">
                  <a:pos x="82" y="111"/>
                </a:cxn>
                <a:cxn ang="0">
                  <a:pos x="82" y="104"/>
                </a:cxn>
                <a:cxn ang="0">
                  <a:pos x="87" y="100"/>
                </a:cxn>
                <a:cxn ang="0">
                  <a:pos x="82" y="96"/>
                </a:cxn>
                <a:cxn ang="0">
                  <a:pos x="82" y="89"/>
                </a:cxn>
                <a:cxn ang="0">
                  <a:pos x="87" y="85"/>
                </a:cxn>
                <a:cxn ang="0">
                  <a:pos x="82" y="80"/>
                </a:cxn>
                <a:cxn ang="0">
                  <a:pos x="82" y="75"/>
                </a:cxn>
                <a:cxn ang="0">
                  <a:pos x="87" y="71"/>
                </a:cxn>
                <a:cxn ang="0">
                  <a:pos x="82" y="66"/>
                </a:cxn>
                <a:cxn ang="0">
                  <a:pos x="82" y="8"/>
                </a:cxn>
                <a:cxn ang="0">
                  <a:pos x="54" y="1"/>
                </a:cxn>
                <a:cxn ang="0">
                  <a:pos x="54" y="39"/>
                </a:cxn>
                <a:cxn ang="0">
                  <a:pos x="39" y="39"/>
                </a:cxn>
                <a:cxn ang="0">
                  <a:pos x="39" y="0"/>
                </a:cxn>
                <a:cxn ang="0">
                  <a:pos x="0" y="5"/>
                </a:cxn>
                <a:cxn ang="0">
                  <a:pos x="0" y="21"/>
                </a:cxn>
              </a:cxnLst>
              <a:rect l="0" t="0" r="r" b="b"/>
              <a:pathLst>
                <a:path w="127" h="577">
                  <a:moveTo>
                    <a:pt x="127" y="577"/>
                  </a:moveTo>
                  <a:cubicBezTo>
                    <a:pt x="127" y="533"/>
                    <a:pt x="127" y="533"/>
                    <a:pt x="127" y="533"/>
                  </a:cubicBezTo>
                  <a:cubicBezTo>
                    <a:pt x="86" y="533"/>
                    <a:pt x="86" y="533"/>
                    <a:pt x="86" y="533"/>
                  </a:cubicBezTo>
                  <a:cubicBezTo>
                    <a:pt x="86" y="155"/>
                    <a:pt x="86" y="155"/>
                    <a:pt x="86" y="155"/>
                  </a:cubicBezTo>
                  <a:cubicBezTo>
                    <a:pt x="82" y="151"/>
                    <a:pt x="82" y="151"/>
                    <a:pt x="82" y="151"/>
                  </a:cubicBezTo>
                  <a:cubicBezTo>
                    <a:pt x="82" y="146"/>
                    <a:pt x="82" y="146"/>
                    <a:pt x="82" y="146"/>
                  </a:cubicBezTo>
                  <a:cubicBezTo>
                    <a:pt x="87" y="144"/>
                    <a:pt x="87" y="144"/>
                    <a:pt x="87" y="144"/>
                  </a:cubicBezTo>
                  <a:cubicBezTo>
                    <a:pt x="82" y="139"/>
                    <a:pt x="82" y="139"/>
                    <a:pt x="82" y="139"/>
                  </a:cubicBezTo>
                  <a:cubicBezTo>
                    <a:pt x="82" y="132"/>
                    <a:pt x="82" y="132"/>
                    <a:pt x="82" y="132"/>
                  </a:cubicBezTo>
                  <a:cubicBezTo>
                    <a:pt x="87" y="129"/>
                    <a:pt x="87" y="129"/>
                    <a:pt x="87" y="129"/>
                  </a:cubicBezTo>
                  <a:cubicBezTo>
                    <a:pt x="82" y="125"/>
                    <a:pt x="82" y="125"/>
                    <a:pt x="82" y="125"/>
                  </a:cubicBezTo>
                  <a:cubicBezTo>
                    <a:pt x="82" y="118"/>
                    <a:pt x="82" y="118"/>
                    <a:pt x="82" y="118"/>
                  </a:cubicBezTo>
                  <a:cubicBezTo>
                    <a:pt x="87" y="114"/>
                    <a:pt x="87" y="114"/>
                    <a:pt x="87" y="114"/>
                  </a:cubicBezTo>
                  <a:cubicBezTo>
                    <a:pt x="82" y="111"/>
                    <a:pt x="82" y="111"/>
                    <a:pt x="82" y="111"/>
                  </a:cubicBezTo>
                  <a:cubicBezTo>
                    <a:pt x="82" y="104"/>
                    <a:pt x="82" y="104"/>
                    <a:pt x="82" y="104"/>
                  </a:cubicBezTo>
                  <a:cubicBezTo>
                    <a:pt x="87" y="100"/>
                    <a:pt x="87" y="100"/>
                    <a:pt x="87" y="100"/>
                  </a:cubicBezTo>
                  <a:cubicBezTo>
                    <a:pt x="82" y="96"/>
                    <a:pt x="82" y="96"/>
                    <a:pt x="82" y="96"/>
                  </a:cubicBezTo>
                  <a:cubicBezTo>
                    <a:pt x="82" y="89"/>
                    <a:pt x="82" y="89"/>
                    <a:pt x="82" y="89"/>
                  </a:cubicBezTo>
                  <a:cubicBezTo>
                    <a:pt x="87" y="85"/>
                    <a:pt x="87" y="85"/>
                    <a:pt x="87" y="85"/>
                  </a:cubicBezTo>
                  <a:cubicBezTo>
                    <a:pt x="82" y="80"/>
                    <a:pt x="82" y="80"/>
                    <a:pt x="82" y="80"/>
                  </a:cubicBezTo>
                  <a:cubicBezTo>
                    <a:pt x="82" y="75"/>
                    <a:pt x="82" y="75"/>
                    <a:pt x="82" y="75"/>
                  </a:cubicBezTo>
                  <a:cubicBezTo>
                    <a:pt x="87" y="71"/>
                    <a:pt x="87" y="71"/>
                    <a:pt x="87" y="71"/>
                  </a:cubicBezTo>
                  <a:cubicBezTo>
                    <a:pt x="82" y="66"/>
                    <a:pt x="82" y="66"/>
                    <a:pt x="82" y="66"/>
                  </a:cubicBezTo>
                  <a:cubicBezTo>
                    <a:pt x="82" y="8"/>
                    <a:pt x="82" y="8"/>
                    <a:pt x="82" y="8"/>
                  </a:cubicBezTo>
                  <a:cubicBezTo>
                    <a:pt x="82" y="8"/>
                    <a:pt x="80" y="1"/>
                    <a:pt x="54" y="1"/>
                  </a:cubicBezTo>
                  <a:cubicBezTo>
                    <a:pt x="54" y="36"/>
                    <a:pt x="54" y="39"/>
                    <a:pt x="54" y="39"/>
                  </a:cubicBezTo>
                  <a:cubicBezTo>
                    <a:pt x="39" y="39"/>
                    <a:pt x="39" y="39"/>
                    <a:pt x="39" y="39"/>
                  </a:cubicBezTo>
                  <a:cubicBezTo>
                    <a:pt x="39" y="0"/>
                    <a:pt x="39" y="0"/>
                    <a:pt x="39" y="0"/>
                  </a:cubicBezTo>
                  <a:cubicBezTo>
                    <a:pt x="39" y="0"/>
                    <a:pt x="14" y="0"/>
                    <a:pt x="0" y="5"/>
                  </a:cubicBezTo>
                  <a:cubicBezTo>
                    <a:pt x="1" y="16"/>
                    <a:pt x="0" y="21"/>
                    <a:pt x="0" y="2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70" name="Freeform 746"/>
            <p:cNvSpPr>
              <a:spLocks/>
            </p:cNvSpPr>
            <p:nvPr/>
          </p:nvSpPr>
          <p:spPr bwMode="auto">
            <a:xfrm>
              <a:off x="8840788" y="3144838"/>
              <a:ext cx="47625" cy="7938"/>
            </a:xfrm>
            <a:custGeom>
              <a:avLst/>
              <a:gdLst/>
              <a:ahLst/>
              <a:cxnLst>
                <a:cxn ang="0">
                  <a:pos x="20" y="3"/>
                </a:cxn>
                <a:cxn ang="0">
                  <a:pos x="0" y="0"/>
                </a:cxn>
              </a:cxnLst>
              <a:rect l="0" t="0" r="r" b="b"/>
              <a:pathLst>
                <a:path w="20" h="3">
                  <a:moveTo>
                    <a:pt x="20" y="3"/>
                  </a:moveTo>
                  <a:cubicBezTo>
                    <a:pt x="20" y="3"/>
                    <a:pt x="17" y="0"/>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71" name="Freeform 747"/>
            <p:cNvSpPr>
              <a:spLocks/>
            </p:cNvSpPr>
            <p:nvPr/>
          </p:nvSpPr>
          <p:spPr bwMode="auto">
            <a:xfrm>
              <a:off x="8843963" y="3163888"/>
              <a:ext cx="44450" cy="7938"/>
            </a:xfrm>
            <a:custGeom>
              <a:avLst/>
              <a:gdLst/>
              <a:ahLst/>
              <a:cxnLst>
                <a:cxn ang="0">
                  <a:pos x="19" y="3"/>
                </a:cxn>
                <a:cxn ang="0">
                  <a:pos x="0" y="0"/>
                </a:cxn>
              </a:cxnLst>
              <a:rect l="0" t="0" r="r" b="b"/>
              <a:pathLst>
                <a:path w="19" h="3">
                  <a:moveTo>
                    <a:pt x="19" y="3"/>
                  </a:moveTo>
                  <a:cubicBezTo>
                    <a:pt x="19" y="3"/>
                    <a:pt x="16" y="1"/>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72" name="Freeform 748"/>
            <p:cNvSpPr>
              <a:spLocks/>
            </p:cNvSpPr>
            <p:nvPr/>
          </p:nvSpPr>
          <p:spPr bwMode="auto">
            <a:xfrm>
              <a:off x="8843963" y="3181351"/>
              <a:ext cx="44450" cy="6350"/>
            </a:xfrm>
            <a:custGeom>
              <a:avLst/>
              <a:gdLst/>
              <a:ahLst/>
              <a:cxnLst>
                <a:cxn ang="0">
                  <a:pos x="19" y="3"/>
                </a:cxn>
                <a:cxn ang="0">
                  <a:pos x="0" y="0"/>
                </a:cxn>
              </a:cxnLst>
              <a:rect l="0" t="0" r="r" b="b"/>
              <a:pathLst>
                <a:path w="19" h="3">
                  <a:moveTo>
                    <a:pt x="19" y="3"/>
                  </a:moveTo>
                  <a:cubicBezTo>
                    <a:pt x="19" y="3"/>
                    <a:pt x="16" y="1"/>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73" name="Freeform 749"/>
            <p:cNvSpPr>
              <a:spLocks/>
            </p:cNvSpPr>
            <p:nvPr/>
          </p:nvSpPr>
          <p:spPr bwMode="auto">
            <a:xfrm>
              <a:off x="8843963" y="3198813"/>
              <a:ext cx="44450" cy="7938"/>
            </a:xfrm>
            <a:custGeom>
              <a:avLst/>
              <a:gdLst/>
              <a:ahLst/>
              <a:cxnLst>
                <a:cxn ang="0">
                  <a:pos x="19" y="3"/>
                </a:cxn>
                <a:cxn ang="0">
                  <a:pos x="0" y="0"/>
                </a:cxn>
              </a:cxnLst>
              <a:rect l="0" t="0" r="r" b="b"/>
              <a:pathLst>
                <a:path w="19" h="3">
                  <a:moveTo>
                    <a:pt x="19" y="3"/>
                  </a:moveTo>
                  <a:cubicBezTo>
                    <a:pt x="19" y="3"/>
                    <a:pt x="16" y="1"/>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74" name="Freeform 750"/>
            <p:cNvSpPr>
              <a:spLocks/>
            </p:cNvSpPr>
            <p:nvPr/>
          </p:nvSpPr>
          <p:spPr bwMode="auto">
            <a:xfrm>
              <a:off x="8843963" y="3216276"/>
              <a:ext cx="44450" cy="6350"/>
            </a:xfrm>
            <a:custGeom>
              <a:avLst/>
              <a:gdLst/>
              <a:ahLst/>
              <a:cxnLst>
                <a:cxn ang="0">
                  <a:pos x="19" y="3"/>
                </a:cxn>
                <a:cxn ang="0">
                  <a:pos x="0" y="0"/>
                </a:cxn>
              </a:cxnLst>
              <a:rect l="0" t="0" r="r" b="b"/>
              <a:pathLst>
                <a:path w="19" h="3">
                  <a:moveTo>
                    <a:pt x="19" y="3"/>
                  </a:moveTo>
                  <a:cubicBezTo>
                    <a:pt x="19" y="3"/>
                    <a:pt x="16" y="1"/>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75" name="Freeform 751"/>
            <p:cNvSpPr>
              <a:spLocks/>
            </p:cNvSpPr>
            <p:nvPr/>
          </p:nvSpPr>
          <p:spPr bwMode="auto">
            <a:xfrm>
              <a:off x="8843963" y="3235326"/>
              <a:ext cx="44450" cy="6350"/>
            </a:xfrm>
            <a:custGeom>
              <a:avLst/>
              <a:gdLst/>
              <a:ahLst/>
              <a:cxnLst>
                <a:cxn ang="0">
                  <a:pos x="19" y="3"/>
                </a:cxn>
                <a:cxn ang="0">
                  <a:pos x="0" y="0"/>
                </a:cxn>
              </a:cxnLst>
              <a:rect l="0" t="0" r="r" b="b"/>
              <a:pathLst>
                <a:path w="19" h="3">
                  <a:moveTo>
                    <a:pt x="19" y="3"/>
                  </a:moveTo>
                  <a:cubicBezTo>
                    <a:pt x="19" y="3"/>
                    <a:pt x="16" y="0"/>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76" name="Freeform 752"/>
            <p:cNvSpPr>
              <a:spLocks/>
            </p:cNvSpPr>
            <p:nvPr/>
          </p:nvSpPr>
          <p:spPr bwMode="auto">
            <a:xfrm>
              <a:off x="8843963" y="3251201"/>
              <a:ext cx="44450" cy="4763"/>
            </a:xfrm>
            <a:custGeom>
              <a:avLst/>
              <a:gdLst/>
              <a:ahLst/>
              <a:cxnLst>
                <a:cxn ang="0">
                  <a:pos x="19" y="2"/>
                </a:cxn>
                <a:cxn ang="0">
                  <a:pos x="0" y="0"/>
                </a:cxn>
              </a:cxnLst>
              <a:rect l="0" t="0" r="r" b="b"/>
              <a:pathLst>
                <a:path w="19" h="2">
                  <a:moveTo>
                    <a:pt x="19" y="2"/>
                  </a:moveTo>
                  <a:cubicBezTo>
                    <a:pt x="19" y="2"/>
                    <a:pt x="16" y="0"/>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77" name="Freeform 753"/>
            <p:cNvSpPr>
              <a:spLocks/>
            </p:cNvSpPr>
            <p:nvPr/>
          </p:nvSpPr>
          <p:spPr bwMode="auto">
            <a:xfrm>
              <a:off x="8843963" y="3268663"/>
              <a:ext cx="44450" cy="6350"/>
            </a:xfrm>
            <a:custGeom>
              <a:avLst/>
              <a:gdLst/>
              <a:ahLst/>
              <a:cxnLst>
                <a:cxn ang="0">
                  <a:pos x="19" y="3"/>
                </a:cxn>
                <a:cxn ang="0">
                  <a:pos x="0" y="0"/>
                </a:cxn>
              </a:cxnLst>
              <a:rect l="0" t="0" r="r" b="b"/>
              <a:pathLst>
                <a:path w="19" h="3">
                  <a:moveTo>
                    <a:pt x="19" y="3"/>
                  </a:moveTo>
                  <a:cubicBezTo>
                    <a:pt x="19" y="3"/>
                    <a:pt x="16" y="1"/>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78" name="Freeform 754"/>
            <p:cNvSpPr>
              <a:spLocks/>
            </p:cNvSpPr>
            <p:nvPr/>
          </p:nvSpPr>
          <p:spPr bwMode="auto">
            <a:xfrm>
              <a:off x="8843963" y="3284538"/>
              <a:ext cx="44450" cy="7938"/>
            </a:xfrm>
            <a:custGeom>
              <a:avLst/>
              <a:gdLst/>
              <a:ahLst/>
              <a:cxnLst>
                <a:cxn ang="0">
                  <a:pos x="19" y="3"/>
                </a:cxn>
                <a:cxn ang="0">
                  <a:pos x="0" y="0"/>
                </a:cxn>
              </a:cxnLst>
              <a:rect l="0" t="0" r="r" b="b"/>
              <a:pathLst>
                <a:path w="19" h="3">
                  <a:moveTo>
                    <a:pt x="19" y="3"/>
                  </a:moveTo>
                  <a:cubicBezTo>
                    <a:pt x="19" y="3"/>
                    <a:pt x="16" y="1"/>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79" name="Freeform 755"/>
            <p:cNvSpPr>
              <a:spLocks/>
            </p:cNvSpPr>
            <p:nvPr/>
          </p:nvSpPr>
          <p:spPr bwMode="auto">
            <a:xfrm>
              <a:off x="8843963" y="3303588"/>
              <a:ext cx="44450" cy="7938"/>
            </a:xfrm>
            <a:custGeom>
              <a:avLst/>
              <a:gdLst/>
              <a:ahLst/>
              <a:cxnLst>
                <a:cxn ang="0">
                  <a:pos x="19" y="3"/>
                </a:cxn>
                <a:cxn ang="0">
                  <a:pos x="0" y="0"/>
                </a:cxn>
              </a:cxnLst>
              <a:rect l="0" t="0" r="r" b="b"/>
              <a:pathLst>
                <a:path w="19" h="3">
                  <a:moveTo>
                    <a:pt x="19" y="3"/>
                  </a:moveTo>
                  <a:cubicBezTo>
                    <a:pt x="19" y="3"/>
                    <a:pt x="16" y="1"/>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80" name="Freeform 756"/>
            <p:cNvSpPr>
              <a:spLocks/>
            </p:cNvSpPr>
            <p:nvPr/>
          </p:nvSpPr>
          <p:spPr bwMode="auto">
            <a:xfrm>
              <a:off x="8843963" y="3321051"/>
              <a:ext cx="44450" cy="4763"/>
            </a:xfrm>
            <a:custGeom>
              <a:avLst/>
              <a:gdLst/>
              <a:ahLst/>
              <a:cxnLst>
                <a:cxn ang="0">
                  <a:pos x="19" y="2"/>
                </a:cxn>
                <a:cxn ang="0">
                  <a:pos x="0" y="0"/>
                </a:cxn>
              </a:cxnLst>
              <a:rect l="0" t="0" r="r" b="b"/>
              <a:pathLst>
                <a:path w="19" h="2">
                  <a:moveTo>
                    <a:pt x="19" y="2"/>
                  </a:moveTo>
                  <a:cubicBezTo>
                    <a:pt x="19" y="2"/>
                    <a:pt x="16" y="1"/>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81" name="Freeform 757"/>
            <p:cNvSpPr>
              <a:spLocks/>
            </p:cNvSpPr>
            <p:nvPr/>
          </p:nvSpPr>
          <p:spPr bwMode="auto">
            <a:xfrm>
              <a:off x="8843963" y="3340101"/>
              <a:ext cx="44450" cy="1588"/>
            </a:xfrm>
            <a:custGeom>
              <a:avLst/>
              <a:gdLst/>
              <a:ahLst/>
              <a:cxnLst>
                <a:cxn ang="0">
                  <a:pos x="19" y="1"/>
                </a:cxn>
                <a:cxn ang="0">
                  <a:pos x="0" y="0"/>
                </a:cxn>
              </a:cxnLst>
              <a:rect l="0" t="0" r="r" b="b"/>
              <a:pathLst>
                <a:path w="19" h="1">
                  <a:moveTo>
                    <a:pt x="19" y="1"/>
                  </a:moveTo>
                  <a:cubicBezTo>
                    <a:pt x="19" y="1"/>
                    <a:pt x="16" y="0"/>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82" name="Freeform 758"/>
            <p:cNvSpPr>
              <a:spLocks/>
            </p:cNvSpPr>
            <p:nvPr/>
          </p:nvSpPr>
          <p:spPr bwMode="auto">
            <a:xfrm>
              <a:off x="8529638" y="3109913"/>
              <a:ext cx="11113" cy="1208088"/>
            </a:xfrm>
            <a:custGeom>
              <a:avLst/>
              <a:gdLst/>
              <a:ahLst/>
              <a:cxnLst>
                <a:cxn ang="0">
                  <a:pos x="0" y="761"/>
                </a:cxn>
                <a:cxn ang="0">
                  <a:pos x="0" y="0"/>
                </a:cxn>
                <a:cxn ang="0">
                  <a:pos x="7" y="0"/>
                </a:cxn>
              </a:cxnLst>
              <a:rect l="0" t="0" r="r" b="b"/>
              <a:pathLst>
                <a:path w="7" h="761">
                  <a:moveTo>
                    <a:pt x="0" y="761"/>
                  </a:moveTo>
                  <a:lnTo>
                    <a:pt x="0" y="0"/>
                  </a:lnTo>
                  <a:lnTo>
                    <a:pt x="7"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83" name="Freeform 759"/>
            <p:cNvSpPr>
              <a:spLocks/>
            </p:cNvSpPr>
            <p:nvPr/>
          </p:nvSpPr>
          <p:spPr bwMode="auto">
            <a:xfrm>
              <a:off x="8529638" y="3109913"/>
              <a:ext cx="311150" cy="1155700"/>
            </a:xfrm>
            <a:custGeom>
              <a:avLst/>
              <a:gdLst/>
              <a:ahLst/>
              <a:cxnLst>
                <a:cxn ang="0">
                  <a:pos x="0" y="1"/>
                </a:cxn>
                <a:cxn ang="0">
                  <a:pos x="42" y="1"/>
                </a:cxn>
                <a:cxn ang="0">
                  <a:pos x="42" y="22"/>
                </a:cxn>
                <a:cxn ang="0">
                  <a:pos x="153" y="22"/>
                </a:cxn>
                <a:cxn ang="0">
                  <a:pos x="153" y="0"/>
                </a:cxn>
                <a:cxn ang="0">
                  <a:pos x="196" y="0"/>
                </a:cxn>
                <a:cxn ang="0">
                  <a:pos x="196" y="728"/>
                </a:cxn>
              </a:cxnLst>
              <a:rect l="0" t="0" r="r" b="b"/>
              <a:pathLst>
                <a:path w="196" h="728">
                  <a:moveTo>
                    <a:pt x="0" y="1"/>
                  </a:moveTo>
                  <a:lnTo>
                    <a:pt x="42" y="1"/>
                  </a:lnTo>
                  <a:lnTo>
                    <a:pt x="42" y="22"/>
                  </a:lnTo>
                  <a:lnTo>
                    <a:pt x="153" y="22"/>
                  </a:lnTo>
                  <a:lnTo>
                    <a:pt x="153" y="0"/>
                  </a:lnTo>
                  <a:lnTo>
                    <a:pt x="196" y="0"/>
                  </a:lnTo>
                  <a:lnTo>
                    <a:pt x="196" y="728"/>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84" name="Rectangle 760"/>
            <p:cNvSpPr>
              <a:spLocks noChangeArrowheads="1"/>
            </p:cNvSpPr>
            <p:nvPr/>
          </p:nvSpPr>
          <p:spPr bwMode="auto">
            <a:xfrm>
              <a:off x="8540751" y="3124201"/>
              <a:ext cx="38100" cy="14288"/>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85" name="Line 761"/>
            <p:cNvSpPr>
              <a:spLocks noChangeShapeType="1"/>
            </p:cNvSpPr>
            <p:nvPr/>
          </p:nvSpPr>
          <p:spPr bwMode="auto">
            <a:xfrm>
              <a:off x="8540751" y="3124201"/>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86" name="Rectangle 762"/>
            <p:cNvSpPr>
              <a:spLocks noChangeArrowheads="1"/>
            </p:cNvSpPr>
            <p:nvPr/>
          </p:nvSpPr>
          <p:spPr bwMode="auto">
            <a:xfrm>
              <a:off x="8540751" y="3159126"/>
              <a:ext cx="38100" cy="17463"/>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87" name="Line 763"/>
            <p:cNvSpPr>
              <a:spLocks noChangeShapeType="1"/>
            </p:cNvSpPr>
            <p:nvPr/>
          </p:nvSpPr>
          <p:spPr bwMode="auto">
            <a:xfrm>
              <a:off x="8540751" y="3159126"/>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88" name="Rectangle 764"/>
            <p:cNvSpPr>
              <a:spLocks noChangeArrowheads="1"/>
            </p:cNvSpPr>
            <p:nvPr/>
          </p:nvSpPr>
          <p:spPr bwMode="auto">
            <a:xfrm>
              <a:off x="8540751" y="3192463"/>
              <a:ext cx="38100" cy="14288"/>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89" name="Line 765"/>
            <p:cNvSpPr>
              <a:spLocks noChangeShapeType="1"/>
            </p:cNvSpPr>
            <p:nvPr/>
          </p:nvSpPr>
          <p:spPr bwMode="auto">
            <a:xfrm>
              <a:off x="8540751" y="3192463"/>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90" name="Rectangle 766"/>
            <p:cNvSpPr>
              <a:spLocks noChangeArrowheads="1"/>
            </p:cNvSpPr>
            <p:nvPr/>
          </p:nvSpPr>
          <p:spPr bwMode="auto">
            <a:xfrm>
              <a:off x="8540751" y="3225801"/>
              <a:ext cx="38100" cy="14288"/>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91" name="Line 767"/>
            <p:cNvSpPr>
              <a:spLocks noChangeShapeType="1"/>
            </p:cNvSpPr>
            <p:nvPr/>
          </p:nvSpPr>
          <p:spPr bwMode="auto">
            <a:xfrm>
              <a:off x="8540751" y="3225801"/>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92" name="Rectangle 768"/>
            <p:cNvSpPr>
              <a:spLocks noChangeArrowheads="1"/>
            </p:cNvSpPr>
            <p:nvPr/>
          </p:nvSpPr>
          <p:spPr bwMode="auto">
            <a:xfrm>
              <a:off x="8540751" y="3259138"/>
              <a:ext cx="38100" cy="14288"/>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93" name="Line 769"/>
            <p:cNvSpPr>
              <a:spLocks noChangeShapeType="1"/>
            </p:cNvSpPr>
            <p:nvPr/>
          </p:nvSpPr>
          <p:spPr bwMode="auto">
            <a:xfrm>
              <a:off x="8540751" y="3259138"/>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94" name="Rectangle 770"/>
            <p:cNvSpPr>
              <a:spLocks noChangeArrowheads="1"/>
            </p:cNvSpPr>
            <p:nvPr/>
          </p:nvSpPr>
          <p:spPr bwMode="auto">
            <a:xfrm>
              <a:off x="8540751" y="3294063"/>
              <a:ext cx="38100" cy="14288"/>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95" name="Line 771"/>
            <p:cNvSpPr>
              <a:spLocks noChangeShapeType="1"/>
            </p:cNvSpPr>
            <p:nvPr/>
          </p:nvSpPr>
          <p:spPr bwMode="auto">
            <a:xfrm>
              <a:off x="8540751" y="3294063"/>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96" name="Rectangle 772"/>
            <p:cNvSpPr>
              <a:spLocks noChangeArrowheads="1"/>
            </p:cNvSpPr>
            <p:nvPr/>
          </p:nvSpPr>
          <p:spPr bwMode="auto">
            <a:xfrm>
              <a:off x="8540751" y="3322638"/>
              <a:ext cx="38100" cy="14288"/>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97" name="Line 773"/>
            <p:cNvSpPr>
              <a:spLocks noChangeShapeType="1"/>
            </p:cNvSpPr>
            <p:nvPr/>
          </p:nvSpPr>
          <p:spPr bwMode="auto">
            <a:xfrm>
              <a:off x="8540751" y="3322638"/>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98" name="Rectangle 774"/>
            <p:cNvSpPr>
              <a:spLocks noChangeArrowheads="1"/>
            </p:cNvSpPr>
            <p:nvPr/>
          </p:nvSpPr>
          <p:spPr bwMode="auto">
            <a:xfrm>
              <a:off x="8540751" y="3355976"/>
              <a:ext cx="38100" cy="14288"/>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799" name="Line 775"/>
            <p:cNvSpPr>
              <a:spLocks noChangeShapeType="1"/>
            </p:cNvSpPr>
            <p:nvPr/>
          </p:nvSpPr>
          <p:spPr bwMode="auto">
            <a:xfrm>
              <a:off x="8540751" y="3355976"/>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00" name="Rectangle 776"/>
            <p:cNvSpPr>
              <a:spLocks noChangeArrowheads="1"/>
            </p:cNvSpPr>
            <p:nvPr/>
          </p:nvSpPr>
          <p:spPr bwMode="auto">
            <a:xfrm>
              <a:off x="8540751" y="3389313"/>
              <a:ext cx="38100" cy="14288"/>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01" name="Line 777"/>
            <p:cNvSpPr>
              <a:spLocks noChangeShapeType="1"/>
            </p:cNvSpPr>
            <p:nvPr/>
          </p:nvSpPr>
          <p:spPr bwMode="auto">
            <a:xfrm>
              <a:off x="8540751" y="3389313"/>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02" name="Rectangle 778"/>
            <p:cNvSpPr>
              <a:spLocks noChangeArrowheads="1"/>
            </p:cNvSpPr>
            <p:nvPr/>
          </p:nvSpPr>
          <p:spPr bwMode="auto">
            <a:xfrm>
              <a:off x="8543926" y="3422651"/>
              <a:ext cx="38100" cy="14288"/>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03" name="Line 779"/>
            <p:cNvSpPr>
              <a:spLocks noChangeShapeType="1"/>
            </p:cNvSpPr>
            <p:nvPr/>
          </p:nvSpPr>
          <p:spPr bwMode="auto">
            <a:xfrm>
              <a:off x="8543926" y="3422651"/>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04" name="Rectangle 780"/>
            <p:cNvSpPr>
              <a:spLocks noChangeArrowheads="1"/>
            </p:cNvSpPr>
            <p:nvPr/>
          </p:nvSpPr>
          <p:spPr bwMode="auto">
            <a:xfrm>
              <a:off x="8543926" y="3455988"/>
              <a:ext cx="38100" cy="14288"/>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05" name="Line 781"/>
            <p:cNvSpPr>
              <a:spLocks noChangeShapeType="1"/>
            </p:cNvSpPr>
            <p:nvPr/>
          </p:nvSpPr>
          <p:spPr bwMode="auto">
            <a:xfrm>
              <a:off x="8543926" y="3455988"/>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06" name="Rectangle 782"/>
            <p:cNvSpPr>
              <a:spLocks noChangeArrowheads="1"/>
            </p:cNvSpPr>
            <p:nvPr/>
          </p:nvSpPr>
          <p:spPr bwMode="auto">
            <a:xfrm>
              <a:off x="8543926" y="3489326"/>
              <a:ext cx="38100" cy="14288"/>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07" name="Line 783"/>
            <p:cNvSpPr>
              <a:spLocks noChangeShapeType="1"/>
            </p:cNvSpPr>
            <p:nvPr/>
          </p:nvSpPr>
          <p:spPr bwMode="auto">
            <a:xfrm>
              <a:off x="8543926" y="3489326"/>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08" name="Rectangle 784"/>
            <p:cNvSpPr>
              <a:spLocks noChangeArrowheads="1"/>
            </p:cNvSpPr>
            <p:nvPr/>
          </p:nvSpPr>
          <p:spPr bwMode="auto">
            <a:xfrm>
              <a:off x="8543926" y="3522663"/>
              <a:ext cx="38100" cy="14288"/>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09" name="Line 785"/>
            <p:cNvSpPr>
              <a:spLocks noChangeShapeType="1"/>
            </p:cNvSpPr>
            <p:nvPr/>
          </p:nvSpPr>
          <p:spPr bwMode="auto">
            <a:xfrm>
              <a:off x="8543926" y="3522663"/>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10" name="Rectangle 786"/>
            <p:cNvSpPr>
              <a:spLocks noChangeArrowheads="1"/>
            </p:cNvSpPr>
            <p:nvPr/>
          </p:nvSpPr>
          <p:spPr bwMode="auto">
            <a:xfrm>
              <a:off x="8543926" y="3556001"/>
              <a:ext cx="38100" cy="14288"/>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11" name="Line 787"/>
            <p:cNvSpPr>
              <a:spLocks noChangeShapeType="1"/>
            </p:cNvSpPr>
            <p:nvPr/>
          </p:nvSpPr>
          <p:spPr bwMode="auto">
            <a:xfrm>
              <a:off x="8543926" y="3556001"/>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12" name="Rectangle 788"/>
            <p:cNvSpPr>
              <a:spLocks noChangeArrowheads="1"/>
            </p:cNvSpPr>
            <p:nvPr/>
          </p:nvSpPr>
          <p:spPr bwMode="auto">
            <a:xfrm>
              <a:off x="8543926" y="3589338"/>
              <a:ext cx="38100" cy="17463"/>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13" name="Line 789"/>
            <p:cNvSpPr>
              <a:spLocks noChangeShapeType="1"/>
            </p:cNvSpPr>
            <p:nvPr/>
          </p:nvSpPr>
          <p:spPr bwMode="auto">
            <a:xfrm>
              <a:off x="8543926" y="3589338"/>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14" name="Rectangle 790"/>
            <p:cNvSpPr>
              <a:spLocks noChangeArrowheads="1"/>
            </p:cNvSpPr>
            <p:nvPr/>
          </p:nvSpPr>
          <p:spPr bwMode="auto">
            <a:xfrm>
              <a:off x="8543926" y="3622676"/>
              <a:ext cx="38100" cy="14288"/>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15" name="Line 791"/>
            <p:cNvSpPr>
              <a:spLocks noChangeShapeType="1"/>
            </p:cNvSpPr>
            <p:nvPr/>
          </p:nvSpPr>
          <p:spPr bwMode="auto">
            <a:xfrm>
              <a:off x="8543926" y="3622676"/>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16" name="Rectangle 792"/>
            <p:cNvSpPr>
              <a:spLocks noChangeArrowheads="1"/>
            </p:cNvSpPr>
            <p:nvPr/>
          </p:nvSpPr>
          <p:spPr bwMode="auto">
            <a:xfrm>
              <a:off x="8543926" y="3656013"/>
              <a:ext cx="38100" cy="14288"/>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17" name="Line 793"/>
            <p:cNvSpPr>
              <a:spLocks noChangeShapeType="1"/>
            </p:cNvSpPr>
            <p:nvPr/>
          </p:nvSpPr>
          <p:spPr bwMode="auto">
            <a:xfrm>
              <a:off x="8543926" y="3656013"/>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18" name="Rectangle 794"/>
            <p:cNvSpPr>
              <a:spLocks noChangeArrowheads="1"/>
            </p:cNvSpPr>
            <p:nvPr/>
          </p:nvSpPr>
          <p:spPr bwMode="auto">
            <a:xfrm>
              <a:off x="8543926" y="3689351"/>
              <a:ext cx="38100" cy="14288"/>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19" name="Line 795"/>
            <p:cNvSpPr>
              <a:spLocks noChangeShapeType="1"/>
            </p:cNvSpPr>
            <p:nvPr/>
          </p:nvSpPr>
          <p:spPr bwMode="auto">
            <a:xfrm>
              <a:off x="8543926" y="3689351"/>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20" name="Rectangle 796"/>
            <p:cNvSpPr>
              <a:spLocks noChangeArrowheads="1"/>
            </p:cNvSpPr>
            <p:nvPr/>
          </p:nvSpPr>
          <p:spPr bwMode="auto">
            <a:xfrm>
              <a:off x="8543926" y="3725863"/>
              <a:ext cx="38100" cy="14288"/>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21" name="Line 797"/>
            <p:cNvSpPr>
              <a:spLocks noChangeShapeType="1"/>
            </p:cNvSpPr>
            <p:nvPr/>
          </p:nvSpPr>
          <p:spPr bwMode="auto">
            <a:xfrm>
              <a:off x="8543926" y="3725863"/>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22" name="Rectangle 798"/>
            <p:cNvSpPr>
              <a:spLocks noChangeArrowheads="1"/>
            </p:cNvSpPr>
            <p:nvPr/>
          </p:nvSpPr>
          <p:spPr bwMode="auto">
            <a:xfrm>
              <a:off x="8543926" y="3756026"/>
              <a:ext cx="38100" cy="17463"/>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23" name="Line 799"/>
            <p:cNvSpPr>
              <a:spLocks noChangeShapeType="1"/>
            </p:cNvSpPr>
            <p:nvPr/>
          </p:nvSpPr>
          <p:spPr bwMode="auto">
            <a:xfrm>
              <a:off x="8543926" y="3756026"/>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24" name="Rectangle 800"/>
            <p:cNvSpPr>
              <a:spLocks noChangeArrowheads="1"/>
            </p:cNvSpPr>
            <p:nvPr/>
          </p:nvSpPr>
          <p:spPr bwMode="auto">
            <a:xfrm>
              <a:off x="8543926" y="3789363"/>
              <a:ext cx="38100" cy="17463"/>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25" name="Line 801"/>
            <p:cNvSpPr>
              <a:spLocks noChangeShapeType="1"/>
            </p:cNvSpPr>
            <p:nvPr/>
          </p:nvSpPr>
          <p:spPr bwMode="auto">
            <a:xfrm>
              <a:off x="8543926" y="3789363"/>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26" name="Rectangle 802"/>
            <p:cNvSpPr>
              <a:spLocks noChangeArrowheads="1"/>
            </p:cNvSpPr>
            <p:nvPr/>
          </p:nvSpPr>
          <p:spPr bwMode="auto">
            <a:xfrm>
              <a:off x="8543926" y="3822701"/>
              <a:ext cx="38100" cy="17463"/>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27" name="Line 803"/>
            <p:cNvSpPr>
              <a:spLocks noChangeShapeType="1"/>
            </p:cNvSpPr>
            <p:nvPr/>
          </p:nvSpPr>
          <p:spPr bwMode="auto">
            <a:xfrm>
              <a:off x="8543926" y="3822701"/>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28" name="Rectangle 804"/>
            <p:cNvSpPr>
              <a:spLocks noChangeArrowheads="1"/>
            </p:cNvSpPr>
            <p:nvPr/>
          </p:nvSpPr>
          <p:spPr bwMode="auto">
            <a:xfrm>
              <a:off x="8543926" y="3859213"/>
              <a:ext cx="38100" cy="12700"/>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29" name="Line 805"/>
            <p:cNvSpPr>
              <a:spLocks noChangeShapeType="1"/>
            </p:cNvSpPr>
            <p:nvPr/>
          </p:nvSpPr>
          <p:spPr bwMode="auto">
            <a:xfrm>
              <a:off x="8543926" y="3859213"/>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30" name="Rectangle 806"/>
            <p:cNvSpPr>
              <a:spLocks noChangeArrowheads="1"/>
            </p:cNvSpPr>
            <p:nvPr/>
          </p:nvSpPr>
          <p:spPr bwMode="auto">
            <a:xfrm>
              <a:off x="8543926" y="3889376"/>
              <a:ext cx="38100" cy="15875"/>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31" name="Line 807"/>
            <p:cNvSpPr>
              <a:spLocks noChangeShapeType="1"/>
            </p:cNvSpPr>
            <p:nvPr/>
          </p:nvSpPr>
          <p:spPr bwMode="auto">
            <a:xfrm>
              <a:off x="8543926" y="3889376"/>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32" name="Rectangle 808"/>
            <p:cNvSpPr>
              <a:spLocks noChangeArrowheads="1"/>
            </p:cNvSpPr>
            <p:nvPr/>
          </p:nvSpPr>
          <p:spPr bwMode="auto">
            <a:xfrm>
              <a:off x="8543926" y="3924301"/>
              <a:ext cx="38100" cy="14288"/>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33" name="Line 809"/>
            <p:cNvSpPr>
              <a:spLocks noChangeShapeType="1"/>
            </p:cNvSpPr>
            <p:nvPr/>
          </p:nvSpPr>
          <p:spPr bwMode="auto">
            <a:xfrm>
              <a:off x="8543926" y="3924301"/>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34" name="Rectangle 810"/>
            <p:cNvSpPr>
              <a:spLocks noChangeArrowheads="1"/>
            </p:cNvSpPr>
            <p:nvPr/>
          </p:nvSpPr>
          <p:spPr bwMode="auto">
            <a:xfrm>
              <a:off x="8543926" y="3957638"/>
              <a:ext cx="38100" cy="14288"/>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35" name="Line 811"/>
            <p:cNvSpPr>
              <a:spLocks noChangeShapeType="1"/>
            </p:cNvSpPr>
            <p:nvPr/>
          </p:nvSpPr>
          <p:spPr bwMode="auto">
            <a:xfrm>
              <a:off x="8543926" y="3957638"/>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36" name="Rectangle 812"/>
            <p:cNvSpPr>
              <a:spLocks noChangeArrowheads="1"/>
            </p:cNvSpPr>
            <p:nvPr/>
          </p:nvSpPr>
          <p:spPr bwMode="auto">
            <a:xfrm>
              <a:off x="8543926" y="4024313"/>
              <a:ext cx="38100" cy="14288"/>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37" name="Line 813"/>
            <p:cNvSpPr>
              <a:spLocks noChangeShapeType="1"/>
            </p:cNvSpPr>
            <p:nvPr/>
          </p:nvSpPr>
          <p:spPr bwMode="auto">
            <a:xfrm>
              <a:off x="8543926" y="4024313"/>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38" name="Rectangle 814"/>
            <p:cNvSpPr>
              <a:spLocks noChangeArrowheads="1"/>
            </p:cNvSpPr>
            <p:nvPr/>
          </p:nvSpPr>
          <p:spPr bwMode="auto">
            <a:xfrm>
              <a:off x="8543926" y="4057651"/>
              <a:ext cx="38100" cy="14288"/>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39" name="Line 815"/>
            <p:cNvSpPr>
              <a:spLocks noChangeShapeType="1"/>
            </p:cNvSpPr>
            <p:nvPr/>
          </p:nvSpPr>
          <p:spPr bwMode="auto">
            <a:xfrm>
              <a:off x="8543926" y="4057651"/>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40" name="Rectangle 816"/>
            <p:cNvSpPr>
              <a:spLocks noChangeArrowheads="1"/>
            </p:cNvSpPr>
            <p:nvPr/>
          </p:nvSpPr>
          <p:spPr bwMode="auto">
            <a:xfrm>
              <a:off x="8543926" y="4089401"/>
              <a:ext cx="38100" cy="15875"/>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41" name="Line 817"/>
            <p:cNvSpPr>
              <a:spLocks noChangeShapeType="1"/>
            </p:cNvSpPr>
            <p:nvPr/>
          </p:nvSpPr>
          <p:spPr bwMode="auto">
            <a:xfrm>
              <a:off x="8543926" y="4089401"/>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42" name="Rectangle 818"/>
            <p:cNvSpPr>
              <a:spLocks noChangeArrowheads="1"/>
            </p:cNvSpPr>
            <p:nvPr/>
          </p:nvSpPr>
          <p:spPr bwMode="auto">
            <a:xfrm>
              <a:off x="8543926" y="4124326"/>
              <a:ext cx="38100" cy="14288"/>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43" name="Line 819"/>
            <p:cNvSpPr>
              <a:spLocks noChangeShapeType="1"/>
            </p:cNvSpPr>
            <p:nvPr/>
          </p:nvSpPr>
          <p:spPr bwMode="auto">
            <a:xfrm>
              <a:off x="8543926" y="4124326"/>
              <a:ext cx="15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44" name="Rectangle 820"/>
            <p:cNvSpPr>
              <a:spLocks noChangeArrowheads="1"/>
            </p:cNvSpPr>
            <p:nvPr/>
          </p:nvSpPr>
          <p:spPr bwMode="auto">
            <a:xfrm>
              <a:off x="8543926" y="4157663"/>
              <a:ext cx="38100" cy="14288"/>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grpSp>
          <p:nvGrpSpPr>
            <p:cNvPr id="2046" name="Group 1022"/>
            <p:cNvGrpSpPr>
              <a:grpSpLocks/>
            </p:cNvGrpSpPr>
            <p:nvPr/>
          </p:nvGrpSpPr>
          <p:grpSpPr bwMode="auto">
            <a:xfrm>
              <a:off x="7827963" y="3048001"/>
              <a:ext cx="1003300" cy="1395413"/>
              <a:chOff x="4931" y="1920"/>
              <a:chExt cx="632" cy="879"/>
            </a:xfrm>
          </p:grpSpPr>
          <p:sp>
            <p:nvSpPr>
              <p:cNvPr id="1846" name="Line 822"/>
              <p:cNvSpPr>
                <a:spLocks noChangeShapeType="1"/>
              </p:cNvSpPr>
              <p:nvPr/>
            </p:nvSpPr>
            <p:spPr bwMode="auto">
              <a:xfrm>
                <a:off x="5382" y="2619"/>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47" name="Rectangle 823"/>
              <p:cNvSpPr>
                <a:spLocks noChangeArrowheads="1"/>
              </p:cNvSpPr>
              <p:nvPr/>
            </p:nvSpPr>
            <p:spPr bwMode="auto">
              <a:xfrm>
                <a:off x="5382" y="2513"/>
                <a:ext cx="24"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48" name="Line 824"/>
              <p:cNvSpPr>
                <a:spLocks noChangeShapeType="1"/>
              </p:cNvSpPr>
              <p:nvPr/>
            </p:nvSpPr>
            <p:spPr bwMode="auto">
              <a:xfrm>
                <a:off x="5382" y="2513"/>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49" name="Rectangle 825"/>
              <p:cNvSpPr>
                <a:spLocks noChangeArrowheads="1"/>
              </p:cNvSpPr>
              <p:nvPr/>
            </p:nvSpPr>
            <p:spPr bwMode="auto">
              <a:xfrm>
                <a:off x="5538" y="1968"/>
                <a:ext cx="24"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50" name="Line 826"/>
              <p:cNvSpPr>
                <a:spLocks noChangeShapeType="1"/>
              </p:cNvSpPr>
              <p:nvPr/>
            </p:nvSpPr>
            <p:spPr bwMode="auto">
              <a:xfrm>
                <a:off x="5538" y="1968"/>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51" name="Rectangle 827"/>
              <p:cNvSpPr>
                <a:spLocks noChangeArrowheads="1"/>
              </p:cNvSpPr>
              <p:nvPr/>
            </p:nvSpPr>
            <p:spPr bwMode="auto">
              <a:xfrm>
                <a:off x="5538" y="1990"/>
                <a:ext cx="24" cy="11"/>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52" name="Line 828"/>
              <p:cNvSpPr>
                <a:spLocks noChangeShapeType="1"/>
              </p:cNvSpPr>
              <p:nvPr/>
            </p:nvSpPr>
            <p:spPr bwMode="auto">
              <a:xfrm>
                <a:off x="5538" y="1990"/>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53" name="Rectangle 829"/>
              <p:cNvSpPr>
                <a:spLocks noChangeArrowheads="1"/>
              </p:cNvSpPr>
              <p:nvPr/>
            </p:nvSpPr>
            <p:spPr bwMode="auto">
              <a:xfrm>
                <a:off x="5538" y="2011"/>
                <a:ext cx="24"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54" name="Line 830"/>
              <p:cNvSpPr>
                <a:spLocks noChangeShapeType="1"/>
              </p:cNvSpPr>
              <p:nvPr/>
            </p:nvSpPr>
            <p:spPr bwMode="auto">
              <a:xfrm>
                <a:off x="5538" y="2011"/>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55" name="Rectangle 831"/>
              <p:cNvSpPr>
                <a:spLocks noChangeArrowheads="1"/>
              </p:cNvSpPr>
              <p:nvPr/>
            </p:nvSpPr>
            <p:spPr bwMode="auto">
              <a:xfrm>
                <a:off x="5538" y="2032"/>
                <a:ext cx="24"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56" name="Line 832"/>
              <p:cNvSpPr>
                <a:spLocks noChangeShapeType="1"/>
              </p:cNvSpPr>
              <p:nvPr/>
            </p:nvSpPr>
            <p:spPr bwMode="auto">
              <a:xfrm>
                <a:off x="5538" y="2032"/>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57" name="Rectangle 833"/>
              <p:cNvSpPr>
                <a:spLocks noChangeArrowheads="1"/>
              </p:cNvSpPr>
              <p:nvPr/>
            </p:nvSpPr>
            <p:spPr bwMode="auto">
              <a:xfrm>
                <a:off x="5538" y="2053"/>
                <a:ext cx="24"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58" name="Line 834"/>
              <p:cNvSpPr>
                <a:spLocks noChangeShapeType="1"/>
              </p:cNvSpPr>
              <p:nvPr/>
            </p:nvSpPr>
            <p:spPr bwMode="auto">
              <a:xfrm>
                <a:off x="5538" y="2053"/>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59" name="Rectangle 835"/>
              <p:cNvSpPr>
                <a:spLocks noChangeArrowheads="1"/>
              </p:cNvSpPr>
              <p:nvPr/>
            </p:nvSpPr>
            <p:spPr bwMode="auto">
              <a:xfrm>
                <a:off x="5538" y="2075"/>
                <a:ext cx="24"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60" name="Line 836"/>
              <p:cNvSpPr>
                <a:spLocks noChangeShapeType="1"/>
              </p:cNvSpPr>
              <p:nvPr/>
            </p:nvSpPr>
            <p:spPr bwMode="auto">
              <a:xfrm>
                <a:off x="5538" y="2075"/>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61" name="Rectangle 837"/>
              <p:cNvSpPr>
                <a:spLocks noChangeArrowheads="1"/>
              </p:cNvSpPr>
              <p:nvPr/>
            </p:nvSpPr>
            <p:spPr bwMode="auto">
              <a:xfrm>
                <a:off x="5538" y="2093"/>
                <a:ext cx="24"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62" name="Line 838"/>
              <p:cNvSpPr>
                <a:spLocks noChangeShapeType="1"/>
              </p:cNvSpPr>
              <p:nvPr/>
            </p:nvSpPr>
            <p:spPr bwMode="auto">
              <a:xfrm>
                <a:off x="5538" y="2093"/>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63" name="Rectangle 839"/>
              <p:cNvSpPr>
                <a:spLocks noChangeArrowheads="1"/>
              </p:cNvSpPr>
              <p:nvPr/>
            </p:nvSpPr>
            <p:spPr bwMode="auto">
              <a:xfrm>
                <a:off x="5538" y="2114"/>
                <a:ext cx="24"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64" name="Line 840"/>
              <p:cNvSpPr>
                <a:spLocks noChangeShapeType="1"/>
              </p:cNvSpPr>
              <p:nvPr/>
            </p:nvSpPr>
            <p:spPr bwMode="auto">
              <a:xfrm>
                <a:off x="5538" y="2114"/>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65" name="Rectangle 841"/>
              <p:cNvSpPr>
                <a:spLocks noChangeArrowheads="1"/>
              </p:cNvSpPr>
              <p:nvPr/>
            </p:nvSpPr>
            <p:spPr bwMode="auto">
              <a:xfrm>
                <a:off x="5538" y="2135"/>
                <a:ext cx="24"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66" name="Line 842"/>
              <p:cNvSpPr>
                <a:spLocks noChangeShapeType="1"/>
              </p:cNvSpPr>
              <p:nvPr/>
            </p:nvSpPr>
            <p:spPr bwMode="auto">
              <a:xfrm>
                <a:off x="5538" y="2135"/>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67" name="Rectangle 843"/>
              <p:cNvSpPr>
                <a:spLocks noChangeArrowheads="1"/>
              </p:cNvSpPr>
              <p:nvPr/>
            </p:nvSpPr>
            <p:spPr bwMode="auto">
              <a:xfrm>
                <a:off x="5539" y="2156"/>
                <a:ext cx="24"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68" name="Line 844"/>
              <p:cNvSpPr>
                <a:spLocks noChangeShapeType="1"/>
              </p:cNvSpPr>
              <p:nvPr/>
            </p:nvSpPr>
            <p:spPr bwMode="auto">
              <a:xfrm>
                <a:off x="5539" y="2156"/>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69" name="Rectangle 845"/>
              <p:cNvSpPr>
                <a:spLocks noChangeArrowheads="1"/>
              </p:cNvSpPr>
              <p:nvPr/>
            </p:nvSpPr>
            <p:spPr bwMode="auto">
              <a:xfrm>
                <a:off x="5539" y="2177"/>
                <a:ext cx="24"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70" name="Line 846"/>
              <p:cNvSpPr>
                <a:spLocks noChangeShapeType="1"/>
              </p:cNvSpPr>
              <p:nvPr/>
            </p:nvSpPr>
            <p:spPr bwMode="auto">
              <a:xfrm>
                <a:off x="5539" y="2177"/>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71" name="Rectangle 847"/>
              <p:cNvSpPr>
                <a:spLocks noChangeArrowheads="1"/>
              </p:cNvSpPr>
              <p:nvPr/>
            </p:nvSpPr>
            <p:spPr bwMode="auto">
              <a:xfrm>
                <a:off x="5539" y="2198"/>
                <a:ext cx="24"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72" name="Line 848"/>
              <p:cNvSpPr>
                <a:spLocks noChangeShapeType="1"/>
              </p:cNvSpPr>
              <p:nvPr/>
            </p:nvSpPr>
            <p:spPr bwMode="auto">
              <a:xfrm>
                <a:off x="5539" y="2198"/>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73" name="Rectangle 849"/>
              <p:cNvSpPr>
                <a:spLocks noChangeArrowheads="1"/>
              </p:cNvSpPr>
              <p:nvPr/>
            </p:nvSpPr>
            <p:spPr bwMode="auto">
              <a:xfrm>
                <a:off x="5539" y="2219"/>
                <a:ext cx="24"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74" name="Line 850"/>
              <p:cNvSpPr>
                <a:spLocks noChangeShapeType="1"/>
              </p:cNvSpPr>
              <p:nvPr/>
            </p:nvSpPr>
            <p:spPr bwMode="auto">
              <a:xfrm>
                <a:off x="5539" y="2219"/>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75" name="Rectangle 851"/>
              <p:cNvSpPr>
                <a:spLocks noChangeArrowheads="1"/>
              </p:cNvSpPr>
              <p:nvPr/>
            </p:nvSpPr>
            <p:spPr bwMode="auto">
              <a:xfrm>
                <a:off x="5539" y="2240"/>
                <a:ext cx="24"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76" name="Line 852"/>
              <p:cNvSpPr>
                <a:spLocks noChangeShapeType="1"/>
              </p:cNvSpPr>
              <p:nvPr/>
            </p:nvSpPr>
            <p:spPr bwMode="auto">
              <a:xfrm>
                <a:off x="5539" y="2240"/>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77" name="Rectangle 853"/>
              <p:cNvSpPr>
                <a:spLocks noChangeArrowheads="1"/>
              </p:cNvSpPr>
              <p:nvPr/>
            </p:nvSpPr>
            <p:spPr bwMode="auto">
              <a:xfrm>
                <a:off x="5539" y="2261"/>
                <a:ext cx="24" cy="11"/>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78" name="Line 854"/>
              <p:cNvSpPr>
                <a:spLocks noChangeShapeType="1"/>
              </p:cNvSpPr>
              <p:nvPr/>
            </p:nvSpPr>
            <p:spPr bwMode="auto">
              <a:xfrm>
                <a:off x="5539" y="2261"/>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79" name="Rectangle 855"/>
              <p:cNvSpPr>
                <a:spLocks noChangeArrowheads="1"/>
              </p:cNvSpPr>
              <p:nvPr/>
            </p:nvSpPr>
            <p:spPr bwMode="auto">
              <a:xfrm>
                <a:off x="5539" y="2282"/>
                <a:ext cx="24"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80" name="Line 856"/>
              <p:cNvSpPr>
                <a:spLocks noChangeShapeType="1"/>
              </p:cNvSpPr>
              <p:nvPr/>
            </p:nvSpPr>
            <p:spPr bwMode="auto">
              <a:xfrm>
                <a:off x="5539" y="2282"/>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81" name="Rectangle 857"/>
              <p:cNvSpPr>
                <a:spLocks noChangeArrowheads="1"/>
              </p:cNvSpPr>
              <p:nvPr/>
            </p:nvSpPr>
            <p:spPr bwMode="auto">
              <a:xfrm>
                <a:off x="5539" y="2303"/>
                <a:ext cx="24"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82" name="Line 858"/>
              <p:cNvSpPr>
                <a:spLocks noChangeShapeType="1"/>
              </p:cNvSpPr>
              <p:nvPr/>
            </p:nvSpPr>
            <p:spPr bwMode="auto">
              <a:xfrm>
                <a:off x="5539" y="2303"/>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83" name="Rectangle 859"/>
              <p:cNvSpPr>
                <a:spLocks noChangeArrowheads="1"/>
              </p:cNvSpPr>
              <p:nvPr/>
            </p:nvSpPr>
            <p:spPr bwMode="auto">
              <a:xfrm>
                <a:off x="5539" y="2324"/>
                <a:ext cx="24"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84" name="Line 860"/>
              <p:cNvSpPr>
                <a:spLocks noChangeShapeType="1"/>
              </p:cNvSpPr>
              <p:nvPr/>
            </p:nvSpPr>
            <p:spPr bwMode="auto">
              <a:xfrm>
                <a:off x="5539" y="2324"/>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85" name="Rectangle 861"/>
              <p:cNvSpPr>
                <a:spLocks noChangeArrowheads="1"/>
              </p:cNvSpPr>
              <p:nvPr/>
            </p:nvSpPr>
            <p:spPr bwMode="auto">
              <a:xfrm>
                <a:off x="5539" y="2347"/>
                <a:ext cx="24"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86" name="Line 862"/>
              <p:cNvSpPr>
                <a:spLocks noChangeShapeType="1"/>
              </p:cNvSpPr>
              <p:nvPr/>
            </p:nvSpPr>
            <p:spPr bwMode="auto">
              <a:xfrm>
                <a:off x="5539" y="2347"/>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87" name="Rectangle 863"/>
              <p:cNvSpPr>
                <a:spLocks noChangeArrowheads="1"/>
              </p:cNvSpPr>
              <p:nvPr/>
            </p:nvSpPr>
            <p:spPr bwMode="auto">
              <a:xfrm>
                <a:off x="5539" y="2366"/>
                <a:ext cx="24" cy="11"/>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88" name="Line 864"/>
              <p:cNvSpPr>
                <a:spLocks noChangeShapeType="1"/>
              </p:cNvSpPr>
              <p:nvPr/>
            </p:nvSpPr>
            <p:spPr bwMode="auto">
              <a:xfrm>
                <a:off x="5539" y="2366"/>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89" name="Rectangle 865"/>
              <p:cNvSpPr>
                <a:spLocks noChangeArrowheads="1"/>
              </p:cNvSpPr>
              <p:nvPr/>
            </p:nvSpPr>
            <p:spPr bwMode="auto">
              <a:xfrm>
                <a:off x="5539" y="2387"/>
                <a:ext cx="24" cy="11"/>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90" name="Line 866"/>
              <p:cNvSpPr>
                <a:spLocks noChangeShapeType="1"/>
              </p:cNvSpPr>
              <p:nvPr/>
            </p:nvSpPr>
            <p:spPr bwMode="auto">
              <a:xfrm>
                <a:off x="5539" y="2387"/>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91" name="Rectangle 867"/>
              <p:cNvSpPr>
                <a:spLocks noChangeArrowheads="1"/>
              </p:cNvSpPr>
              <p:nvPr/>
            </p:nvSpPr>
            <p:spPr bwMode="auto">
              <a:xfrm>
                <a:off x="5539" y="2408"/>
                <a:ext cx="24" cy="11"/>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92" name="Line 868"/>
              <p:cNvSpPr>
                <a:spLocks noChangeShapeType="1"/>
              </p:cNvSpPr>
              <p:nvPr/>
            </p:nvSpPr>
            <p:spPr bwMode="auto">
              <a:xfrm>
                <a:off x="5539" y="2408"/>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93" name="Rectangle 869"/>
              <p:cNvSpPr>
                <a:spLocks noChangeArrowheads="1"/>
              </p:cNvSpPr>
              <p:nvPr/>
            </p:nvSpPr>
            <p:spPr bwMode="auto">
              <a:xfrm>
                <a:off x="5539" y="2431"/>
                <a:ext cx="24" cy="8"/>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94" name="Line 870"/>
              <p:cNvSpPr>
                <a:spLocks noChangeShapeType="1"/>
              </p:cNvSpPr>
              <p:nvPr/>
            </p:nvSpPr>
            <p:spPr bwMode="auto">
              <a:xfrm>
                <a:off x="5539" y="2431"/>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95" name="Rectangle 871"/>
              <p:cNvSpPr>
                <a:spLocks noChangeArrowheads="1"/>
              </p:cNvSpPr>
              <p:nvPr/>
            </p:nvSpPr>
            <p:spPr bwMode="auto">
              <a:xfrm>
                <a:off x="5539" y="2450"/>
                <a:ext cx="24" cy="10"/>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96" name="Line 872"/>
              <p:cNvSpPr>
                <a:spLocks noChangeShapeType="1"/>
              </p:cNvSpPr>
              <p:nvPr/>
            </p:nvSpPr>
            <p:spPr bwMode="auto">
              <a:xfrm>
                <a:off x="5539" y="2450"/>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97" name="Rectangle 873"/>
              <p:cNvSpPr>
                <a:spLocks noChangeArrowheads="1"/>
              </p:cNvSpPr>
              <p:nvPr/>
            </p:nvSpPr>
            <p:spPr bwMode="auto">
              <a:xfrm>
                <a:off x="5539" y="2472"/>
                <a:ext cx="24"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98" name="Line 874"/>
              <p:cNvSpPr>
                <a:spLocks noChangeShapeType="1"/>
              </p:cNvSpPr>
              <p:nvPr/>
            </p:nvSpPr>
            <p:spPr bwMode="auto">
              <a:xfrm>
                <a:off x="5539" y="2472"/>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99" name="Rectangle 875"/>
              <p:cNvSpPr>
                <a:spLocks noChangeArrowheads="1"/>
              </p:cNvSpPr>
              <p:nvPr/>
            </p:nvSpPr>
            <p:spPr bwMode="auto">
              <a:xfrm>
                <a:off x="5539" y="2493"/>
                <a:ext cx="24"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00" name="Line 876"/>
              <p:cNvSpPr>
                <a:spLocks noChangeShapeType="1"/>
              </p:cNvSpPr>
              <p:nvPr/>
            </p:nvSpPr>
            <p:spPr bwMode="auto">
              <a:xfrm>
                <a:off x="5539" y="2493"/>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01" name="Rectangle 877"/>
              <p:cNvSpPr>
                <a:spLocks noChangeArrowheads="1"/>
              </p:cNvSpPr>
              <p:nvPr/>
            </p:nvSpPr>
            <p:spPr bwMode="auto">
              <a:xfrm>
                <a:off x="5539" y="2535"/>
                <a:ext cx="24"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02" name="Line 878"/>
              <p:cNvSpPr>
                <a:spLocks noChangeShapeType="1"/>
              </p:cNvSpPr>
              <p:nvPr/>
            </p:nvSpPr>
            <p:spPr bwMode="auto">
              <a:xfrm>
                <a:off x="5539" y="2535"/>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03" name="Rectangle 879"/>
              <p:cNvSpPr>
                <a:spLocks noChangeArrowheads="1"/>
              </p:cNvSpPr>
              <p:nvPr/>
            </p:nvSpPr>
            <p:spPr bwMode="auto">
              <a:xfrm>
                <a:off x="5539" y="2556"/>
                <a:ext cx="24"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04" name="Line 880"/>
              <p:cNvSpPr>
                <a:spLocks noChangeShapeType="1"/>
              </p:cNvSpPr>
              <p:nvPr/>
            </p:nvSpPr>
            <p:spPr bwMode="auto">
              <a:xfrm>
                <a:off x="5539" y="2556"/>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05" name="Rectangle 881"/>
              <p:cNvSpPr>
                <a:spLocks noChangeArrowheads="1"/>
              </p:cNvSpPr>
              <p:nvPr/>
            </p:nvSpPr>
            <p:spPr bwMode="auto">
              <a:xfrm>
                <a:off x="5539" y="2576"/>
                <a:ext cx="24" cy="10"/>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06" name="Line 882"/>
              <p:cNvSpPr>
                <a:spLocks noChangeShapeType="1"/>
              </p:cNvSpPr>
              <p:nvPr/>
            </p:nvSpPr>
            <p:spPr bwMode="auto">
              <a:xfrm>
                <a:off x="5539" y="2576"/>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07" name="Rectangle 883"/>
              <p:cNvSpPr>
                <a:spLocks noChangeArrowheads="1"/>
              </p:cNvSpPr>
              <p:nvPr/>
            </p:nvSpPr>
            <p:spPr bwMode="auto">
              <a:xfrm>
                <a:off x="5539" y="2513"/>
                <a:ext cx="24"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08" name="Line 884"/>
              <p:cNvSpPr>
                <a:spLocks noChangeShapeType="1"/>
              </p:cNvSpPr>
              <p:nvPr/>
            </p:nvSpPr>
            <p:spPr bwMode="auto">
              <a:xfrm>
                <a:off x="5539" y="2513"/>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09" name="Rectangle 885"/>
              <p:cNvSpPr>
                <a:spLocks noChangeArrowheads="1"/>
              </p:cNvSpPr>
              <p:nvPr/>
            </p:nvSpPr>
            <p:spPr bwMode="auto">
              <a:xfrm>
                <a:off x="5412" y="1990"/>
                <a:ext cx="108" cy="11"/>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10" name="Line 886"/>
              <p:cNvSpPr>
                <a:spLocks noChangeShapeType="1"/>
              </p:cNvSpPr>
              <p:nvPr/>
            </p:nvSpPr>
            <p:spPr bwMode="auto">
              <a:xfrm>
                <a:off x="5412" y="1990"/>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11" name="Rectangle 887"/>
              <p:cNvSpPr>
                <a:spLocks noChangeArrowheads="1"/>
              </p:cNvSpPr>
              <p:nvPr/>
            </p:nvSpPr>
            <p:spPr bwMode="auto">
              <a:xfrm>
                <a:off x="5412" y="2011"/>
                <a:ext cx="108"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12" name="Line 888"/>
              <p:cNvSpPr>
                <a:spLocks noChangeShapeType="1"/>
              </p:cNvSpPr>
              <p:nvPr/>
            </p:nvSpPr>
            <p:spPr bwMode="auto">
              <a:xfrm>
                <a:off x="5412" y="2011"/>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13" name="Rectangle 889"/>
              <p:cNvSpPr>
                <a:spLocks noChangeArrowheads="1"/>
              </p:cNvSpPr>
              <p:nvPr/>
            </p:nvSpPr>
            <p:spPr bwMode="auto">
              <a:xfrm>
                <a:off x="5412" y="2032"/>
                <a:ext cx="108"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14" name="Line 890"/>
              <p:cNvSpPr>
                <a:spLocks noChangeShapeType="1"/>
              </p:cNvSpPr>
              <p:nvPr/>
            </p:nvSpPr>
            <p:spPr bwMode="auto">
              <a:xfrm>
                <a:off x="5412" y="2032"/>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15" name="Rectangle 891"/>
              <p:cNvSpPr>
                <a:spLocks noChangeArrowheads="1"/>
              </p:cNvSpPr>
              <p:nvPr/>
            </p:nvSpPr>
            <p:spPr bwMode="auto">
              <a:xfrm>
                <a:off x="5412" y="2053"/>
                <a:ext cx="108"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16" name="Line 892"/>
              <p:cNvSpPr>
                <a:spLocks noChangeShapeType="1"/>
              </p:cNvSpPr>
              <p:nvPr/>
            </p:nvSpPr>
            <p:spPr bwMode="auto">
              <a:xfrm>
                <a:off x="5412" y="2053"/>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17" name="Rectangle 893"/>
              <p:cNvSpPr>
                <a:spLocks noChangeArrowheads="1"/>
              </p:cNvSpPr>
              <p:nvPr/>
            </p:nvSpPr>
            <p:spPr bwMode="auto">
              <a:xfrm>
                <a:off x="5412" y="2075"/>
                <a:ext cx="108"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18" name="Line 894"/>
              <p:cNvSpPr>
                <a:spLocks noChangeShapeType="1"/>
              </p:cNvSpPr>
              <p:nvPr/>
            </p:nvSpPr>
            <p:spPr bwMode="auto">
              <a:xfrm>
                <a:off x="5412" y="2075"/>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19" name="Rectangle 895"/>
              <p:cNvSpPr>
                <a:spLocks noChangeArrowheads="1"/>
              </p:cNvSpPr>
              <p:nvPr/>
            </p:nvSpPr>
            <p:spPr bwMode="auto">
              <a:xfrm>
                <a:off x="5416" y="2093"/>
                <a:ext cx="108"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20" name="Line 896"/>
              <p:cNvSpPr>
                <a:spLocks noChangeShapeType="1"/>
              </p:cNvSpPr>
              <p:nvPr/>
            </p:nvSpPr>
            <p:spPr bwMode="auto">
              <a:xfrm>
                <a:off x="5416" y="2093"/>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21" name="Rectangle 897"/>
              <p:cNvSpPr>
                <a:spLocks noChangeArrowheads="1"/>
              </p:cNvSpPr>
              <p:nvPr/>
            </p:nvSpPr>
            <p:spPr bwMode="auto">
              <a:xfrm>
                <a:off x="5418" y="2135"/>
                <a:ext cx="108"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22" name="Line 898"/>
              <p:cNvSpPr>
                <a:spLocks noChangeShapeType="1"/>
              </p:cNvSpPr>
              <p:nvPr/>
            </p:nvSpPr>
            <p:spPr bwMode="auto">
              <a:xfrm>
                <a:off x="5418" y="2135"/>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23" name="Rectangle 899"/>
              <p:cNvSpPr>
                <a:spLocks noChangeArrowheads="1"/>
              </p:cNvSpPr>
              <p:nvPr/>
            </p:nvSpPr>
            <p:spPr bwMode="auto">
              <a:xfrm>
                <a:off x="5416" y="2156"/>
                <a:ext cx="108"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24" name="Line 900"/>
              <p:cNvSpPr>
                <a:spLocks noChangeShapeType="1"/>
              </p:cNvSpPr>
              <p:nvPr/>
            </p:nvSpPr>
            <p:spPr bwMode="auto">
              <a:xfrm>
                <a:off x="5416" y="2156"/>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25" name="Rectangle 901"/>
              <p:cNvSpPr>
                <a:spLocks noChangeArrowheads="1"/>
              </p:cNvSpPr>
              <p:nvPr/>
            </p:nvSpPr>
            <p:spPr bwMode="auto">
              <a:xfrm>
                <a:off x="5416" y="2177"/>
                <a:ext cx="108"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26" name="Line 902"/>
              <p:cNvSpPr>
                <a:spLocks noChangeShapeType="1"/>
              </p:cNvSpPr>
              <p:nvPr/>
            </p:nvSpPr>
            <p:spPr bwMode="auto">
              <a:xfrm>
                <a:off x="5416" y="2177"/>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27" name="Rectangle 903"/>
              <p:cNvSpPr>
                <a:spLocks noChangeArrowheads="1"/>
              </p:cNvSpPr>
              <p:nvPr/>
            </p:nvSpPr>
            <p:spPr bwMode="auto">
              <a:xfrm>
                <a:off x="5416" y="2219"/>
                <a:ext cx="108"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28" name="Line 904"/>
              <p:cNvSpPr>
                <a:spLocks noChangeShapeType="1"/>
              </p:cNvSpPr>
              <p:nvPr/>
            </p:nvSpPr>
            <p:spPr bwMode="auto">
              <a:xfrm>
                <a:off x="5416" y="2219"/>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29" name="Rectangle 905"/>
              <p:cNvSpPr>
                <a:spLocks noChangeArrowheads="1"/>
              </p:cNvSpPr>
              <p:nvPr/>
            </p:nvSpPr>
            <p:spPr bwMode="auto">
              <a:xfrm>
                <a:off x="5416" y="2240"/>
                <a:ext cx="108"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30" name="Line 906"/>
              <p:cNvSpPr>
                <a:spLocks noChangeShapeType="1"/>
              </p:cNvSpPr>
              <p:nvPr/>
            </p:nvSpPr>
            <p:spPr bwMode="auto">
              <a:xfrm>
                <a:off x="5416" y="2240"/>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31" name="Rectangle 907"/>
              <p:cNvSpPr>
                <a:spLocks noChangeArrowheads="1"/>
              </p:cNvSpPr>
              <p:nvPr/>
            </p:nvSpPr>
            <p:spPr bwMode="auto">
              <a:xfrm>
                <a:off x="5416" y="2261"/>
                <a:ext cx="108" cy="11"/>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32" name="Line 908"/>
              <p:cNvSpPr>
                <a:spLocks noChangeShapeType="1"/>
              </p:cNvSpPr>
              <p:nvPr/>
            </p:nvSpPr>
            <p:spPr bwMode="auto">
              <a:xfrm>
                <a:off x="5416" y="2261"/>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33" name="Rectangle 909"/>
              <p:cNvSpPr>
                <a:spLocks noChangeArrowheads="1"/>
              </p:cNvSpPr>
              <p:nvPr/>
            </p:nvSpPr>
            <p:spPr bwMode="auto">
              <a:xfrm>
                <a:off x="5416" y="2303"/>
                <a:ext cx="108"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34" name="Line 910"/>
              <p:cNvSpPr>
                <a:spLocks noChangeShapeType="1"/>
              </p:cNvSpPr>
              <p:nvPr/>
            </p:nvSpPr>
            <p:spPr bwMode="auto">
              <a:xfrm>
                <a:off x="5416" y="2303"/>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35" name="Rectangle 911"/>
              <p:cNvSpPr>
                <a:spLocks noChangeArrowheads="1"/>
              </p:cNvSpPr>
              <p:nvPr/>
            </p:nvSpPr>
            <p:spPr bwMode="auto">
              <a:xfrm>
                <a:off x="5416" y="2324"/>
                <a:ext cx="108"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36" name="Line 912"/>
              <p:cNvSpPr>
                <a:spLocks noChangeShapeType="1"/>
              </p:cNvSpPr>
              <p:nvPr/>
            </p:nvSpPr>
            <p:spPr bwMode="auto">
              <a:xfrm>
                <a:off x="5416" y="2324"/>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37" name="Rectangle 913"/>
              <p:cNvSpPr>
                <a:spLocks noChangeArrowheads="1"/>
              </p:cNvSpPr>
              <p:nvPr/>
            </p:nvSpPr>
            <p:spPr bwMode="auto">
              <a:xfrm>
                <a:off x="5416" y="2347"/>
                <a:ext cx="108"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38" name="Line 914"/>
              <p:cNvSpPr>
                <a:spLocks noChangeShapeType="1"/>
              </p:cNvSpPr>
              <p:nvPr/>
            </p:nvSpPr>
            <p:spPr bwMode="auto">
              <a:xfrm>
                <a:off x="5416" y="2347"/>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39" name="Rectangle 915"/>
              <p:cNvSpPr>
                <a:spLocks noChangeArrowheads="1"/>
              </p:cNvSpPr>
              <p:nvPr/>
            </p:nvSpPr>
            <p:spPr bwMode="auto">
              <a:xfrm>
                <a:off x="5416" y="2387"/>
                <a:ext cx="108" cy="11"/>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40" name="Line 916"/>
              <p:cNvSpPr>
                <a:spLocks noChangeShapeType="1"/>
              </p:cNvSpPr>
              <p:nvPr/>
            </p:nvSpPr>
            <p:spPr bwMode="auto">
              <a:xfrm>
                <a:off x="5416" y="2387"/>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41" name="Rectangle 917"/>
              <p:cNvSpPr>
                <a:spLocks noChangeArrowheads="1"/>
              </p:cNvSpPr>
              <p:nvPr/>
            </p:nvSpPr>
            <p:spPr bwMode="auto">
              <a:xfrm>
                <a:off x="5416" y="2408"/>
                <a:ext cx="108" cy="11"/>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42" name="Line 918"/>
              <p:cNvSpPr>
                <a:spLocks noChangeShapeType="1"/>
              </p:cNvSpPr>
              <p:nvPr/>
            </p:nvSpPr>
            <p:spPr bwMode="auto">
              <a:xfrm>
                <a:off x="5416" y="2408"/>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43" name="Rectangle 919"/>
              <p:cNvSpPr>
                <a:spLocks noChangeArrowheads="1"/>
              </p:cNvSpPr>
              <p:nvPr/>
            </p:nvSpPr>
            <p:spPr bwMode="auto">
              <a:xfrm>
                <a:off x="5416" y="2431"/>
                <a:ext cx="108" cy="8"/>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44" name="Line 920"/>
              <p:cNvSpPr>
                <a:spLocks noChangeShapeType="1"/>
              </p:cNvSpPr>
              <p:nvPr/>
            </p:nvSpPr>
            <p:spPr bwMode="auto">
              <a:xfrm>
                <a:off x="5416" y="2431"/>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45" name="Rectangle 921"/>
              <p:cNvSpPr>
                <a:spLocks noChangeArrowheads="1"/>
              </p:cNvSpPr>
              <p:nvPr/>
            </p:nvSpPr>
            <p:spPr bwMode="auto">
              <a:xfrm>
                <a:off x="5416" y="2450"/>
                <a:ext cx="108" cy="10"/>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46" name="Line 922"/>
              <p:cNvSpPr>
                <a:spLocks noChangeShapeType="1"/>
              </p:cNvSpPr>
              <p:nvPr/>
            </p:nvSpPr>
            <p:spPr bwMode="auto">
              <a:xfrm>
                <a:off x="5416" y="2450"/>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47" name="Rectangle 923"/>
              <p:cNvSpPr>
                <a:spLocks noChangeArrowheads="1"/>
              </p:cNvSpPr>
              <p:nvPr/>
            </p:nvSpPr>
            <p:spPr bwMode="auto">
              <a:xfrm>
                <a:off x="5416" y="2472"/>
                <a:ext cx="108"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48" name="Line 924"/>
              <p:cNvSpPr>
                <a:spLocks noChangeShapeType="1"/>
              </p:cNvSpPr>
              <p:nvPr/>
            </p:nvSpPr>
            <p:spPr bwMode="auto">
              <a:xfrm>
                <a:off x="5416" y="2472"/>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49" name="Rectangle 925"/>
              <p:cNvSpPr>
                <a:spLocks noChangeArrowheads="1"/>
              </p:cNvSpPr>
              <p:nvPr/>
            </p:nvSpPr>
            <p:spPr bwMode="auto">
              <a:xfrm>
                <a:off x="5416" y="2493"/>
                <a:ext cx="108"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50" name="Line 926"/>
              <p:cNvSpPr>
                <a:spLocks noChangeShapeType="1"/>
              </p:cNvSpPr>
              <p:nvPr/>
            </p:nvSpPr>
            <p:spPr bwMode="auto">
              <a:xfrm>
                <a:off x="5416" y="2493"/>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51" name="Rectangle 927"/>
              <p:cNvSpPr>
                <a:spLocks noChangeArrowheads="1"/>
              </p:cNvSpPr>
              <p:nvPr/>
            </p:nvSpPr>
            <p:spPr bwMode="auto">
              <a:xfrm>
                <a:off x="5418" y="2556"/>
                <a:ext cx="108"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52" name="Line 928"/>
              <p:cNvSpPr>
                <a:spLocks noChangeShapeType="1"/>
              </p:cNvSpPr>
              <p:nvPr/>
            </p:nvSpPr>
            <p:spPr bwMode="auto">
              <a:xfrm>
                <a:off x="5418" y="2556"/>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53" name="Rectangle 929"/>
              <p:cNvSpPr>
                <a:spLocks noChangeArrowheads="1"/>
              </p:cNvSpPr>
              <p:nvPr/>
            </p:nvSpPr>
            <p:spPr bwMode="auto">
              <a:xfrm>
                <a:off x="5418" y="2576"/>
                <a:ext cx="108" cy="10"/>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54" name="Line 930"/>
              <p:cNvSpPr>
                <a:spLocks noChangeShapeType="1"/>
              </p:cNvSpPr>
              <p:nvPr/>
            </p:nvSpPr>
            <p:spPr bwMode="auto">
              <a:xfrm>
                <a:off x="5418" y="2576"/>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55" name="Rectangle 931"/>
              <p:cNvSpPr>
                <a:spLocks noChangeArrowheads="1"/>
              </p:cNvSpPr>
              <p:nvPr/>
            </p:nvSpPr>
            <p:spPr bwMode="auto">
              <a:xfrm>
                <a:off x="5418" y="2598"/>
                <a:ext cx="108"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56" name="Line 932"/>
              <p:cNvSpPr>
                <a:spLocks noChangeShapeType="1"/>
              </p:cNvSpPr>
              <p:nvPr/>
            </p:nvSpPr>
            <p:spPr bwMode="auto">
              <a:xfrm>
                <a:off x="5418" y="2598"/>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57" name="Rectangle 933"/>
              <p:cNvSpPr>
                <a:spLocks noChangeArrowheads="1"/>
              </p:cNvSpPr>
              <p:nvPr/>
            </p:nvSpPr>
            <p:spPr bwMode="auto">
              <a:xfrm>
                <a:off x="5418" y="2513"/>
                <a:ext cx="108" cy="9"/>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58" name="Line 934"/>
              <p:cNvSpPr>
                <a:spLocks noChangeShapeType="1"/>
              </p:cNvSpPr>
              <p:nvPr/>
            </p:nvSpPr>
            <p:spPr bwMode="auto">
              <a:xfrm>
                <a:off x="5418" y="2513"/>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59" name="Freeform 935"/>
              <p:cNvSpPr>
                <a:spLocks/>
              </p:cNvSpPr>
              <p:nvPr/>
            </p:nvSpPr>
            <p:spPr bwMode="auto">
              <a:xfrm>
                <a:off x="5418" y="2619"/>
                <a:ext cx="22" cy="11"/>
              </a:xfrm>
              <a:custGeom>
                <a:avLst/>
                <a:gdLst/>
                <a:ahLst/>
                <a:cxnLst>
                  <a:cxn ang="0">
                    <a:pos x="0" y="11"/>
                  </a:cxn>
                  <a:cxn ang="0">
                    <a:pos x="0" y="0"/>
                  </a:cxn>
                  <a:cxn ang="0">
                    <a:pos x="22" y="11"/>
                  </a:cxn>
                  <a:cxn ang="0">
                    <a:pos x="0" y="11"/>
                  </a:cxn>
                </a:cxnLst>
                <a:rect l="0" t="0" r="r" b="b"/>
                <a:pathLst>
                  <a:path w="22" h="11">
                    <a:moveTo>
                      <a:pt x="0" y="11"/>
                    </a:moveTo>
                    <a:lnTo>
                      <a:pt x="0" y="0"/>
                    </a:lnTo>
                    <a:lnTo>
                      <a:pt x="22" y="11"/>
                    </a:lnTo>
                    <a:lnTo>
                      <a:pt x="0" y="11"/>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60" name="Freeform 936"/>
              <p:cNvSpPr>
                <a:spLocks/>
              </p:cNvSpPr>
              <p:nvPr/>
            </p:nvSpPr>
            <p:spPr bwMode="auto">
              <a:xfrm>
                <a:off x="5427" y="2616"/>
                <a:ext cx="22" cy="12"/>
              </a:xfrm>
              <a:custGeom>
                <a:avLst/>
                <a:gdLst/>
                <a:ahLst/>
                <a:cxnLst>
                  <a:cxn ang="0">
                    <a:pos x="22" y="0"/>
                  </a:cxn>
                  <a:cxn ang="0">
                    <a:pos x="22" y="12"/>
                  </a:cxn>
                  <a:cxn ang="0">
                    <a:pos x="0" y="0"/>
                  </a:cxn>
                  <a:cxn ang="0">
                    <a:pos x="22" y="0"/>
                  </a:cxn>
                </a:cxnLst>
                <a:rect l="0" t="0" r="r" b="b"/>
                <a:pathLst>
                  <a:path w="22" h="12">
                    <a:moveTo>
                      <a:pt x="22" y="0"/>
                    </a:moveTo>
                    <a:lnTo>
                      <a:pt x="22" y="12"/>
                    </a:lnTo>
                    <a:lnTo>
                      <a:pt x="0" y="0"/>
                    </a:lnTo>
                    <a:lnTo>
                      <a:pt x="22" y="0"/>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61" name="Freeform 937"/>
              <p:cNvSpPr>
                <a:spLocks/>
              </p:cNvSpPr>
              <p:nvPr/>
            </p:nvSpPr>
            <p:spPr bwMode="auto">
              <a:xfrm>
                <a:off x="5494" y="2616"/>
                <a:ext cx="23" cy="12"/>
              </a:xfrm>
              <a:custGeom>
                <a:avLst/>
                <a:gdLst/>
                <a:ahLst/>
                <a:cxnLst>
                  <a:cxn ang="0">
                    <a:pos x="0" y="0"/>
                  </a:cxn>
                  <a:cxn ang="0">
                    <a:pos x="0" y="12"/>
                  </a:cxn>
                  <a:cxn ang="0">
                    <a:pos x="23" y="0"/>
                  </a:cxn>
                  <a:cxn ang="0">
                    <a:pos x="0" y="0"/>
                  </a:cxn>
                </a:cxnLst>
                <a:rect l="0" t="0" r="r" b="b"/>
                <a:pathLst>
                  <a:path w="23" h="12">
                    <a:moveTo>
                      <a:pt x="0" y="0"/>
                    </a:moveTo>
                    <a:lnTo>
                      <a:pt x="0" y="12"/>
                    </a:lnTo>
                    <a:lnTo>
                      <a:pt x="23" y="0"/>
                    </a:lnTo>
                    <a:lnTo>
                      <a:pt x="0" y="0"/>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62" name="Freeform 938"/>
              <p:cNvSpPr>
                <a:spLocks/>
              </p:cNvSpPr>
              <p:nvPr/>
            </p:nvSpPr>
            <p:spPr bwMode="auto">
              <a:xfrm>
                <a:off x="5505" y="2619"/>
                <a:ext cx="21" cy="11"/>
              </a:xfrm>
              <a:custGeom>
                <a:avLst/>
                <a:gdLst/>
                <a:ahLst/>
                <a:cxnLst>
                  <a:cxn ang="0">
                    <a:pos x="21" y="11"/>
                  </a:cxn>
                  <a:cxn ang="0">
                    <a:pos x="21" y="0"/>
                  </a:cxn>
                  <a:cxn ang="0">
                    <a:pos x="0" y="11"/>
                  </a:cxn>
                  <a:cxn ang="0">
                    <a:pos x="21" y="11"/>
                  </a:cxn>
                </a:cxnLst>
                <a:rect l="0" t="0" r="r" b="b"/>
                <a:pathLst>
                  <a:path w="21" h="11">
                    <a:moveTo>
                      <a:pt x="21" y="11"/>
                    </a:moveTo>
                    <a:lnTo>
                      <a:pt x="21" y="0"/>
                    </a:lnTo>
                    <a:lnTo>
                      <a:pt x="0" y="11"/>
                    </a:lnTo>
                    <a:lnTo>
                      <a:pt x="21" y="11"/>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63" name="Rectangle 939"/>
              <p:cNvSpPr>
                <a:spLocks noChangeArrowheads="1"/>
              </p:cNvSpPr>
              <p:nvPr/>
            </p:nvSpPr>
            <p:spPr bwMode="auto">
              <a:xfrm>
                <a:off x="5457" y="2616"/>
                <a:ext cx="30" cy="12"/>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64" name="Freeform 940"/>
              <p:cNvSpPr>
                <a:spLocks/>
              </p:cNvSpPr>
              <p:nvPr/>
            </p:nvSpPr>
            <p:spPr bwMode="auto">
              <a:xfrm>
                <a:off x="5418" y="2535"/>
                <a:ext cx="22" cy="11"/>
              </a:xfrm>
              <a:custGeom>
                <a:avLst/>
                <a:gdLst/>
                <a:ahLst/>
                <a:cxnLst>
                  <a:cxn ang="0">
                    <a:pos x="0" y="11"/>
                  </a:cxn>
                  <a:cxn ang="0">
                    <a:pos x="0" y="0"/>
                  </a:cxn>
                  <a:cxn ang="0">
                    <a:pos x="22" y="11"/>
                  </a:cxn>
                  <a:cxn ang="0">
                    <a:pos x="0" y="11"/>
                  </a:cxn>
                </a:cxnLst>
                <a:rect l="0" t="0" r="r" b="b"/>
                <a:pathLst>
                  <a:path w="22" h="11">
                    <a:moveTo>
                      <a:pt x="0" y="11"/>
                    </a:moveTo>
                    <a:lnTo>
                      <a:pt x="0" y="0"/>
                    </a:lnTo>
                    <a:lnTo>
                      <a:pt x="22" y="11"/>
                    </a:lnTo>
                    <a:lnTo>
                      <a:pt x="0" y="11"/>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65" name="Freeform 941"/>
              <p:cNvSpPr>
                <a:spLocks/>
              </p:cNvSpPr>
              <p:nvPr/>
            </p:nvSpPr>
            <p:spPr bwMode="auto">
              <a:xfrm>
                <a:off x="5427" y="2532"/>
                <a:ext cx="22" cy="12"/>
              </a:xfrm>
              <a:custGeom>
                <a:avLst/>
                <a:gdLst/>
                <a:ahLst/>
                <a:cxnLst>
                  <a:cxn ang="0">
                    <a:pos x="22" y="0"/>
                  </a:cxn>
                  <a:cxn ang="0">
                    <a:pos x="22" y="12"/>
                  </a:cxn>
                  <a:cxn ang="0">
                    <a:pos x="0" y="0"/>
                  </a:cxn>
                  <a:cxn ang="0">
                    <a:pos x="22" y="0"/>
                  </a:cxn>
                </a:cxnLst>
                <a:rect l="0" t="0" r="r" b="b"/>
                <a:pathLst>
                  <a:path w="22" h="12">
                    <a:moveTo>
                      <a:pt x="22" y="0"/>
                    </a:moveTo>
                    <a:lnTo>
                      <a:pt x="22" y="12"/>
                    </a:lnTo>
                    <a:lnTo>
                      <a:pt x="0" y="0"/>
                    </a:lnTo>
                    <a:lnTo>
                      <a:pt x="22" y="0"/>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66" name="Freeform 942"/>
              <p:cNvSpPr>
                <a:spLocks/>
              </p:cNvSpPr>
              <p:nvPr/>
            </p:nvSpPr>
            <p:spPr bwMode="auto">
              <a:xfrm>
                <a:off x="5494" y="2532"/>
                <a:ext cx="23" cy="12"/>
              </a:xfrm>
              <a:custGeom>
                <a:avLst/>
                <a:gdLst/>
                <a:ahLst/>
                <a:cxnLst>
                  <a:cxn ang="0">
                    <a:pos x="0" y="0"/>
                  </a:cxn>
                  <a:cxn ang="0">
                    <a:pos x="0" y="12"/>
                  </a:cxn>
                  <a:cxn ang="0">
                    <a:pos x="23" y="0"/>
                  </a:cxn>
                  <a:cxn ang="0">
                    <a:pos x="0" y="0"/>
                  </a:cxn>
                </a:cxnLst>
                <a:rect l="0" t="0" r="r" b="b"/>
                <a:pathLst>
                  <a:path w="23" h="12">
                    <a:moveTo>
                      <a:pt x="0" y="0"/>
                    </a:moveTo>
                    <a:lnTo>
                      <a:pt x="0" y="12"/>
                    </a:lnTo>
                    <a:lnTo>
                      <a:pt x="23" y="0"/>
                    </a:lnTo>
                    <a:lnTo>
                      <a:pt x="0" y="0"/>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67" name="Freeform 943"/>
              <p:cNvSpPr>
                <a:spLocks/>
              </p:cNvSpPr>
              <p:nvPr/>
            </p:nvSpPr>
            <p:spPr bwMode="auto">
              <a:xfrm>
                <a:off x="5505" y="2535"/>
                <a:ext cx="21" cy="11"/>
              </a:xfrm>
              <a:custGeom>
                <a:avLst/>
                <a:gdLst/>
                <a:ahLst/>
                <a:cxnLst>
                  <a:cxn ang="0">
                    <a:pos x="21" y="11"/>
                  </a:cxn>
                  <a:cxn ang="0">
                    <a:pos x="21" y="0"/>
                  </a:cxn>
                  <a:cxn ang="0">
                    <a:pos x="0" y="11"/>
                  </a:cxn>
                  <a:cxn ang="0">
                    <a:pos x="21" y="11"/>
                  </a:cxn>
                </a:cxnLst>
                <a:rect l="0" t="0" r="r" b="b"/>
                <a:pathLst>
                  <a:path w="21" h="11">
                    <a:moveTo>
                      <a:pt x="21" y="11"/>
                    </a:moveTo>
                    <a:lnTo>
                      <a:pt x="21" y="0"/>
                    </a:lnTo>
                    <a:lnTo>
                      <a:pt x="0" y="11"/>
                    </a:lnTo>
                    <a:lnTo>
                      <a:pt x="21" y="11"/>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68" name="Rectangle 944"/>
              <p:cNvSpPr>
                <a:spLocks noChangeArrowheads="1"/>
              </p:cNvSpPr>
              <p:nvPr/>
            </p:nvSpPr>
            <p:spPr bwMode="auto">
              <a:xfrm>
                <a:off x="5457" y="2532"/>
                <a:ext cx="30" cy="12"/>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69" name="Freeform 945"/>
              <p:cNvSpPr>
                <a:spLocks/>
              </p:cNvSpPr>
              <p:nvPr/>
            </p:nvSpPr>
            <p:spPr bwMode="auto">
              <a:xfrm>
                <a:off x="5418" y="2368"/>
                <a:ext cx="22" cy="10"/>
              </a:xfrm>
              <a:custGeom>
                <a:avLst/>
                <a:gdLst/>
                <a:ahLst/>
                <a:cxnLst>
                  <a:cxn ang="0">
                    <a:pos x="0" y="10"/>
                  </a:cxn>
                  <a:cxn ang="0">
                    <a:pos x="0" y="0"/>
                  </a:cxn>
                  <a:cxn ang="0">
                    <a:pos x="22" y="10"/>
                  </a:cxn>
                  <a:cxn ang="0">
                    <a:pos x="0" y="10"/>
                  </a:cxn>
                </a:cxnLst>
                <a:rect l="0" t="0" r="r" b="b"/>
                <a:pathLst>
                  <a:path w="22" h="10">
                    <a:moveTo>
                      <a:pt x="0" y="10"/>
                    </a:moveTo>
                    <a:lnTo>
                      <a:pt x="0" y="0"/>
                    </a:lnTo>
                    <a:lnTo>
                      <a:pt x="22" y="10"/>
                    </a:lnTo>
                    <a:lnTo>
                      <a:pt x="0" y="10"/>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70" name="Freeform 946"/>
              <p:cNvSpPr>
                <a:spLocks/>
              </p:cNvSpPr>
              <p:nvPr/>
            </p:nvSpPr>
            <p:spPr bwMode="auto">
              <a:xfrm>
                <a:off x="5427" y="2365"/>
                <a:ext cx="22" cy="12"/>
              </a:xfrm>
              <a:custGeom>
                <a:avLst/>
                <a:gdLst/>
                <a:ahLst/>
                <a:cxnLst>
                  <a:cxn ang="0">
                    <a:pos x="22" y="0"/>
                  </a:cxn>
                  <a:cxn ang="0">
                    <a:pos x="22" y="12"/>
                  </a:cxn>
                  <a:cxn ang="0">
                    <a:pos x="0" y="0"/>
                  </a:cxn>
                  <a:cxn ang="0">
                    <a:pos x="22" y="0"/>
                  </a:cxn>
                </a:cxnLst>
                <a:rect l="0" t="0" r="r" b="b"/>
                <a:pathLst>
                  <a:path w="22" h="12">
                    <a:moveTo>
                      <a:pt x="22" y="0"/>
                    </a:moveTo>
                    <a:lnTo>
                      <a:pt x="22" y="12"/>
                    </a:lnTo>
                    <a:lnTo>
                      <a:pt x="0" y="0"/>
                    </a:lnTo>
                    <a:lnTo>
                      <a:pt x="22" y="0"/>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71" name="Freeform 947"/>
              <p:cNvSpPr>
                <a:spLocks/>
              </p:cNvSpPr>
              <p:nvPr/>
            </p:nvSpPr>
            <p:spPr bwMode="auto">
              <a:xfrm>
                <a:off x="5494" y="2365"/>
                <a:ext cx="23" cy="12"/>
              </a:xfrm>
              <a:custGeom>
                <a:avLst/>
                <a:gdLst/>
                <a:ahLst/>
                <a:cxnLst>
                  <a:cxn ang="0">
                    <a:pos x="0" y="0"/>
                  </a:cxn>
                  <a:cxn ang="0">
                    <a:pos x="0" y="12"/>
                  </a:cxn>
                  <a:cxn ang="0">
                    <a:pos x="23" y="0"/>
                  </a:cxn>
                  <a:cxn ang="0">
                    <a:pos x="0" y="0"/>
                  </a:cxn>
                </a:cxnLst>
                <a:rect l="0" t="0" r="r" b="b"/>
                <a:pathLst>
                  <a:path w="23" h="12">
                    <a:moveTo>
                      <a:pt x="0" y="0"/>
                    </a:moveTo>
                    <a:lnTo>
                      <a:pt x="0" y="12"/>
                    </a:lnTo>
                    <a:lnTo>
                      <a:pt x="23" y="0"/>
                    </a:lnTo>
                    <a:lnTo>
                      <a:pt x="0" y="0"/>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72" name="Freeform 948"/>
              <p:cNvSpPr>
                <a:spLocks/>
              </p:cNvSpPr>
              <p:nvPr/>
            </p:nvSpPr>
            <p:spPr bwMode="auto">
              <a:xfrm>
                <a:off x="5505" y="2368"/>
                <a:ext cx="21" cy="10"/>
              </a:xfrm>
              <a:custGeom>
                <a:avLst/>
                <a:gdLst/>
                <a:ahLst/>
                <a:cxnLst>
                  <a:cxn ang="0">
                    <a:pos x="21" y="10"/>
                  </a:cxn>
                  <a:cxn ang="0">
                    <a:pos x="21" y="0"/>
                  </a:cxn>
                  <a:cxn ang="0">
                    <a:pos x="0" y="10"/>
                  </a:cxn>
                  <a:cxn ang="0">
                    <a:pos x="21" y="10"/>
                  </a:cxn>
                </a:cxnLst>
                <a:rect l="0" t="0" r="r" b="b"/>
                <a:pathLst>
                  <a:path w="21" h="10">
                    <a:moveTo>
                      <a:pt x="21" y="10"/>
                    </a:moveTo>
                    <a:lnTo>
                      <a:pt x="21" y="0"/>
                    </a:lnTo>
                    <a:lnTo>
                      <a:pt x="0" y="10"/>
                    </a:lnTo>
                    <a:lnTo>
                      <a:pt x="21" y="10"/>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73" name="Rectangle 949"/>
              <p:cNvSpPr>
                <a:spLocks noChangeArrowheads="1"/>
              </p:cNvSpPr>
              <p:nvPr/>
            </p:nvSpPr>
            <p:spPr bwMode="auto">
              <a:xfrm>
                <a:off x="5457" y="2365"/>
                <a:ext cx="30" cy="12"/>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74" name="Freeform 950"/>
              <p:cNvSpPr>
                <a:spLocks/>
              </p:cNvSpPr>
              <p:nvPr/>
            </p:nvSpPr>
            <p:spPr bwMode="auto">
              <a:xfrm>
                <a:off x="5418" y="2282"/>
                <a:ext cx="22" cy="12"/>
              </a:xfrm>
              <a:custGeom>
                <a:avLst/>
                <a:gdLst/>
                <a:ahLst/>
                <a:cxnLst>
                  <a:cxn ang="0">
                    <a:pos x="0" y="12"/>
                  </a:cxn>
                  <a:cxn ang="0">
                    <a:pos x="0" y="0"/>
                  </a:cxn>
                  <a:cxn ang="0">
                    <a:pos x="22" y="12"/>
                  </a:cxn>
                  <a:cxn ang="0">
                    <a:pos x="0" y="12"/>
                  </a:cxn>
                </a:cxnLst>
                <a:rect l="0" t="0" r="r" b="b"/>
                <a:pathLst>
                  <a:path w="22" h="12">
                    <a:moveTo>
                      <a:pt x="0" y="12"/>
                    </a:moveTo>
                    <a:lnTo>
                      <a:pt x="0" y="0"/>
                    </a:lnTo>
                    <a:lnTo>
                      <a:pt x="22" y="12"/>
                    </a:lnTo>
                    <a:lnTo>
                      <a:pt x="0" y="12"/>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75" name="Freeform 951"/>
              <p:cNvSpPr>
                <a:spLocks/>
              </p:cNvSpPr>
              <p:nvPr/>
            </p:nvSpPr>
            <p:spPr bwMode="auto">
              <a:xfrm>
                <a:off x="5427" y="2281"/>
                <a:ext cx="22" cy="10"/>
              </a:xfrm>
              <a:custGeom>
                <a:avLst/>
                <a:gdLst/>
                <a:ahLst/>
                <a:cxnLst>
                  <a:cxn ang="0">
                    <a:pos x="22" y="0"/>
                  </a:cxn>
                  <a:cxn ang="0">
                    <a:pos x="22" y="10"/>
                  </a:cxn>
                  <a:cxn ang="0">
                    <a:pos x="0" y="0"/>
                  </a:cxn>
                  <a:cxn ang="0">
                    <a:pos x="22" y="0"/>
                  </a:cxn>
                </a:cxnLst>
                <a:rect l="0" t="0" r="r" b="b"/>
                <a:pathLst>
                  <a:path w="22" h="10">
                    <a:moveTo>
                      <a:pt x="22" y="0"/>
                    </a:moveTo>
                    <a:lnTo>
                      <a:pt x="22" y="10"/>
                    </a:lnTo>
                    <a:lnTo>
                      <a:pt x="0" y="0"/>
                    </a:lnTo>
                    <a:lnTo>
                      <a:pt x="22" y="0"/>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76" name="Freeform 952"/>
              <p:cNvSpPr>
                <a:spLocks/>
              </p:cNvSpPr>
              <p:nvPr/>
            </p:nvSpPr>
            <p:spPr bwMode="auto">
              <a:xfrm>
                <a:off x="5494" y="2281"/>
                <a:ext cx="23" cy="10"/>
              </a:xfrm>
              <a:custGeom>
                <a:avLst/>
                <a:gdLst/>
                <a:ahLst/>
                <a:cxnLst>
                  <a:cxn ang="0">
                    <a:pos x="0" y="0"/>
                  </a:cxn>
                  <a:cxn ang="0">
                    <a:pos x="0" y="10"/>
                  </a:cxn>
                  <a:cxn ang="0">
                    <a:pos x="23" y="0"/>
                  </a:cxn>
                  <a:cxn ang="0">
                    <a:pos x="0" y="0"/>
                  </a:cxn>
                </a:cxnLst>
                <a:rect l="0" t="0" r="r" b="b"/>
                <a:pathLst>
                  <a:path w="23" h="10">
                    <a:moveTo>
                      <a:pt x="0" y="0"/>
                    </a:moveTo>
                    <a:lnTo>
                      <a:pt x="0" y="10"/>
                    </a:lnTo>
                    <a:lnTo>
                      <a:pt x="23" y="0"/>
                    </a:lnTo>
                    <a:lnTo>
                      <a:pt x="0" y="0"/>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77" name="Freeform 953"/>
              <p:cNvSpPr>
                <a:spLocks/>
              </p:cNvSpPr>
              <p:nvPr/>
            </p:nvSpPr>
            <p:spPr bwMode="auto">
              <a:xfrm>
                <a:off x="5505" y="2282"/>
                <a:ext cx="21" cy="12"/>
              </a:xfrm>
              <a:custGeom>
                <a:avLst/>
                <a:gdLst/>
                <a:ahLst/>
                <a:cxnLst>
                  <a:cxn ang="0">
                    <a:pos x="21" y="12"/>
                  </a:cxn>
                  <a:cxn ang="0">
                    <a:pos x="21" y="0"/>
                  </a:cxn>
                  <a:cxn ang="0">
                    <a:pos x="0" y="12"/>
                  </a:cxn>
                  <a:cxn ang="0">
                    <a:pos x="21" y="12"/>
                  </a:cxn>
                </a:cxnLst>
                <a:rect l="0" t="0" r="r" b="b"/>
                <a:pathLst>
                  <a:path w="21" h="12">
                    <a:moveTo>
                      <a:pt x="21" y="12"/>
                    </a:moveTo>
                    <a:lnTo>
                      <a:pt x="21" y="0"/>
                    </a:lnTo>
                    <a:lnTo>
                      <a:pt x="0" y="12"/>
                    </a:lnTo>
                    <a:lnTo>
                      <a:pt x="21" y="12"/>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78" name="Rectangle 954"/>
              <p:cNvSpPr>
                <a:spLocks noChangeArrowheads="1"/>
              </p:cNvSpPr>
              <p:nvPr/>
            </p:nvSpPr>
            <p:spPr bwMode="auto">
              <a:xfrm>
                <a:off x="5457" y="2281"/>
                <a:ext cx="30" cy="12"/>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79" name="Freeform 955"/>
              <p:cNvSpPr>
                <a:spLocks/>
              </p:cNvSpPr>
              <p:nvPr/>
            </p:nvSpPr>
            <p:spPr bwMode="auto">
              <a:xfrm>
                <a:off x="5418" y="2198"/>
                <a:ext cx="22" cy="12"/>
              </a:xfrm>
              <a:custGeom>
                <a:avLst/>
                <a:gdLst/>
                <a:ahLst/>
                <a:cxnLst>
                  <a:cxn ang="0">
                    <a:pos x="0" y="12"/>
                  </a:cxn>
                  <a:cxn ang="0">
                    <a:pos x="0" y="0"/>
                  </a:cxn>
                  <a:cxn ang="0">
                    <a:pos x="22" y="11"/>
                  </a:cxn>
                  <a:cxn ang="0">
                    <a:pos x="0" y="12"/>
                  </a:cxn>
                </a:cxnLst>
                <a:rect l="0" t="0" r="r" b="b"/>
                <a:pathLst>
                  <a:path w="22" h="12">
                    <a:moveTo>
                      <a:pt x="0" y="12"/>
                    </a:moveTo>
                    <a:lnTo>
                      <a:pt x="0" y="0"/>
                    </a:lnTo>
                    <a:lnTo>
                      <a:pt x="22" y="11"/>
                    </a:lnTo>
                    <a:lnTo>
                      <a:pt x="0" y="12"/>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80" name="Freeform 956"/>
              <p:cNvSpPr>
                <a:spLocks/>
              </p:cNvSpPr>
              <p:nvPr/>
            </p:nvSpPr>
            <p:spPr bwMode="auto">
              <a:xfrm>
                <a:off x="5427" y="2197"/>
                <a:ext cx="22" cy="10"/>
              </a:xfrm>
              <a:custGeom>
                <a:avLst/>
                <a:gdLst/>
                <a:ahLst/>
                <a:cxnLst>
                  <a:cxn ang="0">
                    <a:pos x="22" y="0"/>
                  </a:cxn>
                  <a:cxn ang="0">
                    <a:pos x="22" y="10"/>
                  </a:cxn>
                  <a:cxn ang="0">
                    <a:pos x="0" y="0"/>
                  </a:cxn>
                  <a:cxn ang="0">
                    <a:pos x="22" y="0"/>
                  </a:cxn>
                </a:cxnLst>
                <a:rect l="0" t="0" r="r" b="b"/>
                <a:pathLst>
                  <a:path w="22" h="10">
                    <a:moveTo>
                      <a:pt x="22" y="0"/>
                    </a:moveTo>
                    <a:lnTo>
                      <a:pt x="22" y="10"/>
                    </a:lnTo>
                    <a:lnTo>
                      <a:pt x="0" y="0"/>
                    </a:lnTo>
                    <a:lnTo>
                      <a:pt x="22" y="0"/>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81" name="Freeform 957"/>
              <p:cNvSpPr>
                <a:spLocks/>
              </p:cNvSpPr>
              <p:nvPr/>
            </p:nvSpPr>
            <p:spPr bwMode="auto">
              <a:xfrm>
                <a:off x="5494" y="2197"/>
                <a:ext cx="23" cy="10"/>
              </a:xfrm>
              <a:custGeom>
                <a:avLst/>
                <a:gdLst/>
                <a:ahLst/>
                <a:cxnLst>
                  <a:cxn ang="0">
                    <a:pos x="0" y="0"/>
                  </a:cxn>
                  <a:cxn ang="0">
                    <a:pos x="0" y="10"/>
                  </a:cxn>
                  <a:cxn ang="0">
                    <a:pos x="23" y="0"/>
                  </a:cxn>
                  <a:cxn ang="0">
                    <a:pos x="0" y="0"/>
                  </a:cxn>
                </a:cxnLst>
                <a:rect l="0" t="0" r="r" b="b"/>
                <a:pathLst>
                  <a:path w="23" h="10">
                    <a:moveTo>
                      <a:pt x="0" y="0"/>
                    </a:moveTo>
                    <a:lnTo>
                      <a:pt x="0" y="10"/>
                    </a:lnTo>
                    <a:lnTo>
                      <a:pt x="23" y="0"/>
                    </a:lnTo>
                    <a:lnTo>
                      <a:pt x="0" y="0"/>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82" name="Freeform 958"/>
              <p:cNvSpPr>
                <a:spLocks/>
              </p:cNvSpPr>
              <p:nvPr/>
            </p:nvSpPr>
            <p:spPr bwMode="auto">
              <a:xfrm>
                <a:off x="5505" y="2198"/>
                <a:ext cx="21" cy="12"/>
              </a:xfrm>
              <a:custGeom>
                <a:avLst/>
                <a:gdLst/>
                <a:ahLst/>
                <a:cxnLst>
                  <a:cxn ang="0">
                    <a:pos x="21" y="12"/>
                  </a:cxn>
                  <a:cxn ang="0">
                    <a:pos x="21" y="0"/>
                  </a:cxn>
                  <a:cxn ang="0">
                    <a:pos x="0" y="11"/>
                  </a:cxn>
                  <a:cxn ang="0">
                    <a:pos x="21" y="12"/>
                  </a:cxn>
                </a:cxnLst>
                <a:rect l="0" t="0" r="r" b="b"/>
                <a:pathLst>
                  <a:path w="21" h="12">
                    <a:moveTo>
                      <a:pt x="21" y="12"/>
                    </a:moveTo>
                    <a:lnTo>
                      <a:pt x="21" y="0"/>
                    </a:lnTo>
                    <a:lnTo>
                      <a:pt x="0" y="11"/>
                    </a:lnTo>
                    <a:lnTo>
                      <a:pt x="21" y="12"/>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83" name="Rectangle 959"/>
              <p:cNvSpPr>
                <a:spLocks noChangeArrowheads="1"/>
              </p:cNvSpPr>
              <p:nvPr/>
            </p:nvSpPr>
            <p:spPr bwMode="auto">
              <a:xfrm>
                <a:off x="5457" y="2197"/>
                <a:ext cx="30" cy="12"/>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84" name="Freeform 960"/>
              <p:cNvSpPr>
                <a:spLocks/>
              </p:cNvSpPr>
              <p:nvPr/>
            </p:nvSpPr>
            <p:spPr bwMode="auto">
              <a:xfrm>
                <a:off x="5418" y="2114"/>
                <a:ext cx="22" cy="12"/>
              </a:xfrm>
              <a:custGeom>
                <a:avLst/>
                <a:gdLst/>
                <a:ahLst/>
                <a:cxnLst>
                  <a:cxn ang="0">
                    <a:pos x="0" y="12"/>
                  </a:cxn>
                  <a:cxn ang="0">
                    <a:pos x="0" y="0"/>
                  </a:cxn>
                  <a:cxn ang="0">
                    <a:pos x="22" y="11"/>
                  </a:cxn>
                  <a:cxn ang="0">
                    <a:pos x="0" y="12"/>
                  </a:cxn>
                </a:cxnLst>
                <a:rect l="0" t="0" r="r" b="b"/>
                <a:pathLst>
                  <a:path w="22" h="12">
                    <a:moveTo>
                      <a:pt x="0" y="12"/>
                    </a:moveTo>
                    <a:lnTo>
                      <a:pt x="0" y="0"/>
                    </a:lnTo>
                    <a:lnTo>
                      <a:pt x="22" y="11"/>
                    </a:lnTo>
                    <a:lnTo>
                      <a:pt x="0" y="12"/>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85" name="Freeform 961"/>
              <p:cNvSpPr>
                <a:spLocks/>
              </p:cNvSpPr>
              <p:nvPr/>
            </p:nvSpPr>
            <p:spPr bwMode="auto">
              <a:xfrm>
                <a:off x="5427" y="2113"/>
                <a:ext cx="22" cy="10"/>
              </a:xfrm>
              <a:custGeom>
                <a:avLst/>
                <a:gdLst/>
                <a:ahLst/>
                <a:cxnLst>
                  <a:cxn ang="0">
                    <a:pos x="22" y="0"/>
                  </a:cxn>
                  <a:cxn ang="0">
                    <a:pos x="22" y="10"/>
                  </a:cxn>
                  <a:cxn ang="0">
                    <a:pos x="0" y="0"/>
                  </a:cxn>
                  <a:cxn ang="0">
                    <a:pos x="22" y="0"/>
                  </a:cxn>
                </a:cxnLst>
                <a:rect l="0" t="0" r="r" b="b"/>
                <a:pathLst>
                  <a:path w="22" h="10">
                    <a:moveTo>
                      <a:pt x="22" y="0"/>
                    </a:moveTo>
                    <a:lnTo>
                      <a:pt x="22" y="10"/>
                    </a:lnTo>
                    <a:lnTo>
                      <a:pt x="0" y="0"/>
                    </a:lnTo>
                    <a:lnTo>
                      <a:pt x="22" y="0"/>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86" name="Freeform 962"/>
              <p:cNvSpPr>
                <a:spLocks/>
              </p:cNvSpPr>
              <p:nvPr/>
            </p:nvSpPr>
            <p:spPr bwMode="auto">
              <a:xfrm>
                <a:off x="5494" y="2113"/>
                <a:ext cx="23" cy="10"/>
              </a:xfrm>
              <a:custGeom>
                <a:avLst/>
                <a:gdLst/>
                <a:ahLst/>
                <a:cxnLst>
                  <a:cxn ang="0">
                    <a:pos x="0" y="0"/>
                  </a:cxn>
                  <a:cxn ang="0">
                    <a:pos x="0" y="10"/>
                  </a:cxn>
                  <a:cxn ang="0">
                    <a:pos x="23" y="0"/>
                  </a:cxn>
                  <a:cxn ang="0">
                    <a:pos x="0" y="0"/>
                  </a:cxn>
                </a:cxnLst>
                <a:rect l="0" t="0" r="r" b="b"/>
                <a:pathLst>
                  <a:path w="23" h="10">
                    <a:moveTo>
                      <a:pt x="0" y="0"/>
                    </a:moveTo>
                    <a:lnTo>
                      <a:pt x="0" y="10"/>
                    </a:lnTo>
                    <a:lnTo>
                      <a:pt x="23" y="0"/>
                    </a:lnTo>
                    <a:lnTo>
                      <a:pt x="0" y="0"/>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87" name="Freeform 963"/>
              <p:cNvSpPr>
                <a:spLocks/>
              </p:cNvSpPr>
              <p:nvPr/>
            </p:nvSpPr>
            <p:spPr bwMode="auto">
              <a:xfrm>
                <a:off x="5505" y="2114"/>
                <a:ext cx="21" cy="12"/>
              </a:xfrm>
              <a:custGeom>
                <a:avLst/>
                <a:gdLst/>
                <a:ahLst/>
                <a:cxnLst>
                  <a:cxn ang="0">
                    <a:pos x="21" y="12"/>
                  </a:cxn>
                  <a:cxn ang="0">
                    <a:pos x="21" y="0"/>
                  </a:cxn>
                  <a:cxn ang="0">
                    <a:pos x="0" y="11"/>
                  </a:cxn>
                  <a:cxn ang="0">
                    <a:pos x="21" y="12"/>
                  </a:cxn>
                </a:cxnLst>
                <a:rect l="0" t="0" r="r" b="b"/>
                <a:pathLst>
                  <a:path w="21" h="12">
                    <a:moveTo>
                      <a:pt x="21" y="12"/>
                    </a:moveTo>
                    <a:lnTo>
                      <a:pt x="21" y="0"/>
                    </a:lnTo>
                    <a:lnTo>
                      <a:pt x="0" y="11"/>
                    </a:lnTo>
                    <a:lnTo>
                      <a:pt x="21" y="12"/>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88" name="Rectangle 964"/>
              <p:cNvSpPr>
                <a:spLocks noChangeArrowheads="1"/>
              </p:cNvSpPr>
              <p:nvPr/>
            </p:nvSpPr>
            <p:spPr bwMode="auto">
              <a:xfrm>
                <a:off x="5457" y="2113"/>
                <a:ext cx="30" cy="12"/>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89" name="Freeform 965"/>
              <p:cNvSpPr>
                <a:spLocks/>
              </p:cNvSpPr>
              <p:nvPr/>
            </p:nvSpPr>
            <p:spPr bwMode="auto">
              <a:xfrm>
                <a:off x="5428" y="1920"/>
                <a:ext cx="77" cy="61"/>
              </a:xfrm>
              <a:custGeom>
                <a:avLst/>
                <a:gdLst/>
                <a:ahLst/>
                <a:cxnLst>
                  <a:cxn ang="0">
                    <a:pos x="0" y="61"/>
                  </a:cxn>
                  <a:cxn ang="0">
                    <a:pos x="0" y="21"/>
                  </a:cxn>
                  <a:cxn ang="0">
                    <a:pos x="6" y="21"/>
                  </a:cxn>
                  <a:cxn ang="0">
                    <a:pos x="6" y="0"/>
                  </a:cxn>
                  <a:cxn ang="0">
                    <a:pos x="72" y="0"/>
                  </a:cxn>
                  <a:cxn ang="0">
                    <a:pos x="72" y="21"/>
                  </a:cxn>
                  <a:cxn ang="0">
                    <a:pos x="77" y="21"/>
                  </a:cxn>
                  <a:cxn ang="0">
                    <a:pos x="77" y="60"/>
                  </a:cxn>
                </a:cxnLst>
                <a:rect l="0" t="0" r="r" b="b"/>
                <a:pathLst>
                  <a:path w="77" h="61">
                    <a:moveTo>
                      <a:pt x="0" y="61"/>
                    </a:moveTo>
                    <a:lnTo>
                      <a:pt x="0" y="21"/>
                    </a:lnTo>
                    <a:lnTo>
                      <a:pt x="6" y="21"/>
                    </a:lnTo>
                    <a:lnTo>
                      <a:pt x="6" y="0"/>
                    </a:lnTo>
                    <a:lnTo>
                      <a:pt x="72" y="0"/>
                    </a:lnTo>
                    <a:lnTo>
                      <a:pt x="72" y="21"/>
                    </a:lnTo>
                    <a:lnTo>
                      <a:pt x="77" y="21"/>
                    </a:lnTo>
                    <a:lnTo>
                      <a:pt x="77" y="6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90" name="Freeform 966"/>
              <p:cNvSpPr>
                <a:spLocks/>
              </p:cNvSpPr>
              <p:nvPr/>
            </p:nvSpPr>
            <p:spPr bwMode="auto">
              <a:xfrm>
                <a:off x="4931" y="2098"/>
                <a:ext cx="135" cy="701"/>
              </a:xfrm>
              <a:custGeom>
                <a:avLst/>
                <a:gdLst/>
                <a:ahLst/>
                <a:cxnLst>
                  <a:cxn ang="0">
                    <a:pos x="3" y="661"/>
                  </a:cxn>
                  <a:cxn ang="0">
                    <a:pos x="0" y="286"/>
                  </a:cxn>
                  <a:cxn ang="0">
                    <a:pos x="8" y="285"/>
                  </a:cxn>
                  <a:cxn ang="0">
                    <a:pos x="9" y="208"/>
                  </a:cxn>
                  <a:cxn ang="0">
                    <a:pos x="24" y="202"/>
                  </a:cxn>
                  <a:cxn ang="0">
                    <a:pos x="26" y="171"/>
                  </a:cxn>
                  <a:cxn ang="0">
                    <a:pos x="30" y="168"/>
                  </a:cxn>
                  <a:cxn ang="0">
                    <a:pos x="30" y="148"/>
                  </a:cxn>
                  <a:cxn ang="0">
                    <a:pos x="41" y="144"/>
                  </a:cxn>
                  <a:cxn ang="0">
                    <a:pos x="41" y="132"/>
                  </a:cxn>
                  <a:cxn ang="0">
                    <a:pos x="51" y="114"/>
                  </a:cxn>
                  <a:cxn ang="0">
                    <a:pos x="60" y="39"/>
                  </a:cxn>
                  <a:cxn ang="0">
                    <a:pos x="60" y="21"/>
                  </a:cxn>
                  <a:cxn ang="0">
                    <a:pos x="64" y="15"/>
                  </a:cxn>
                  <a:cxn ang="0">
                    <a:pos x="64" y="10"/>
                  </a:cxn>
                  <a:cxn ang="0">
                    <a:pos x="69" y="0"/>
                  </a:cxn>
                  <a:cxn ang="0">
                    <a:pos x="75" y="0"/>
                  </a:cxn>
                  <a:cxn ang="0">
                    <a:pos x="81" y="12"/>
                  </a:cxn>
                  <a:cxn ang="0">
                    <a:pos x="84" y="18"/>
                  </a:cxn>
                  <a:cxn ang="0">
                    <a:pos x="84" y="25"/>
                  </a:cxn>
                  <a:cxn ang="0">
                    <a:pos x="87" y="31"/>
                  </a:cxn>
                  <a:cxn ang="0">
                    <a:pos x="93" y="111"/>
                  </a:cxn>
                  <a:cxn ang="0">
                    <a:pos x="94" y="112"/>
                  </a:cxn>
                  <a:cxn ang="0">
                    <a:pos x="93" y="120"/>
                  </a:cxn>
                  <a:cxn ang="0">
                    <a:pos x="99" y="124"/>
                  </a:cxn>
                  <a:cxn ang="0">
                    <a:pos x="103" y="133"/>
                  </a:cxn>
                  <a:cxn ang="0">
                    <a:pos x="103" y="141"/>
                  </a:cxn>
                  <a:cxn ang="0">
                    <a:pos x="111" y="144"/>
                  </a:cxn>
                  <a:cxn ang="0">
                    <a:pos x="112" y="162"/>
                  </a:cxn>
                  <a:cxn ang="0">
                    <a:pos x="115" y="165"/>
                  </a:cxn>
                  <a:cxn ang="0">
                    <a:pos x="117" y="199"/>
                  </a:cxn>
                  <a:cxn ang="0">
                    <a:pos x="130" y="202"/>
                  </a:cxn>
                  <a:cxn ang="0">
                    <a:pos x="130" y="279"/>
                  </a:cxn>
                  <a:cxn ang="0">
                    <a:pos x="135" y="280"/>
                  </a:cxn>
                  <a:cxn ang="0">
                    <a:pos x="135" y="691"/>
                  </a:cxn>
                  <a:cxn ang="0">
                    <a:pos x="36" y="701"/>
                  </a:cxn>
                  <a:cxn ang="0">
                    <a:pos x="3" y="661"/>
                  </a:cxn>
                </a:cxnLst>
                <a:rect l="0" t="0" r="r" b="b"/>
                <a:pathLst>
                  <a:path w="135" h="701">
                    <a:moveTo>
                      <a:pt x="3" y="661"/>
                    </a:moveTo>
                    <a:lnTo>
                      <a:pt x="0" y="286"/>
                    </a:lnTo>
                    <a:lnTo>
                      <a:pt x="8" y="285"/>
                    </a:lnTo>
                    <a:lnTo>
                      <a:pt x="9" y="208"/>
                    </a:lnTo>
                    <a:lnTo>
                      <a:pt x="24" y="202"/>
                    </a:lnTo>
                    <a:lnTo>
                      <a:pt x="26" y="171"/>
                    </a:lnTo>
                    <a:lnTo>
                      <a:pt x="30" y="168"/>
                    </a:lnTo>
                    <a:lnTo>
                      <a:pt x="30" y="148"/>
                    </a:lnTo>
                    <a:lnTo>
                      <a:pt x="41" y="144"/>
                    </a:lnTo>
                    <a:lnTo>
                      <a:pt x="41" y="132"/>
                    </a:lnTo>
                    <a:lnTo>
                      <a:pt x="51" y="114"/>
                    </a:lnTo>
                    <a:lnTo>
                      <a:pt x="60" y="39"/>
                    </a:lnTo>
                    <a:lnTo>
                      <a:pt x="60" y="21"/>
                    </a:lnTo>
                    <a:lnTo>
                      <a:pt x="64" y="15"/>
                    </a:lnTo>
                    <a:lnTo>
                      <a:pt x="64" y="10"/>
                    </a:lnTo>
                    <a:lnTo>
                      <a:pt x="69" y="0"/>
                    </a:lnTo>
                    <a:lnTo>
                      <a:pt x="75" y="0"/>
                    </a:lnTo>
                    <a:lnTo>
                      <a:pt x="81" y="12"/>
                    </a:lnTo>
                    <a:lnTo>
                      <a:pt x="84" y="18"/>
                    </a:lnTo>
                    <a:lnTo>
                      <a:pt x="84" y="25"/>
                    </a:lnTo>
                    <a:lnTo>
                      <a:pt x="87" y="31"/>
                    </a:lnTo>
                    <a:lnTo>
                      <a:pt x="93" y="111"/>
                    </a:lnTo>
                    <a:lnTo>
                      <a:pt x="94" y="112"/>
                    </a:lnTo>
                    <a:lnTo>
                      <a:pt x="93" y="120"/>
                    </a:lnTo>
                    <a:lnTo>
                      <a:pt x="99" y="124"/>
                    </a:lnTo>
                    <a:lnTo>
                      <a:pt x="103" y="133"/>
                    </a:lnTo>
                    <a:lnTo>
                      <a:pt x="103" y="141"/>
                    </a:lnTo>
                    <a:lnTo>
                      <a:pt x="111" y="144"/>
                    </a:lnTo>
                    <a:lnTo>
                      <a:pt x="112" y="162"/>
                    </a:lnTo>
                    <a:lnTo>
                      <a:pt x="115" y="165"/>
                    </a:lnTo>
                    <a:lnTo>
                      <a:pt x="117" y="199"/>
                    </a:lnTo>
                    <a:lnTo>
                      <a:pt x="130" y="202"/>
                    </a:lnTo>
                    <a:lnTo>
                      <a:pt x="130" y="279"/>
                    </a:lnTo>
                    <a:lnTo>
                      <a:pt x="135" y="280"/>
                    </a:lnTo>
                    <a:lnTo>
                      <a:pt x="135" y="691"/>
                    </a:lnTo>
                    <a:lnTo>
                      <a:pt x="36" y="701"/>
                    </a:lnTo>
                    <a:lnTo>
                      <a:pt x="3" y="661"/>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91" name="Freeform 967"/>
              <p:cNvSpPr>
                <a:spLocks/>
              </p:cNvSpPr>
              <p:nvPr/>
            </p:nvSpPr>
            <p:spPr bwMode="auto">
              <a:xfrm>
                <a:off x="4934" y="2372"/>
                <a:ext cx="133" cy="414"/>
              </a:xfrm>
              <a:custGeom>
                <a:avLst/>
                <a:gdLst/>
                <a:ahLst/>
                <a:cxnLst>
                  <a:cxn ang="0">
                    <a:pos x="0" y="385"/>
                  </a:cxn>
                  <a:cxn ang="0">
                    <a:pos x="0" y="12"/>
                  </a:cxn>
                  <a:cxn ang="0">
                    <a:pos x="44" y="0"/>
                  </a:cxn>
                  <a:cxn ang="0">
                    <a:pos x="133" y="6"/>
                  </a:cxn>
                  <a:cxn ang="0">
                    <a:pos x="133" y="414"/>
                  </a:cxn>
                </a:cxnLst>
                <a:rect l="0" t="0" r="r" b="b"/>
                <a:pathLst>
                  <a:path w="133" h="414">
                    <a:moveTo>
                      <a:pt x="0" y="385"/>
                    </a:moveTo>
                    <a:lnTo>
                      <a:pt x="0" y="12"/>
                    </a:lnTo>
                    <a:lnTo>
                      <a:pt x="44" y="0"/>
                    </a:lnTo>
                    <a:lnTo>
                      <a:pt x="133" y="6"/>
                    </a:lnTo>
                    <a:lnTo>
                      <a:pt x="133" y="414"/>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92" name="Line 968"/>
              <p:cNvSpPr>
                <a:spLocks noChangeShapeType="1"/>
              </p:cNvSpPr>
              <p:nvPr/>
            </p:nvSpPr>
            <p:spPr bwMode="auto">
              <a:xfrm>
                <a:off x="4978" y="2372"/>
                <a:ext cx="1" cy="399"/>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93" name="Line 969"/>
              <p:cNvSpPr>
                <a:spLocks noChangeShapeType="1"/>
              </p:cNvSpPr>
              <p:nvPr/>
            </p:nvSpPr>
            <p:spPr bwMode="auto">
              <a:xfrm>
                <a:off x="4961" y="2378"/>
                <a:ext cx="1" cy="38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94" name="Line 970"/>
              <p:cNvSpPr>
                <a:spLocks noChangeShapeType="1"/>
              </p:cNvSpPr>
              <p:nvPr/>
            </p:nvSpPr>
            <p:spPr bwMode="auto">
              <a:xfrm>
                <a:off x="4951" y="2380"/>
                <a:ext cx="1" cy="38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95" name="Freeform 971"/>
              <p:cNvSpPr>
                <a:spLocks/>
              </p:cNvSpPr>
              <p:nvPr/>
            </p:nvSpPr>
            <p:spPr bwMode="auto">
              <a:xfrm>
                <a:off x="4940" y="2296"/>
                <a:ext cx="121" cy="87"/>
              </a:xfrm>
              <a:custGeom>
                <a:avLst/>
                <a:gdLst/>
                <a:ahLst/>
                <a:cxnLst>
                  <a:cxn ang="0">
                    <a:pos x="0" y="87"/>
                  </a:cxn>
                  <a:cxn ang="0">
                    <a:pos x="2" y="9"/>
                  </a:cxn>
                  <a:cxn ang="0">
                    <a:pos x="39" y="0"/>
                  </a:cxn>
                  <a:cxn ang="0">
                    <a:pos x="121" y="3"/>
                  </a:cxn>
                  <a:cxn ang="0">
                    <a:pos x="121" y="81"/>
                  </a:cxn>
                </a:cxnLst>
                <a:rect l="0" t="0" r="r" b="b"/>
                <a:pathLst>
                  <a:path w="121" h="87">
                    <a:moveTo>
                      <a:pt x="0" y="87"/>
                    </a:moveTo>
                    <a:lnTo>
                      <a:pt x="2" y="9"/>
                    </a:lnTo>
                    <a:lnTo>
                      <a:pt x="39" y="0"/>
                    </a:lnTo>
                    <a:lnTo>
                      <a:pt x="121" y="3"/>
                    </a:lnTo>
                    <a:lnTo>
                      <a:pt x="121" y="81"/>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96" name="Line 972"/>
              <p:cNvSpPr>
                <a:spLocks noChangeShapeType="1"/>
              </p:cNvSpPr>
              <p:nvPr/>
            </p:nvSpPr>
            <p:spPr bwMode="auto">
              <a:xfrm>
                <a:off x="4979" y="2296"/>
                <a:ext cx="1" cy="7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97" name="Freeform 973"/>
              <p:cNvSpPr>
                <a:spLocks/>
              </p:cNvSpPr>
              <p:nvPr/>
            </p:nvSpPr>
            <p:spPr bwMode="auto">
              <a:xfrm>
                <a:off x="4957" y="2258"/>
                <a:ext cx="91" cy="41"/>
              </a:xfrm>
              <a:custGeom>
                <a:avLst/>
                <a:gdLst/>
                <a:ahLst/>
                <a:cxnLst>
                  <a:cxn ang="0">
                    <a:pos x="0" y="41"/>
                  </a:cxn>
                  <a:cxn ang="0">
                    <a:pos x="0" y="9"/>
                  </a:cxn>
                  <a:cxn ang="0">
                    <a:pos x="34" y="0"/>
                  </a:cxn>
                  <a:cxn ang="0">
                    <a:pos x="91" y="3"/>
                  </a:cxn>
                  <a:cxn ang="0">
                    <a:pos x="91" y="41"/>
                  </a:cxn>
                </a:cxnLst>
                <a:rect l="0" t="0" r="r" b="b"/>
                <a:pathLst>
                  <a:path w="91" h="41">
                    <a:moveTo>
                      <a:pt x="0" y="41"/>
                    </a:moveTo>
                    <a:lnTo>
                      <a:pt x="0" y="9"/>
                    </a:lnTo>
                    <a:lnTo>
                      <a:pt x="34" y="0"/>
                    </a:lnTo>
                    <a:lnTo>
                      <a:pt x="91" y="3"/>
                    </a:lnTo>
                    <a:lnTo>
                      <a:pt x="91" y="41"/>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98" name="Line 974"/>
              <p:cNvSpPr>
                <a:spLocks noChangeShapeType="1"/>
              </p:cNvSpPr>
              <p:nvPr/>
            </p:nvSpPr>
            <p:spPr bwMode="auto">
              <a:xfrm flipV="1">
                <a:off x="4991" y="2258"/>
                <a:ext cx="1" cy="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999" name="Freeform 975"/>
              <p:cNvSpPr>
                <a:spLocks/>
              </p:cNvSpPr>
              <p:nvPr/>
            </p:nvSpPr>
            <p:spPr bwMode="auto">
              <a:xfrm>
                <a:off x="4961" y="2237"/>
                <a:ext cx="82" cy="29"/>
              </a:xfrm>
              <a:custGeom>
                <a:avLst/>
                <a:gdLst/>
                <a:ahLst/>
                <a:cxnLst>
                  <a:cxn ang="0">
                    <a:pos x="0" y="29"/>
                  </a:cxn>
                  <a:cxn ang="0">
                    <a:pos x="0" y="8"/>
                  </a:cxn>
                  <a:cxn ang="0">
                    <a:pos x="31" y="0"/>
                  </a:cxn>
                  <a:cxn ang="0">
                    <a:pos x="82" y="3"/>
                  </a:cxn>
                  <a:cxn ang="0">
                    <a:pos x="82" y="24"/>
                  </a:cxn>
                </a:cxnLst>
                <a:rect l="0" t="0" r="r" b="b"/>
                <a:pathLst>
                  <a:path w="82" h="29">
                    <a:moveTo>
                      <a:pt x="0" y="29"/>
                    </a:moveTo>
                    <a:lnTo>
                      <a:pt x="0" y="8"/>
                    </a:lnTo>
                    <a:lnTo>
                      <a:pt x="31" y="0"/>
                    </a:lnTo>
                    <a:lnTo>
                      <a:pt x="82" y="3"/>
                    </a:lnTo>
                    <a:lnTo>
                      <a:pt x="82" y="24"/>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00" name="Line 976"/>
              <p:cNvSpPr>
                <a:spLocks noChangeShapeType="1"/>
              </p:cNvSpPr>
              <p:nvPr/>
            </p:nvSpPr>
            <p:spPr bwMode="auto">
              <a:xfrm flipV="1">
                <a:off x="4994" y="2239"/>
                <a:ext cx="1" cy="1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01" name="Freeform 977"/>
              <p:cNvSpPr>
                <a:spLocks/>
              </p:cNvSpPr>
              <p:nvPr/>
            </p:nvSpPr>
            <p:spPr bwMode="auto">
              <a:xfrm>
                <a:off x="4972" y="2098"/>
                <a:ext cx="62" cy="144"/>
              </a:xfrm>
              <a:custGeom>
                <a:avLst/>
                <a:gdLst/>
                <a:ahLst/>
                <a:cxnLst>
                  <a:cxn ang="0">
                    <a:pos x="0" y="96"/>
                  </a:cxn>
                  <a:cxn ang="0">
                    <a:pos x="1" y="88"/>
                  </a:cxn>
                  <a:cxn ang="0">
                    <a:pos x="7" y="76"/>
                  </a:cxn>
                  <a:cxn ang="0">
                    <a:pos x="13" y="26"/>
                  </a:cxn>
                  <a:cxn ang="0">
                    <a:pos x="14" y="13"/>
                  </a:cxn>
                  <a:cxn ang="0">
                    <a:pos x="16" y="10"/>
                  </a:cxn>
                  <a:cxn ang="0">
                    <a:pos x="16" y="6"/>
                  </a:cxn>
                  <a:cxn ang="0">
                    <a:pos x="19" y="1"/>
                  </a:cxn>
                  <a:cxn ang="0">
                    <a:pos x="24" y="0"/>
                  </a:cxn>
                  <a:cxn ang="0">
                    <a:pos x="26" y="5"/>
                  </a:cxn>
                  <a:cxn ang="0">
                    <a:pos x="27" y="7"/>
                  </a:cxn>
                  <a:cxn ang="0">
                    <a:pos x="29" y="11"/>
                  </a:cxn>
                  <a:cxn ang="0">
                    <a:pos x="29" y="19"/>
                  </a:cxn>
                  <a:cxn ang="0">
                    <a:pos x="31" y="20"/>
                  </a:cxn>
                  <a:cxn ang="0">
                    <a:pos x="35" y="75"/>
                  </a:cxn>
                  <a:cxn ang="0">
                    <a:pos x="36" y="75"/>
                  </a:cxn>
                  <a:cxn ang="0">
                    <a:pos x="36" y="79"/>
                  </a:cxn>
                  <a:cxn ang="0">
                    <a:pos x="35" y="81"/>
                  </a:cxn>
                  <a:cxn ang="0">
                    <a:pos x="39" y="84"/>
                  </a:cxn>
                  <a:cxn ang="0">
                    <a:pos x="42" y="88"/>
                  </a:cxn>
                  <a:cxn ang="0">
                    <a:pos x="42" y="94"/>
                  </a:cxn>
                </a:cxnLst>
                <a:rect l="0" t="0" r="r" b="b"/>
                <a:pathLst>
                  <a:path w="42" h="96">
                    <a:moveTo>
                      <a:pt x="0" y="96"/>
                    </a:moveTo>
                    <a:cubicBezTo>
                      <a:pt x="1" y="88"/>
                      <a:pt x="1" y="88"/>
                      <a:pt x="1" y="88"/>
                    </a:cubicBezTo>
                    <a:cubicBezTo>
                      <a:pt x="7" y="76"/>
                      <a:pt x="7" y="76"/>
                      <a:pt x="7" y="76"/>
                    </a:cubicBezTo>
                    <a:cubicBezTo>
                      <a:pt x="7" y="76"/>
                      <a:pt x="13" y="30"/>
                      <a:pt x="13" y="26"/>
                    </a:cubicBezTo>
                    <a:cubicBezTo>
                      <a:pt x="13" y="21"/>
                      <a:pt x="14" y="13"/>
                      <a:pt x="14" y="13"/>
                    </a:cubicBezTo>
                    <a:cubicBezTo>
                      <a:pt x="16" y="10"/>
                      <a:pt x="16" y="10"/>
                      <a:pt x="16" y="10"/>
                    </a:cubicBezTo>
                    <a:cubicBezTo>
                      <a:pt x="16" y="6"/>
                      <a:pt x="16" y="6"/>
                      <a:pt x="16" y="6"/>
                    </a:cubicBezTo>
                    <a:cubicBezTo>
                      <a:pt x="19" y="1"/>
                      <a:pt x="19" y="1"/>
                      <a:pt x="19" y="1"/>
                    </a:cubicBezTo>
                    <a:cubicBezTo>
                      <a:pt x="24" y="0"/>
                      <a:pt x="24" y="0"/>
                      <a:pt x="24" y="0"/>
                    </a:cubicBezTo>
                    <a:cubicBezTo>
                      <a:pt x="26" y="5"/>
                      <a:pt x="26" y="5"/>
                      <a:pt x="26" y="5"/>
                    </a:cubicBezTo>
                    <a:cubicBezTo>
                      <a:pt x="27" y="7"/>
                      <a:pt x="27" y="7"/>
                      <a:pt x="27" y="7"/>
                    </a:cubicBezTo>
                    <a:cubicBezTo>
                      <a:pt x="29" y="11"/>
                      <a:pt x="29" y="11"/>
                      <a:pt x="29" y="11"/>
                    </a:cubicBezTo>
                    <a:cubicBezTo>
                      <a:pt x="29" y="19"/>
                      <a:pt x="29" y="19"/>
                      <a:pt x="29" y="19"/>
                    </a:cubicBezTo>
                    <a:cubicBezTo>
                      <a:pt x="31" y="20"/>
                      <a:pt x="31" y="20"/>
                      <a:pt x="31" y="20"/>
                    </a:cubicBezTo>
                    <a:cubicBezTo>
                      <a:pt x="35" y="75"/>
                      <a:pt x="35" y="75"/>
                      <a:pt x="35" y="75"/>
                    </a:cubicBezTo>
                    <a:cubicBezTo>
                      <a:pt x="36" y="75"/>
                      <a:pt x="36" y="75"/>
                      <a:pt x="36" y="75"/>
                    </a:cubicBezTo>
                    <a:cubicBezTo>
                      <a:pt x="36" y="79"/>
                      <a:pt x="36" y="79"/>
                      <a:pt x="36" y="79"/>
                    </a:cubicBezTo>
                    <a:cubicBezTo>
                      <a:pt x="35" y="81"/>
                      <a:pt x="35" y="81"/>
                      <a:pt x="35" y="81"/>
                    </a:cubicBezTo>
                    <a:cubicBezTo>
                      <a:pt x="39" y="84"/>
                      <a:pt x="39" y="84"/>
                      <a:pt x="39" y="84"/>
                    </a:cubicBezTo>
                    <a:cubicBezTo>
                      <a:pt x="42" y="88"/>
                      <a:pt x="42" y="88"/>
                      <a:pt x="42" y="88"/>
                    </a:cubicBezTo>
                    <a:cubicBezTo>
                      <a:pt x="42" y="94"/>
                      <a:pt x="42" y="94"/>
                      <a:pt x="42" y="94"/>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02" name="Freeform 978"/>
              <p:cNvSpPr>
                <a:spLocks/>
              </p:cNvSpPr>
              <p:nvPr/>
            </p:nvSpPr>
            <p:spPr bwMode="auto">
              <a:xfrm>
                <a:off x="4997" y="2218"/>
                <a:ext cx="27" cy="19"/>
              </a:xfrm>
              <a:custGeom>
                <a:avLst/>
                <a:gdLst/>
                <a:ahLst/>
                <a:cxnLst>
                  <a:cxn ang="0">
                    <a:pos x="0" y="19"/>
                  </a:cxn>
                  <a:cxn ang="0">
                    <a:pos x="1" y="1"/>
                  </a:cxn>
                  <a:cxn ang="0">
                    <a:pos x="4" y="0"/>
                  </a:cxn>
                  <a:cxn ang="0">
                    <a:pos x="27" y="1"/>
                  </a:cxn>
                </a:cxnLst>
                <a:rect l="0" t="0" r="r" b="b"/>
                <a:pathLst>
                  <a:path w="27" h="19">
                    <a:moveTo>
                      <a:pt x="0" y="19"/>
                    </a:moveTo>
                    <a:lnTo>
                      <a:pt x="1" y="1"/>
                    </a:lnTo>
                    <a:lnTo>
                      <a:pt x="4" y="0"/>
                    </a:lnTo>
                    <a:lnTo>
                      <a:pt x="27" y="1"/>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03" name="Freeform 979"/>
              <p:cNvSpPr>
                <a:spLocks/>
              </p:cNvSpPr>
              <p:nvPr/>
            </p:nvSpPr>
            <p:spPr bwMode="auto">
              <a:xfrm>
                <a:off x="4989" y="2129"/>
                <a:ext cx="15" cy="108"/>
              </a:xfrm>
              <a:custGeom>
                <a:avLst/>
                <a:gdLst/>
                <a:ahLst/>
                <a:cxnLst>
                  <a:cxn ang="0">
                    <a:pos x="0" y="72"/>
                  </a:cxn>
                  <a:cxn ang="0">
                    <a:pos x="2" y="58"/>
                  </a:cxn>
                  <a:cxn ang="0">
                    <a:pos x="5" y="4"/>
                  </a:cxn>
                  <a:cxn ang="0">
                    <a:pos x="9" y="0"/>
                  </a:cxn>
                  <a:cxn ang="0">
                    <a:pos x="9" y="54"/>
                  </a:cxn>
                  <a:cxn ang="0">
                    <a:pos x="10" y="59"/>
                  </a:cxn>
                </a:cxnLst>
                <a:rect l="0" t="0" r="r" b="b"/>
                <a:pathLst>
                  <a:path w="10" h="72">
                    <a:moveTo>
                      <a:pt x="0" y="72"/>
                    </a:moveTo>
                    <a:cubicBezTo>
                      <a:pt x="0" y="70"/>
                      <a:pt x="2" y="58"/>
                      <a:pt x="2" y="58"/>
                    </a:cubicBezTo>
                    <a:cubicBezTo>
                      <a:pt x="5" y="4"/>
                      <a:pt x="5" y="4"/>
                      <a:pt x="5" y="4"/>
                    </a:cubicBezTo>
                    <a:cubicBezTo>
                      <a:pt x="9" y="0"/>
                      <a:pt x="9" y="0"/>
                      <a:pt x="9" y="0"/>
                    </a:cubicBezTo>
                    <a:cubicBezTo>
                      <a:pt x="9" y="54"/>
                      <a:pt x="9" y="54"/>
                      <a:pt x="9" y="54"/>
                    </a:cubicBezTo>
                    <a:cubicBezTo>
                      <a:pt x="10" y="59"/>
                      <a:pt x="10" y="59"/>
                      <a:pt x="10" y="59"/>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04" name="Freeform 980"/>
              <p:cNvSpPr>
                <a:spLocks/>
              </p:cNvSpPr>
              <p:nvPr/>
            </p:nvSpPr>
            <p:spPr bwMode="auto">
              <a:xfrm>
                <a:off x="5009" y="2126"/>
                <a:ext cx="6" cy="92"/>
              </a:xfrm>
              <a:custGeom>
                <a:avLst/>
                <a:gdLst/>
                <a:ahLst/>
                <a:cxnLst>
                  <a:cxn ang="0">
                    <a:pos x="0" y="92"/>
                  </a:cxn>
                  <a:cxn ang="0">
                    <a:pos x="1" y="0"/>
                  </a:cxn>
                  <a:cxn ang="0">
                    <a:pos x="6" y="0"/>
                  </a:cxn>
                </a:cxnLst>
                <a:rect l="0" t="0" r="r" b="b"/>
                <a:pathLst>
                  <a:path w="6" h="92">
                    <a:moveTo>
                      <a:pt x="0" y="92"/>
                    </a:moveTo>
                    <a:lnTo>
                      <a:pt x="1" y="0"/>
                    </a:lnTo>
                    <a:lnTo>
                      <a:pt x="6"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05" name="Line 981"/>
              <p:cNvSpPr>
                <a:spLocks noChangeShapeType="1"/>
              </p:cNvSpPr>
              <p:nvPr/>
            </p:nvSpPr>
            <p:spPr bwMode="auto">
              <a:xfrm>
                <a:off x="4994" y="2117"/>
                <a:ext cx="2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06" name="Line 982"/>
              <p:cNvSpPr>
                <a:spLocks noChangeShapeType="1"/>
              </p:cNvSpPr>
              <p:nvPr/>
            </p:nvSpPr>
            <p:spPr bwMode="auto">
              <a:xfrm>
                <a:off x="4995" y="2110"/>
                <a:ext cx="17"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07" name="Line 983"/>
              <p:cNvSpPr>
                <a:spLocks noChangeShapeType="1"/>
              </p:cNvSpPr>
              <p:nvPr/>
            </p:nvSpPr>
            <p:spPr bwMode="auto">
              <a:xfrm flipV="1">
                <a:off x="4955" y="2302"/>
                <a:ext cx="1" cy="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08" name="Line 984"/>
              <p:cNvSpPr>
                <a:spLocks noChangeShapeType="1"/>
              </p:cNvSpPr>
              <p:nvPr/>
            </p:nvSpPr>
            <p:spPr bwMode="auto">
              <a:xfrm flipV="1">
                <a:off x="4964" y="2299"/>
                <a:ext cx="1" cy="7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09" name="Freeform 985"/>
              <p:cNvSpPr>
                <a:spLocks/>
              </p:cNvSpPr>
              <p:nvPr/>
            </p:nvSpPr>
            <p:spPr bwMode="auto">
              <a:xfrm>
                <a:off x="5001" y="2059"/>
                <a:ext cx="6" cy="39"/>
              </a:xfrm>
              <a:custGeom>
                <a:avLst/>
                <a:gdLst/>
                <a:ahLst/>
                <a:cxnLst>
                  <a:cxn ang="0">
                    <a:pos x="0" y="39"/>
                  </a:cxn>
                  <a:cxn ang="0">
                    <a:pos x="2" y="0"/>
                  </a:cxn>
                  <a:cxn ang="0">
                    <a:pos x="5" y="0"/>
                  </a:cxn>
                  <a:cxn ang="0">
                    <a:pos x="6" y="3"/>
                  </a:cxn>
                  <a:cxn ang="0">
                    <a:pos x="6" y="39"/>
                  </a:cxn>
                </a:cxnLst>
                <a:rect l="0" t="0" r="r" b="b"/>
                <a:pathLst>
                  <a:path w="6" h="39">
                    <a:moveTo>
                      <a:pt x="0" y="39"/>
                    </a:moveTo>
                    <a:lnTo>
                      <a:pt x="2" y="0"/>
                    </a:lnTo>
                    <a:lnTo>
                      <a:pt x="5" y="0"/>
                    </a:lnTo>
                    <a:lnTo>
                      <a:pt x="6" y="3"/>
                    </a:lnTo>
                    <a:lnTo>
                      <a:pt x="6" y="39"/>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10" name="Line 986"/>
              <p:cNvSpPr>
                <a:spLocks noChangeShapeType="1"/>
              </p:cNvSpPr>
              <p:nvPr/>
            </p:nvSpPr>
            <p:spPr bwMode="auto">
              <a:xfrm flipV="1">
                <a:off x="5004" y="2014"/>
                <a:ext cx="1" cy="4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11" name="Freeform 987"/>
              <p:cNvSpPr>
                <a:spLocks/>
              </p:cNvSpPr>
              <p:nvPr/>
            </p:nvSpPr>
            <p:spPr bwMode="auto">
              <a:xfrm>
                <a:off x="5102" y="2146"/>
                <a:ext cx="135" cy="653"/>
              </a:xfrm>
              <a:custGeom>
                <a:avLst/>
                <a:gdLst/>
                <a:ahLst/>
                <a:cxnLst>
                  <a:cxn ang="0">
                    <a:pos x="3" y="643"/>
                  </a:cxn>
                  <a:cxn ang="0">
                    <a:pos x="0" y="1"/>
                  </a:cxn>
                  <a:cxn ang="0">
                    <a:pos x="66" y="0"/>
                  </a:cxn>
                  <a:cxn ang="0">
                    <a:pos x="70" y="15"/>
                  </a:cxn>
                  <a:cxn ang="0">
                    <a:pos x="87" y="24"/>
                  </a:cxn>
                  <a:cxn ang="0">
                    <a:pos x="88" y="3"/>
                  </a:cxn>
                  <a:cxn ang="0">
                    <a:pos x="127" y="0"/>
                  </a:cxn>
                  <a:cxn ang="0">
                    <a:pos x="129" y="24"/>
                  </a:cxn>
                  <a:cxn ang="0">
                    <a:pos x="132" y="27"/>
                  </a:cxn>
                  <a:cxn ang="0">
                    <a:pos x="135" y="643"/>
                  </a:cxn>
                  <a:cxn ang="0">
                    <a:pos x="63" y="653"/>
                  </a:cxn>
                  <a:cxn ang="0">
                    <a:pos x="3" y="643"/>
                  </a:cxn>
                </a:cxnLst>
                <a:rect l="0" t="0" r="r" b="b"/>
                <a:pathLst>
                  <a:path w="135" h="653">
                    <a:moveTo>
                      <a:pt x="3" y="643"/>
                    </a:moveTo>
                    <a:lnTo>
                      <a:pt x="0" y="1"/>
                    </a:lnTo>
                    <a:lnTo>
                      <a:pt x="66" y="0"/>
                    </a:lnTo>
                    <a:lnTo>
                      <a:pt x="70" y="15"/>
                    </a:lnTo>
                    <a:lnTo>
                      <a:pt x="87" y="24"/>
                    </a:lnTo>
                    <a:lnTo>
                      <a:pt x="88" y="3"/>
                    </a:lnTo>
                    <a:lnTo>
                      <a:pt x="127" y="0"/>
                    </a:lnTo>
                    <a:lnTo>
                      <a:pt x="129" y="24"/>
                    </a:lnTo>
                    <a:lnTo>
                      <a:pt x="132" y="27"/>
                    </a:lnTo>
                    <a:lnTo>
                      <a:pt x="135" y="643"/>
                    </a:lnTo>
                    <a:lnTo>
                      <a:pt x="63" y="653"/>
                    </a:lnTo>
                    <a:lnTo>
                      <a:pt x="3" y="643"/>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12" name="Freeform 988"/>
              <p:cNvSpPr>
                <a:spLocks/>
              </p:cNvSpPr>
              <p:nvPr/>
            </p:nvSpPr>
            <p:spPr bwMode="auto">
              <a:xfrm>
                <a:off x="5211" y="2690"/>
                <a:ext cx="14" cy="100"/>
              </a:xfrm>
              <a:custGeom>
                <a:avLst/>
                <a:gdLst/>
                <a:ahLst/>
                <a:cxnLst>
                  <a:cxn ang="0">
                    <a:pos x="14" y="99"/>
                  </a:cxn>
                  <a:cxn ang="0">
                    <a:pos x="14" y="0"/>
                  </a:cxn>
                  <a:cxn ang="0">
                    <a:pos x="0" y="0"/>
                  </a:cxn>
                  <a:cxn ang="0">
                    <a:pos x="0" y="100"/>
                  </a:cxn>
                </a:cxnLst>
                <a:rect l="0" t="0" r="r" b="b"/>
                <a:pathLst>
                  <a:path w="14" h="100">
                    <a:moveTo>
                      <a:pt x="14" y="99"/>
                    </a:moveTo>
                    <a:lnTo>
                      <a:pt x="14" y="0"/>
                    </a:lnTo>
                    <a:lnTo>
                      <a:pt x="0" y="0"/>
                    </a:lnTo>
                    <a:lnTo>
                      <a:pt x="0" y="10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13" name="Line 989"/>
              <p:cNvSpPr>
                <a:spLocks noChangeShapeType="1"/>
              </p:cNvSpPr>
              <p:nvPr/>
            </p:nvSpPr>
            <p:spPr bwMode="auto">
              <a:xfrm flipV="1">
                <a:off x="5205" y="2390"/>
                <a:ext cx="1" cy="4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14" name="Freeform 990"/>
              <p:cNvSpPr>
                <a:spLocks/>
              </p:cNvSpPr>
              <p:nvPr/>
            </p:nvSpPr>
            <p:spPr bwMode="auto">
              <a:xfrm>
                <a:off x="5163" y="2374"/>
                <a:ext cx="65" cy="416"/>
              </a:xfrm>
              <a:custGeom>
                <a:avLst/>
                <a:gdLst/>
                <a:ahLst/>
                <a:cxnLst>
                  <a:cxn ang="0">
                    <a:pos x="65" y="413"/>
                  </a:cxn>
                  <a:cxn ang="0">
                    <a:pos x="63" y="60"/>
                  </a:cxn>
                  <a:cxn ang="0">
                    <a:pos x="48" y="51"/>
                  </a:cxn>
                  <a:cxn ang="0">
                    <a:pos x="50" y="22"/>
                  </a:cxn>
                  <a:cxn ang="0">
                    <a:pos x="63" y="31"/>
                  </a:cxn>
                  <a:cxn ang="0">
                    <a:pos x="63" y="13"/>
                  </a:cxn>
                  <a:cxn ang="0">
                    <a:pos x="45" y="1"/>
                  </a:cxn>
                  <a:cxn ang="0">
                    <a:pos x="42" y="3"/>
                  </a:cxn>
                  <a:cxn ang="0">
                    <a:pos x="39" y="0"/>
                  </a:cxn>
                  <a:cxn ang="0">
                    <a:pos x="0" y="1"/>
                  </a:cxn>
                  <a:cxn ang="0">
                    <a:pos x="0" y="416"/>
                  </a:cxn>
                </a:cxnLst>
                <a:rect l="0" t="0" r="r" b="b"/>
                <a:pathLst>
                  <a:path w="65" h="416">
                    <a:moveTo>
                      <a:pt x="65" y="413"/>
                    </a:moveTo>
                    <a:lnTo>
                      <a:pt x="63" y="60"/>
                    </a:lnTo>
                    <a:lnTo>
                      <a:pt x="48" y="51"/>
                    </a:lnTo>
                    <a:lnTo>
                      <a:pt x="50" y="22"/>
                    </a:lnTo>
                    <a:lnTo>
                      <a:pt x="63" y="31"/>
                    </a:lnTo>
                    <a:lnTo>
                      <a:pt x="63" y="13"/>
                    </a:lnTo>
                    <a:lnTo>
                      <a:pt x="45" y="1"/>
                    </a:lnTo>
                    <a:lnTo>
                      <a:pt x="42" y="3"/>
                    </a:lnTo>
                    <a:lnTo>
                      <a:pt x="39" y="0"/>
                    </a:lnTo>
                    <a:lnTo>
                      <a:pt x="0" y="1"/>
                    </a:lnTo>
                    <a:lnTo>
                      <a:pt x="0" y="416"/>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15" name="Freeform 991"/>
              <p:cNvSpPr>
                <a:spLocks/>
              </p:cNvSpPr>
              <p:nvPr/>
            </p:nvSpPr>
            <p:spPr bwMode="auto">
              <a:xfrm>
                <a:off x="5165" y="2389"/>
                <a:ext cx="4" cy="403"/>
              </a:xfrm>
              <a:custGeom>
                <a:avLst/>
                <a:gdLst/>
                <a:ahLst/>
                <a:cxnLst>
                  <a:cxn ang="0">
                    <a:pos x="3" y="403"/>
                  </a:cxn>
                  <a:cxn ang="0">
                    <a:pos x="4" y="0"/>
                  </a:cxn>
                  <a:cxn ang="0">
                    <a:pos x="0" y="0"/>
                  </a:cxn>
                </a:cxnLst>
                <a:rect l="0" t="0" r="r" b="b"/>
                <a:pathLst>
                  <a:path w="4" h="403">
                    <a:moveTo>
                      <a:pt x="3" y="403"/>
                    </a:moveTo>
                    <a:lnTo>
                      <a:pt x="4" y="0"/>
                    </a:lnTo>
                    <a:lnTo>
                      <a:pt x="0"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16" name="Freeform 992"/>
              <p:cNvSpPr>
                <a:spLocks/>
              </p:cNvSpPr>
              <p:nvPr/>
            </p:nvSpPr>
            <p:spPr bwMode="auto">
              <a:xfrm>
                <a:off x="5172" y="2158"/>
                <a:ext cx="65" cy="628"/>
              </a:xfrm>
              <a:custGeom>
                <a:avLst/>
                <a:gdLst/>
                <a:ahLst/>
                <a:cxnLst>
                  <a:cxn ang="0">
                    <a:pos x="2" y="216"/>
                  </a:cxn>
                  <a:cxn ang="0">
                    <a:pos x="0" y="37"/>
                  </a:cxn>
                  <a:cxn ang="0">
                    <a:pos x="30" y="49"/>
                  </a:cxn>
                  <a:cxn ang="0">
                    <a:pos x="30" y="0"/>
                  </a:cxn>
                  <a:cxn ang="0">
                    <a:pos x="62" y="13"/>
                  </a:cxn>
                  <a:cxn ang="0">
                    <a:pos x="65" y="628"/>
                  </a:cxn>
                </a:cxnLst>
                <a:rect l="0" t="0" r="r" b="b"/>
                <a:pathLst>
                  <a:path w="65" h="628">
                    <a:moveTo>
                      <a:pt x="2" y="216"/>
                    </a:moveTo>
                    <a:lnTo>
                      <a:pt x="0" y="37"/>
                    </a:lnTo>
                    <a:lnTo>
                      <a:pt x="30" y="49"/>
                    </a:lnTo>
                    <a:lnTo>
                      <a:pt x="30" y="0"/>
                    </a:lnTo>
                    <a:lnTo>
                      <a:pt x="62" y="13"/>
                    </a:lnTo>
                    <a:lnTo>
                      <a:pt x="65" y="628"/>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17" name="Line 993"/>
              <p:cNvSpPr>
                <a:spLocks noChangeShapeType="1"/>
              </p:cNvSpPr>
              <p:nvPr/>
            </p:nvSpPr>
            <p:spPr bwMode="auto">
              <a:xfrm>
                <a:off x="5195" y="2156"/>
                <a:ext cx="1" cy="4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18" name="Line 994"/>
              <p:cNvSpPr>
                <a:spLocks noChangeShapeType="1"/>
              </p:cNvSpPr>
              <p:nvPr/>
            </p:nvSpPr>
            <p:spPr bwMode="auto">
              <a:xfrm>
                <a:off x="5186" y="2153"/>
                <a:ext cx="1" cy="4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19" name="Line 995"/>
              <p:cNvSpPr>
                <a:spLocks noChangeShapeType="1"/>
              </p:cNvSpPr>
              <p:nvPr/>
            </p:nvSpPr>
            <p:spPr bwMode="auto">
              <a:xfrm>
                <a:off x="5178" y="2149"/>
                <a:ext cx="1" cy="49"/>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20" name="Freeform 996"/>
              <p:cNvSpPr>
                <a:spLocks/>
              </p:cNvSpPr>
              <p:nvPr/>
            </p:nvSpPr>
            <p:spPr bwMode="auto">
              <a:xfrm>
                <a:off x="5139" y="2143"/>
                <a:ext cx="33" cy="649"/>
              </a:xfrm>
              <a:custGeom>
                <a:avLst/>
                <a:gdLst/>
                <a:ahLst/>
                <a:cxnLst>
                  <a:cxn ang="0">
                    <a:pos x="33" y="52"/>
                  </a:cxn>
                  <a:cxn ang="0">
                    <a:pos x="33" y="1"/>
                  </a:cxn>
                  <a:cxn ang="0">
                    <a:pos x="30" y="0"/>
                  </a:cxn>
                  <a:cxn ang="0">
                    <a:pos x="0" y="3"/>
                  </a:cxn>
                  <a:cxn ang="0">
                    <a:pos x="0" y="649"/>
                  </a:cxn>
                </a:cxnLst>
                <a:rect l="0" t="0" r="r" b="b"/>
                <a:pathLst>
                  <a:path w="33" h="649">
                    <a:moveTo>
                      <a:pt x="33" y="52"/>
                    </a:moveTo>
                    <a:lnTo>
                      <a:pt x="33" y="1"/>
                    </a:lnTo>
                    <a:lnTo>
                      <a:pt x="30" y="0"/>
                    </a:lnTo>
                    <a:lnTo>
                      <a:pt x="0" y="3"/>
                    </a:lnTo>
                    <a:lnTo>
                      <a:pt x="0" y="649"/>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21" name="Freeform 997"/>
              <p:cNvSpPr>
                <a:spLocks/>
              </p:cNvSpPr>
              <p:nvPr/>
            </p:nvSpPr>
            <p:spPr bwMode="auto">
              <a:xfrm>
                <a:off x="5103" y="2146"/>
                <a:ext cx="36" cy="643"/>
              </a:xfrm>
              <a:custGeom>
                <a:avLst/>
                <a:gdLst/>
                <a:ahLst/>
                <a:cxnLst>
                  <a:cxn ang="0">
                    <a:pos x="36" y="0"/>
                  </a:cxn>
                  <a:cxn ang="0">
                    <a:pos x="0" y="1"/>
                  </a:cxn>
                  <a:cxn ang="0">
                    <a:pos x="2" y="643"/>
                  </a:cxn>
                </a:cxnLst>
                <a:rect l="0" t="0" r="r" b="b"/>
                <a:pathLst>
                  <a:path w="36" h="643">
                    <a:moveTo>
                      <a:pt x="36" y="0"/>
                    </a:moveTo>
                    <a:lnTo>
                      <a:pt x="0" y="1"/>
                    </a:lnTo>
                    <a:lnTo>
                      <a:pt x="2" y="643"/>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22" name="Line 998"/>
              <p:cNvSpPr>
                <a:spLocks noChangeShapeType="1"/>
              </p:cNvSpPr>
              <p:nvPr/>
            </p:nvSpPr>
            <p:spPr bwMode="auto">
              <a:xfrm>
                <a:off x="5172" y="2161"/>
                <a:ext cx="30" cy="16"/>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23" name="Freeform 999"/>
              <p:cNvSpPr>
                <a:spLocks/>
              </p:cNvSpPr>
              <p:nvPr/>
            </p:nvSpPr>
            <p:spPr bwMode="auto">
              <a:xfrm>
                <a:off x="5190" y="2144"/>
                <a:ext cx="42" cy="27"/>
              </a:xfrm>
              <a:custGeom>
                <a:avLst/>
                <a:gdLst/>
                <a:ahLst/>
                <a:cxnLst>
                  <a:cxn ang="0">
                    <a:pos x="0" y="18"/>
                  </a:cxn>
                  <a:cxn ang="0">
                    <a:pos x="0" y="2"/>
                  </a:cxn>
                  <a:cxn ang="0">
                    <a:pos x="25" y="0"/>
                  </a:cxn>
                  <a:cxn ang="0">
                    <a:pos x="27" y="1"/>
                  </a:cxn>
                  <a:cxn ang="0">
                    <a:pos x="28" y="17"/>
                  </a:cxn>
                </a:cxnLst>
                <a:rect l="0" t="0" r="r" b="b"/>
                <a:pathLst>
                  <a:path w="28" h="18">
                    <a:moveTo>
                      <a:pt x="0" y="18"/>
                    </a:moveTo>
                    <a:cubicBezTo>
                      <a:pt x="0" y="17"/>
                      <a:pt x="0" y="2"/>
                      <a:pt x="0" y="2"/>
                    </a:cubicBezTo>
                    <a:cubicBezTo>
                      <a:pt x="25" y="0"/>
                      <a:pt x="25" y="0"/>
                      <a:pt x="25" y="0"/>
                    </a:cubicBezTo>
                    <a:cubicBezTo>
                      <a:pt x="25" y="0"/>
                      <a:pt x="27" y="0"/>
                      <a:pt x="27" y="1"/>
                    </a:cubicBezTo>
                    <a:cubicBezTo>
                      <a:pt x="28" y="2"/>
                      <a:pt x="28" y="17"/>
                      <a:pt x="28" y="17"/>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24" name="Freeform 1000"/>
              <p:cNvSpPr>
                <a:spLocks/>
              </p:cNvSpPr>
              <p:nvPr/>
            </p:nvSpPr>
            <p:spPr bwMode="auto">
              <a:xfrm>
                <a:off x="5111" y="2149"/>
                <a:ext cx="28" cy="12"/>
              </a:xfrm>
              <a:custGeom>
                <a:avLst/>
                <a:gdLst/>
                <a:ahLst/>
                <a:cxnLst>
                  <a:cxn ang="0">
                    <a:pos x="28" y="10"/>
                  </a:cxn>
                  <a:cxn ang="0">
                    <a:pos x="0" y="12"/>
                  </a:cxn>
                  <a:cxn ang="0">
                    <a:pos x="0" y="1"/>
                  </a:cxn>
                  <a:cxn ang="0">
                    <a:pos x="28" y="0"/>
                  </a:cxn>
                </a:cxnLst>
                <a:rect l="0" t="0" r="r" b="b"/>
                <a:pathLst>
                  <a:path w="28" h="12">
                    <a:moveTo>
                      <a:pt x="28" y="10"/>
                    </a:moveTo>
                    <a:lnTo>
                      <a:pt x="0" y="12"/>
                    </a:lnTo>
                    <a:lnTo>
                      <a:pt x="0" y="1"/>
                    </a:lnTo>
                    <a:lnTo>
                      <a:pt x="28"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25" name="Freeform 1001"/>
              <p:cNvSpPr>
                <a:spLocks/>
              </p:cNvSpPr>
              <p:nvPr/>
            </p:nvSpPr>
            <p:spPr bwMode="auto">
              <a:xfrm>
                <a:off x="5111" y="2164"/>
                <a:ext cx="28" cy="10"/>
              </a:xfrm>
              <a:custGeom>
                <a:avLst/>
                <a:gdLst/>
                <a:ahLst/>
                <a:cxnLst>
                  <a:cxn ang="0">
                    <a:pos x="28" y="9"/>
                  </a:cxn>
                  <a:cxn ang="0">
                    <a:pos x="0" y="10"/>
                  </a:cxn>
                  <a:cxn ang="0">
                    <a:pos x="0" y="0"/>
                  </a:cxn>
                  <a:cxn ang="0">
                    <a:pos x="28" y="0"/>
                  </a:cxn>
                </a:cxnLst>
                <a:rect l="0" t="0" r="r" b="b"/>
                <a:pathLst>
                  <a:path w="28" h="10">
                    <a:moveTo>
                      <a:pt x="28" y="9"/>
                    </a:moveTo>
                    <a:lnTo>
                      <a:pt x="0" y="10"/>
                    </a:lnTo>
                    <a:lnTo>
                      <a:pt x="0" y="0"/>
                    </a:lnTo>
                    <a:lnTo>
                      <a:pt x="28"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26" name="Freeform 1002"/>
              <p:cNvSpPr>
                <a:spLocks/>
              </p:cNvSpPr>
              <p:nvPr/>
            </p:nvSpPr>
            <p:spPr bwMode="auto">
              <a:xfrm>
                <a:off x="5111" y="2177"/>
                <a:ext cx="28" cy="9"/>
              </a:xfrm>
              <a:custGeom>
                <a:avLst/>
                <a:gdLst/>
                <a:ahLst/>
                <a:cxnLst>
                  <a:cxn ang="0">
                    <a:pos x="28" y="9"/>
                  </a:cxn>
                  <a:cxn ang="0">
                    <a:pos x="0" y="9"/>
                  </a:cxn>
                  <a:cxn ang="0">
                    <a:pos x="0" y="2"/>
                  </a:cxn>
                  <a:cxn ang="0">
                    <a:pos x="28" y="0"/>
                  </a:cxn>
                </a:cxnLst>
                <a:rect l="0" t="0" r="r" b="b"/>
                <a:pathLst>
                  <a:path w="28" h="9">
                    <a:moveTo>
                      <a:pt x="28" y="9"/>
                    </a:moveTo>
                    <a:lnTo>
                      <a:pt x="0" y="9"/>
                    </a:lnTo>
                    <a:lnTo>
                      <a:pt x="0" y="2"/>
                    </a:lnTo>
                    <a:lnTo>
                      <a:pt x="28"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27" name="Line 1003"/>
              <p:cNvSpPr>
                <a:spLocks noChangeShapeType="1"/>
              </p:cNvSpPr>
              <p:nvPr/>
            </p:nvSpPr>
            <p:spPr bwMode="auto">
              <a:xfrm flipV="1">
                <a:off x="5103" y="2186"/>
                <a:ext cx="36" cy="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28" name="Line 1004"/>
              <p:cNvSpPr>
                <a:spLocks noChangeShapeType="1"/>
              </p:cNvSpPr>
              <p:nvPr/>
            </p:nvSpPr>
            <p:spPr bwMode="auto">
              <a:xfrm flipV="1">
                <a:off x="5103" y="2195"/>
                <a:ext cx="36" cy="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29" name="Line 1005"/>
              <p:cNvSpPr>
                <a:spLocks noChangeShapeType="1"/>
              </p:cNvSpPr>
              <p:nvPr/>
            </p:nvSpPr>
            <p:spPr bwMode="auto">
              <a:xfrm flipV="1">
                <a:off x="5103" y="2200"/>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30" name="Line 1006"/>
              <p:cNvSpPr>
                <a:spLocks noChangeShapeType="1"/>
              </p:cNvSpPr>
              <p:nvPr/>
            </p:nvSpPr>
            <p:spPr bwMode="auto">
              <a:xfrm flipV="1">
                <a:off x="5103" y="2210"/>
                <a:ext cx="36" cy="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31" name="Line 1007"/>
              <p:cNvSpPr>
                <a:spLocks noChangeShapeType="1"/>
              </p:cNvSpPr>
              <p:nvPr/>
            </p:nvSpPr>
            <p:spPr bwMode="auto">
              <a:xfrm flipV="1">
                <a:off x="5103" y="2215"/>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32" name="Line 1008"/>
              <p:cNvSpPr>
                <a:spLocks noChangeShapeType="1"/>
              </p:cNvSpPr>
              <p:nvPr/>
            </p:nvSpPr>
            <p:spPr bwMode="auto">
              <a:xfrm flipV="1">
                <a:off x="5103" y="2225"/>
                <a:ext cx="36" cy="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33" name="Line 1009"/>
              <p:cNvSpPr>
                <a:spLocks noChangeShapeType="1"/>
              </p:cNvSpPr>
              <p:nvPr/>
            </p:nvSpPr>
            <p:spPr bwMode="auto">
              <a:xfrm flipV="1">
                <a:off x="5103" y="2230"/>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34" name="Line 1010"/>
              <p:cNvSpPr>
                <a:spLocks noChangeShapeType="1"/>
              </p:cNvSpPr>
              <p:nvPr/>
            </p:nvSpPr>
            <p:spPr bwMode="auto">
              <a:xfrm flipV="1">
                <a:off x="5103" y="2239"/>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35" name="Line 1011"/>
              <p:cNvSpPr>
                <a:spLocks noChangeShapeType="1"/>
              </p:cNvSpPr>
              <p:nvPr/>
            </p:nvSpPr>
            <p:spPr bwMode="auto">
              <a:xfrm flipV="1">
                <a:off x="5103" y="2243"/>
                <a:ext cx="36" cy="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36" name="Line 1012"/>
              <p:cNvSpPr>
                <a:spLocks noChangeShapeType="1"/>
              </p:cNvSpPr>
              <p:nvPr/>
            </p:nvSpPr>
            <p:spPr bwMode="auto">
              <a:xfrm flipV="1">
                <a:off x="5103" y="2251"/>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37" name="Line 1013"/>
              <p:cNvSpPr>
                <a:spLocks noChangeShapeType="1"/>
              </p:cNvSpPr>
              <p:nvPr/>
            </p:nvSpPr>
            <p:spPr bwMode="auto">
              <a:xfrm>
                <a:off x="5103" y="2257"/>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38" name="Line 1014"/>
              <p:cNvSpPr>
                <a:spLocks noChangeShapeType="1"/>
              </p:cNvSpPr>
              <p:nvPr/>
            </p:nvSpPr>
            <p:spPr bwMode="auto">
              <a:xfrm flipV="1">
                <a:off x="5103" y="2263"/>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39" name="Line 1015"/>
              <p:cNvSpPr>
                <a:spLocks noChangeShapeType="1"/>
              </p:cNvSpPr>
              <p:nvPr/>
            </p:nvSpPr>
            <p:spPr bwMode="auto">
              <a:xfrm flipV="1">
                <a:off x="5103" y="2269"/>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40" name="Line 1016"/>
              <p:cNvSpPr>
                <a:spLocks noChangeShapeType="1"/>
              </p:cNvSpPr>
              <p:nvPr/>
            </p:nvSpPr>
            <p:spPr bwMode="auto">
              <a:xfrm flipV="1">
                <a:off x="5103" y="2276"/>
                <a:ext cx="36" cy="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41" name="Line 1017"/>
              <p:cNvSpPr>
                <a:spLocks noChangeShapeType="1"/>
              </p:cNvSpPr>
              <p:nvPr/>
            </p:nvSpPr>
            <p:spPr bwMode="auto">
              <a:xfrm flipV="1">
                <a:off x="5103" y="2281"/>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42" name="Line 1018"/>
              <p:cNvSpPr>
                <a:spLocks noChangeShapeType="1"/>
              </p:cNvSpPr>
              <p:nvPr/>
            </p:nvSpPr>
            <p:spPr bwMode="auto">
              <a:xfrm>
                <a:off x="5103" y="2290"/>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43" name="Line 1019"/>
              <p:cNvSpPr>
                <a:spLocks noChangeShapeType="1"/>
              </p:cNvSpPr>
              <p:nvPr/>
            </p:nvSpPr>
            <p:spPr bwMode="auto">
              <a:xfrm flipV="1">
                <a:off x="5103" y="2294"/>
                <a:ext cx="36" cy="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44" name="Line 1020"/>
              <p:cNvSpPr>
                <a:spLocks noChangeShapeType="1"/>
              </p:cNvSpPr>
              <p:nvPr/>
            </p:nvSpPr>
            <p:spPr bwMode="auto">
              <a:xfrm flipV="1">
                <a:off x="5103" y="2302"/>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45" name="Line 1021"/>
              <p:cNvSpPr>
                <a:spLocks noChangeShapeType="1"/>
              </p:cNvSpPr>
              <p:nvPr/>
            </p:nvSpPr>
            <p:spPr bwMode="auto">
              <a:xfrm flipV="1">
                <a:off x="5103" y="2308"/>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grpSp>
        <p:grpSp>
          <p:nvGrpSpPr>
            <p:cNvPr id="2247" name="Group 1223"/>
            <p:cNvGrpSpPr>
              <a:grpSpLocks/>
            </p:cNvGrpSpPr>
            <p:nvPr/>
          </p:nvGrpSpPr>
          <p:grpSpPr bwMode="auto">
            <a:xfrm>
              <a:off x="6075363" y="2649538"/>
              <a:ext cx="3527425" cy="1793875"/>
              <a:chOff x="3827" y="1669"/>
              <a:chExt cx="2222" cy="1130"/>
            </a:xfrm>
          </p:grpSpPr>
          <p:sp>
            <p:nvSpPr>
              <p:cNvPr id="2047" name="Line 1023"/>
              <p:cNvSpPr>
                <a:spLocks noChangeShapeType="1"/>
              </p:cNvSpPr>
              <p:nvPr/>
            </p:nvSpPr>
            <p:spPr bwMode="auto">
              <a:xfrm flipV="1">
                <a:off x="5103" y="2315"/>
                <a:ext cx="36" cy="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48" name="Line 1024"/>
              <p:cNvSpPr>
                <a:spLocks noChangeShapeType="1"/>
              </p:cNvSpPr>
              <p:nvPr/>
            </p:nvSpPr>
            <p:spPr bwMode="auto">
              <a:xfrm flipV="1">
                <a:off x="5103" y="2320"/>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49" name="Line 1025"/>
              <p:cNvSpPr>
                <a:spLocks noChangeShapeType="1"/>
              </p:cNvSpPr>
              <p:nvPr/>
            </p:nvSpPr>
            <p:spPr bwMode="auto">
              <a:xfrm>
                <a:off x="5103" y="2329"/>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50" name="Line 1026"/>
              <p:cNvSpPr>
                <a:spLocks noChangeShapeType="1"/>
              </p:cNvSpPr>
              <p:nvPr/>
            </p:nvSpPr>
            <p:spPr bwMode="auto">
              <a:xfrm flipV="1">
                <a:off x="5103" y="2333"/>
                <a:ext cx="36" cy="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51" name="Line 1027"/>
              <p:cNvSpPr>
                <a:spLocks noChangeShapeType="1"/>
              </p:cNvSpPr>
              <p:nvPr/>
            </p:nvSpPr>
            <p:spPr bwMode="auto">
              <a:xfrm flipV="1">
                <a:off x="5103" y="2341"/>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52" name="Line 1028"/>
              <p:cNvSpPr>
                <a:spLocks noChangeShapeType="1"/>
              </p:cNvSpPr>
              <p:nvPr/>
            </p:nvSpPr>
            <p:spPr bwMode="auto">
              <a:xfrm>
                <a:off x="5103" y="2347"/>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53" name="Line 1029"/>
              <p:cNvSpPr>
                <a:spLocks noChangeShapeType="1"/>
              </p:cNvSpPr>
              <p:nvPr/>
            </p:nvSpPr>
            <p:spPr bwMode="auto">
              <a:xfrm flipV="1">
                <a:off x="5103" y="2354"/>
                <a:ext cx="36" cy="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54" name="Line 1030"/>
              <p:cNvSpPr>
                <a:spLocks noChangeShapeType="1"/>
              </p:cNvSpPr>
              <p:nvPr/>
            </p:nvSpPr>
            <p:spPr bwMode="auto">
              <a:xfrm flipV="1">
                <a:off x="5103" y="2359"/>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55" name="Line 1031"/>
              <p:cNvSpPr>
                <a:spLocks noChangeShapeType="1"/>
              </p:cNvSpPr>
              <p:nvPr/>
            </p:nvSpPr>
            <p:spPr bwMode="auto">
              <a:xfrm flipV="1">
                <a:off x="5103" y="2366"/>
                <a:ext cx="36" cy="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56" name="Line 1032"/>
              <p:cNvSpPr>
                <a:spLocks noChangeShapeType="1"/>
              </p:cNvSpPr>
              <p:nvPr/>
            </p:nvSpPr>
            <p:spPr bwMode="auto">
              <a:xfrm flipV="1">
                <a:off x="5103" y="2372"/>
                <a:ext cx="36" cy="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57" name="Line 1033"/>
              <p:cNvSpPr>
                <a:spLocks noChangeShapeType="1"/>
              </p:cNvSpPr>
              <p:nvPr/>
            </p:nvSpPr>
            <p:spPr bwMode="auto">
              <a:xfrm flipV="1">
                <a:off x="5103" y="2380"/>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58" name="Line 1034"/>
              <p:cNvSpPr>
                <a:spLocks noChangeShapeType="1"/>
              </p:cNvSpPr>
              <p:nvPr/>
            </p:nvSpPr>
            <p:spPr bwMode="auto">
              <a:xfrm>
                <a:off x="5103" y="2386"/>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59" name="Line 1035"/>
              <p:cNvSpPr>
                <a:spLocks noChangeShapeType="1"/>
              </p:cNvSpPr>
              <p:nvPr/>
            </p:nvSpPr>
            <p:spPr bwMode="auto">
              <a:xfrm flipV="1">
                <a:off x="5103" y="2393"/>
                <a:ext cx="36" cy="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60" name="Line 1036"/>
              <p:cNvSpPr>
                <a:spLocks noChangeShapeType="1"/>
              </p:cNvSpPr>
              <p:nvPr/>
            </p:nvSpPr>
            <p:spPr bwMode="auto">
              <a:xfrm flipV="1">
                <a:off x="5103" y="2398"/>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61" name="Line 1037"/>
              <p:cNvSpPr>
                <a:spLocks noChangeShapeType="1"/>
              </p:cNvSpPr>
              <p:nvPr/>
            </p:nvSpPr>
            <p:spPr bwMode="auto">
              <a:xfrm flipV="1">
                <a:off x="5103" y="2405"/>
                <a:ext cx="36" cy="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62" name="Line 1038"/>
              <p:cNvSpPr>
                <a:spLocks noChangeShapeType="1"/>
              </p:cNvSpPr>
              <p:nvPr/>
            </p:nvSpPr>
            <p:spPr bwMode="auto">
              <a:xfrm flipV="1">
                <a:off x="5103" y="2411"/>
                <a:ext cx="36" cy="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63" name="Line 1039"/>
              <p:cNvSpPr>
                <a:spLocks noChangeShapeType="1"/>
              </p:cNvSpPr>
              <p:nvPr/>
            </p:nvSpPr>
            <p:spPr bwMode="auto">
              <a:xfrm flipV="1">
                <a:off x="5103" y="2419"/>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64" name="Line 1040"/>
              <p:cNvSpPr>
                <a:spLocks noChangeShapeType="1"/>
              </p:cNvSpPr>
              <p:nvPr/>
            </p:nvSpPr>
            <p:spPr bwMode="auto">
              <a:xfrm>
                <a:off x="5103" y="2425"/>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65" name="Line 1041"/>
              <p:cNvSpPr>
                <a:spLocks noChangeShapeType="1"/>
              </p:cNvSpPr>
              <p:nvPr/>
            </p:nvSpPr>
            <p:spPr bwMode="auto">
              <a:xfrm flipV="1">
                <a:off x="5103" y="2432"/>
                <a:ext cx="36" cy="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66" name="Line 1042"/>
              <p:cNvSpPr>
                <a:spLocks noChangeShapeType="1"/>
              </p:cNvSpPr>
              <p:nvPr/>
            </p:nvSpPr>
            <p:spPr bwMode="auto">
              <a:xfrm flipV="1">
                <a:off x="5103" y="2437"/>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67" name="Line 1043"/>
              <p:cNvSpPr>
                <a:spLocks noChangeShapeType="1"/>
              </p:cNvSpPr>
              <p:nvPr/>
            </p:nvSpPr>
            <p:spPr bwMode="auto">
              <a:xfrm flipV="1">
                <a:off x="5103" y="2444"/>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68" name="Line 1044"/>
              <p:cNvSpPr>
                <a:spLocks noChangeShapeType="1"/>
              </p:cNvSpPr>
              <p:nvPr/>
            </p:nvSpPr>
            <p:spPr bwMode="auto">
              <a:xfrm flipV="1">
                <a:off x="5103" y="2450"/>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69" name="Line 1045"/>
              <p:cNvSpPr>
                <a:spLocks noChangeShapeType="1"/>
              </p:cNvSpPr>
              <p:nvPr/>
            </p:nvSpPr>
            <p:spPr bwMode="auto">
              <a:xfrm flipV="1">
                <a:off x="5103" y="2457"/>
                <a:ext cx="36" cy="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70" name="Line 1046"/>
              <p:cNvSpPr>
                <a:spLocks noChangeShapeType="1"/>
              </p:cNvSpPr>
              <p:nvPr/>
            </p:nvSpPr>
            <p:spPr bwMode="auto">
              <a:xfrm>
                <a:off x="5103" y="2463"/>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71" name="Line 1047"/>
              <p:cNvSpPr>
                <a:spLocks noChangeShapeType="1"/>
              </p:cNvSpPr>
              <p:nvPr/>
            </p:nvSpPr>
            <p:spPr bwMode="auto">
              <a:xfrm flipV="1">
                <a:off x="5103" y="2471"/>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72" name="Line 1048"/>
              <p:cNvSpPr>
                <a:spLocks noChangeShapeType="1"/>
              </p:cNvSpPr>
              <p:nvPr/>
            </p:nvSpPr>
            <p:spPr bwMode="auto">
              <a:xfrm flipV="1">
                <a:off x="5103" y="2475"/>
                <a:ext cx="36" cy="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73" name="Line 1049"/>
              <p:cNvSpPr>
                <a:spLocks noChangeShapeType="1"/>
              </p:cNvSpPr>
              <p:nvPr/>
            </p:nvSpPr>
            <p:spPr bwMode="auto">
              <a:xfrm flipV="1">
                <a:off x="5103" y="2483"/>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74" name="Line 1050"/>
              <p:cNvSpPr>
                <a:spLocks noChangeShapeType="1"/>
              </p:cNvSpPr>
              <p:nvPr/>
            </p:nvSpPr>
            <p:spPr bwMode="auto">
              <a:xfrm flipV="1">
                <a:off x="5103" y="2489"/>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75" name="Line 1051"/>
              <p:cNvSpPr>
                <a:spLocks noChangeShapeType="1"/>
              </p:cNvSpPr>
              <p:nvPr/>
            </p:nvSpPr>
            <p:spPr bwMode="auto">
              <a:xfrm flipV="1">
                <a:off x="5103" y="2496"/>
                <a:ext cx="36" cy="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76" name="Line 1052"/>
              <p:cNvSpPr>
                <a:spLocks noChangeShapeType="1"/>
              </p:cNvSpPr>
              <p:nvPr/>
            </p:nvSpPr>
            <p:spPr bwMode="auto">
              <a:xfrm>
                <a:off x="5103" y="2502"/>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77" name="Line 1053"/>
              <p:cNvSpPr>
                <a:spLocks noChangeShapeType="1"/>
              </p:cNvSpPr>
              <p:nvPr/>
            </p:nvSpPr>
            <p:spPr bwMode="auto">
              <a:xfrm flipV="1">
                <a:off x="5103" y="2510"/>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78" name="Line 1054"/>
              <p:cNvSpPr>
                <a:spLocks noChangeShapeType="1"/>
              </p:cNvSpPr>
              <p:nvPr/>
            </p:nvSpPr>
            <p:spPr bwMode="auto">
              <a:xfrm flipV="1">
                <a:off x="5103" y="2514"/>
                <a:ext cx="36" cy="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79" name="Line 1055"/>
              <p:cNvSpPr>
                <a:spLocks noChangeShapeType="1"/>
              </p:cNvSpPr>
              <p:nvPr/>
            </p:nvSpPr>
            <p:spPr bwMode="auto">
              <a:xfrm flipV="1">
                <a:off x="5103" y="2522"/>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80" name="Line 1056"/>
              <p:cNvSpPr>
                <a:spLocks noChangeShapeType="1"/>
              </p:cNvSpPr>
              <p:nvPr/>
            </p:nvSpPr>
            <p:spPr bwMode="auto">
              <a:xfrm flipV="1">
                <a:off x="5103" y="2528"/>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81" name="Line 1057"/>
              <p:cNvSpPr>
                <a:spLocks noChangeShapeType="1"/>
              </p:cNvSpPr>
              <p:nvPr/>
            </p:nvSpPr>
            <p:spPr bwMode="auto">
              <a:xfrm flipV="1">
                <a:off x="5103" y="2535"/>
                <a:ext cx="36" cy="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82" name="Line 1058"/>
              <p:cNvSpPr>
                <a:spLocks noChangeShapeType="1"/>
              </p:cNvSpPr>
              <p:nvPr/>
            </p:nvSpPr>
            <p:spPr bwMode="auto">
              <a:xfrm flipV="1">
                <a:off x="5103" y="2540"/>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83" name="Line 1059"/>
              <p:cNvSpPr>
                <a:spLocks noChangeShapeType="1"/>
              </p:cNvSpPr>
              <p:nvPr/>
            </p:nvSpPr>
            <p:spPr bwMode="auto">
              <a:xfrm flipV="1">
                <a:off x="5103" y="2549"/>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84" name="Line 1060"/>
              <p:cNvSpPr>
                <a:spLocks noChangeShapeType="1"/>
              </p:cNvSpPr>
              <p:nvPr/>
            </p:nvSpPr>
            <p:spPr bwMode="auto">
              <a:xfrm flipV="1">
                <a:off x="5103" y="2553"/>
                <a:ext cx="36" cy="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85" name="Line 1061"/>
              <p:cNvSpPr>
                <a:spLocks noChangeShapeType="1"/>
              </p:cNvSpPr>
              <p:nvPr/>
            </p:nvSpPr>
            <p:spPr bwMode="auto">
              <a:xfrm flipV="1">
                <a:off x="5103" y="2561"/>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86" name="Line 1062"/>
              <p:cNvSpPr>
                <a:spLocks noChangeShapeType="1"/>
              </p:cNvSpPr>
              <p:nvPr/>
            </p:nvSpPr>
            <p:spPr bwMode="auto">
              <a:xfrm flipV="1">
                <a:off x="5103" y="2567"/>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87" name="Line 1063"/>
              <p:cNvSpPr>
                <a:spLocks noChangeShapeType="1"/>
              </p:cNvSpPr>
              <p:nvPr/>
            </p:nvSpPr>
            <p:spPr bwMode="auto">
              <a:xfrm flipV="1">
                <a:off x="5103" y="2574"/>
                <a:ext cx="36" cy="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88" name="Line 1064"/>
              <p:cNvSpPr>
                <a:spLocks noChangeShapeType="1"/>
              </p:cNvSpPr>
              <p:nvPr/>
            </p:nvSpPr>
            <p:spPr bwMode="auto">
              <a:xfrm flipV="1">
                <a:off x="5103" y="2579"/>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89" name="Line 1065"/>
              <p:cNvSpPr>
                <a:spLocks noChangeShapeType="1"/>
              </p:cNvSpPr>
              <p:nvPr/>
            </p:nvSpPr>
            <p:spPr bwMode="auto">
              <a:xfrm flipV="1">
                <a:off x="5103" y="2588"/>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90" name="Line 1066"/>
              <p:cNvSpPr>
                <a:spLocks noChangeShapeType="1"/>
              </p:cNvSpPr>
              <p:nvPr/>
            </p:nvSpPr>
            <p:spPr bwMode="auto">
              <a:xfrm flipV="1">
                <a:off x="5103" y="2592"/>
                <a:ext cx="36" cy="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91" name="Line 1067"/>
              <p:cNvSpPr>
                <a:spLocks noChangeShapeType="1"/>
              </p:cNvSpPr>
              <p:nvPr/>
            </p:nvSpPr>
            <p:spPr bwMode="auto">
              <a:xfrm flipV="1">
                <a:off x="5103" y="2600"/>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92" name="Line 1068"/>
              <p:cNvSpPr>
                <a:spLocks noChangeShapeType="1"/>
              </p:cNvSpPr>
              <p:nvPr/>
            </p:nvSpPr>
            <p:spPr bwMode="auto">
              <a:xfrm flipV="1">
                <a:off x="5103" y="2606"/>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93" name="Line 1069"/>
              <p:cNvSpPr>
                <a:spLocks noChangeShapeType="1"/>
              </p:cNvSpPr>
              <p:nvPr/>
            </p:nvSpPr>
            <p:spPr bwMode="auto">
              <a:xfrm flipV="1">
                <a:off x="5103" y="2613"/>
                <a:ext cx="36" cy="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94" name="Line 1070"/>
              <p:cNvSpPr>
                <a:spLocks noChangeShapeType="1"/>
              </p:cNvSpPr>
              <p:nvPr/>
            </p:nvSpPr>
            <p:spPr bwMode="auto">
              <a:xfrm flipV="1">
                <a:off x="5103" y="2618"/>
                <a:ext cx="36"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95" name="Line 1071"/>
              <p:cNvSpPr>
                <a:spLocks noChangeShapeType="1"/>
              </p:cNvSpPr>
              <p:nvPr/>
            </p:nvSpPr>
            <p:spPr bwMode="auto">
              <a:xfrm>
                <a:off x="5211" y="2437"/>
                <a:ext cx="15" cy="7"/>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96" name="Line 1072"/>
              <p:cNvSpPr>
                <a:spLocks noChangeShapeType="1"/>
              </p:cNvSpPr>
              <p:nvPr/>
            </p:nvSpPr>
            <p:spPr bwMode="auto">
              <a:xfrm>
                <a:off x="5211" y="2448"/>
                <a:ext cx="14" cy="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97" name="Line 1073"/>
              <p:cNvSpPr>
                <a:spLocks noChangeShapeType="1"/>
              </p:cNvSpPr>
              <p:nvPr/>
            </p:nvSpPr>
            <p:spPr bwMode="auto">
              <a:xfrm>
                <a:off x="5211" y="2462"/>
                <a:ext cx="14" cy="6"/>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98" name="Line 1074"/>
              <p:cNvSpPr>
                <a:spLocks noChangeShapeType="1"/>
              </p:cNvSpPr>
              <p:nvPr/>
            </p:nvSpPr>
            <p:spPr bwMode="auto">
              <a:xfrm>
                <a:off x="5211" y="2474"/>
                <a:ext cx="14" cy="7"/>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099" name="Line 1075"/>
              <p:cNvSpPr>
                <a:spLocks noChangeShapeType="1"/>
              </p:cNvSpPr>
              <p:nvPr/>
            </p:nvSpPr>
            <p:spPr bwMode="auto">
              <a:xfrm>
                <a:off x="5211" y="2486"/>
                <a:ext cx="15" cy="7"/>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00" name="Line 1076"/>
              <p:cNvSpPr>
                <a:spLocks noChangeShapeType="1"/>
              </p:cNvSpPr>
              <p:nvPr/>
            </p:nvSpPr>
            <p:spPr bwMode="auto">
              <a:xfrm>
                <a:off x="5211" y="2499"/>
                <a:ext cx="15" cy="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01" name="Line 1077"/>
              <p:cNvSpPr>
                <a:spLocks noChangeShapeType="1"/>
              </p:cNvSpPr>
              <p:nvPr/>
            </p:nvSpPr>
            <p:spPr bwMode="auto">
              <a:xfrm>
                <a:off x="5211" y="2514"/>
                <a:ext cx="14" cy="6"/>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02" name="Line 1078"/>
              <p:cNvSpPr>
                <a:spLocks noChangeShapeType="1"/>
              </p:cNvSpPr>
              <p:nvPr/>
            </p:nvSpPr>
            <p:spPr bwMode="auto">
              <a:xfrm>
                <a:off x="5211" y="2528"/>
                <a:ext cx="15" cy="6"/>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03" name="Line 1079"/>
              <p:cNvSpPr>
                <a:spLocks noChangeShapeType="1"/>
              </p:cNvSpPr>
              <p:nvPr/>
            </p:nvSpPr>
            <p:spPr bwMode="auto">
              <a:xfrm>
                <a:off x="5211" y="2543"/>
                <a:ext cx="15" cy="6"/>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04" name="Line 1080"/>
              <p:cNvSpPr>
                <a:spLocks noChangeShapeType="1"/>
              </p:cNvSpPr>
              <p:nvPr/>
            </p:nvSpPr>
            <p:spPr bwMode="auto">
              <a:xfrm>
                <a:off x="5211" y="2558"/>
                <a:ext cx="15" cy="4"/>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05" name="Line 1081"/>
              <p:cNvSpPr>
                <a:spLocks noChangeShapeType="1"/>
              </p:cNvSpPr>
              <p:nvPr/>
            </p:nvSpPr>
            <p:spPr bwMode="auto">
              <a:xfrm>
                <a:off x="5211" y="2573"/>
                <a:ext cx="15" cy="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06" name="Line 1082"/>
              <p:cNvSpPr>
                <a:spLocks noChangeShapeType="1"/>
              </p:cNvSpPr>
              <p:nvPr/>
            </p:nvSpPr>
            <p:spPr bwMode="auto">
              <a:xfrm>
                <a:off x="5211" y="2586"/>
                <a:ext cx="15" cy="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07" name="Line 1083"/>
              <p:cNvSpPr>
                <a:spLocks noChangeShapeType="1"/>
              </p:cNvSpPr>
              <p:nvPr/>
            </p:nvSpPr>
            <p:spPr bwMode="auto">
              <a:xfrm>
                <a:off x="5211" y="2601"/>
                <a:ext cx="15" cy="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08" name="Line 1084"/>
              <p:cNvSpPr>
                <a:spLocks noChangeShapeType="1"/>
              </p:cNvSpPr>
              <p:nvPr/>
            </p:nvSpPr>
            <p:spPr bwMode="auto">
              <a:xfrm>
                <a:off x="5211" y="2615"/>
                <a:ext cx="15" cy="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09" name="Line 1085"/>
              <p:cNvSpPr>
                <a:spLocks noChangeShapeType="1"/>
              </p:cNvSpPr>
              <p:nvPr/>
            </p:nvSpPr>
            <p:spPr bwMode="auto">
              <a:xfrm>
                <a:off x="5211" y="2630"/>
                <a:ext cx="15"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10" name="Line 1086"/>
              <p:cNvSpPr>
                <a:spLocks noChangeShapeType="1"/>
              </p:cNvSpPr>
              <p:nvPr/>
            </p:nvSpPr>
            <p:spPr bwMode="auto">
              <a:xfrm>
                <a:off x="5211" y="2645"/>
                <a:ext cx="15"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11" name="Line 1087"/>
              <p:cNvSpPr>
                <a:spLocks noChangeShapeType="1"/>
              </p:cNvSpPr>
              <p:nvPr/>
            </p:nvSpPr>
            <p:spPr bwMode="auto">
              <a:xfrm>
                <a:off x="5211" y="2658"/>
                <a:ext cx="15"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12" name="Freeform 1088"/>
              <p:cNvSpPr>
                <a:spLocks/>
              </p:cNvSpPr>
              <p:nvPr/>
            </p:nvSpPr>
            <p:spPr bwMode="auto">
              <a:xfrm>
                <a:off x="5698" y="2033"/>
                <a:ext cx="351" cy="766"/>
              </a:xfrm>
              <a:custGeom>
                <a:avLst/>
                <a:gdLst/>
                <a:ahLst/>
                <a:cxnLst>
                  <a:cxn ang="0">
                    <a:pos x="0" y="461"/>
                  </a:cxn>
                  <a:cxn ang="0">
                    <a:pos x="8" y="383"/>
                  </a:cxn>
                  <a:cxn ang="0">
                    <a:pos x="27" y="260"/>
                  </a:cxn>
                  <a:cxn ang="0">
                    <a:pos x="42" y="177"/>
                  </a:cxn>
                  <a:cxn ang="0">
                    <a:pos x="54" y="126"/>
                  </a:cxn>
                  <a:cxn ang="0">
                    <a:pos x="64" y="94"/>
                  </a:cxn>
                  <a:cxn ang="0">
                    <a:pos x="74" y="68"/>
                  </a:cxn>
                  <a:cxn ang="0">
                    <a:pos x="88" y="40"/>
                  </a:cxn>
                  <a:cxn ang="0">
                    <a:pos x="99" y="23"/>
                  </a:cxn>
                  <a:cxn ang="0">
                    <a:pos x="111" y="8"/>
                  </a:cxn>
                  <a:cxn ang="0">
                    <a:pos x="118" y="2"/>
                  </a:cxn>
                  <a:cxn ang="0">
                    <a:pos x="128" y="0"/>
                  </a:cxn>
                  <a:cxn ang="0">
                    <a:pos x="137" y="6"/>
                  </a:cxn>
                  <a:cxn ang="0">
                    <a:pos x="147" y="18"/>
                  </a:cxn>
                  <a:cxn ang="0">
                    <a:pos x="152" y="26"/>
                  </a:cxn>
                  <a:cxn ang="0">
                    <a:pos x="163" y="41"/>
                  </a:cxn>
                  <a:cxn ang="0">
                    <a:pos x="171" y="59"/>
                  </a:cxn>
                  <a:cxn ang="0">
                    <a:pos x="180" y="85"/>
                  </a:cxn>
                  <a:cxn ang="0">
                    <a:pos x="190" y="120"/>
                  </a:cxn>
                  <a:cxn ang="0">
                    <a:pos x="199" y="154"/>
                  </a:cxn>
                  <a:cxn ang="0">
                    <a:pos x="206" y="193"/>
                  </a:cxn>
                  <a:cxn ang="0">
                    <a:pos x="215" y="241"/>
                  </a:cxn>
                  <a:cxn ang="0">
                    <a:pos x="219" y="275"/>
                  </a:cxn>
                  <a:cxn ang="0">
                    <a:pos x="224" y="327"/>
                  </a:cxn>
                  <a:cxn ang="0">
                    <a:pos x="228" y="389"/>
                  </a:cxn>
                  <a:cxn ang="0">
                    <a:pos x="230" y="435"/>
                  </a:cxn>
                  <a:cxn ang="0">
                    <a:pos x="232" y="478"/>
                  </a:cxn>
                  <a:cxn ang="0">
                    <a:pos x="234" y="486"/>
                  </a:cxn>
                  <a:cxn ang="0">
                    <a:pos x="174" y="499"/>
                  </a:cxn>
                  <a:cxn ang="0">
                    <a:pos x="49" y="511"/>
                  </a:cxn>
                  <a:cxn ang="0">
                    <a:pos x="17" y="499"/>
                  </a:cxn>
                  <a:cxn ang="0">
                    <a:pos x="0" y="479"/>
                  </a:cxn>
                  <a:cxn ang="0">
                    <a:pos x="0" y="461"/>
                  </a:cxn>
                </a:cxnLst>
                <a:rect l="0" t="0" r="r" b="b"/>
                <a:pathLst>
                  <a:path w="234" h="511">
                    <a:moveTo>
                      <a:pt x="0" y="461"/>
                    </a:moveTo>
                    <a:cubicBezTo>
                      <a:pt x="0" y="461"/>
                      <a:pt x="4" y="412"/>
                      <a:pt x="8" y="383"/>
                    </a:cubicBezTo>
                    <a:cubicBezTo>
                      <a:pt x="13" y="355"/>
                      <a:pt x="27" y="260"/>
                      <a:pt x="27" y="260"/>
                    </a:cubicBezTo>
                    <a:cubicBezTo>
                      <a:pt x="42" y="177"/>
                      <a:pt x="42" y="177"/>
                      <a:pt x="42" y="177"/>
                    </a:cubicBezTo>
                    <a:cubicBezTo>
                      <a:pt x="54" y="126"/>
                      <a:pt x="54" y="126"/>
                      <a:pt x="54" y="126"/>
                    </a:cubicBezTo>
                    <a:cubicBezTo>
                      <a:pt x="64" y="94"/>
                      <a:pt x="64" y="94"/>
                      <a:pt x="64" y="94"/>
                    </a:cubicBezTo>
                    <a:cubicBezTo>
                      <a:pt x="74" y="68"/>
                      <a:pt x="74" y="68"/>
                      <a:pt x="74" y="68"/>
                    </a:cubicBezTo>
                    <a:cubicBezTo>
                      <a:pt x="88" y="40"/>
                      <a:pt x="88" y="40"/>
                      <a:pt x="88" y="40"/>
                    </a:cubicBezTo>
                    <a:cubicBezTo>
                      <a:pt x="99" y="23"/>
                      <a:pt x="99" y="23"/>
                      <a:pt x="99" y="23"/>
                    </a:cubicBezTo>
                    <a:cubicBezTo>
                      <a:pt x="111" y="8"/>
                      <a:pt x="111" y="8"/>
                      <a:pt x="111" y="8"/>
                    </a:cubicBezTo>
                    <a:cubicBezTo>
                      <a:pt x="118" y="2"/>
                      <a:pt x="118" y="2"/>
                      <a:pt x="118" y="2"/>
                    </a:cubicBezTo>
                    <a:cubicBezTo>
                      <a:pt x="128" y="0"/>
                      <a:pt x="128" y="0"/>
                      <a:pt x="128" y="0"/>
                    </a:cubicBezTo>
                    <a:cubicBezTo>
                      <a:pt x="137" y="6"/>
                      <a:pt x="137" y="6"/>
                      <a:pt x="137" y="6"/>
                    </a:cubicBezTo>
                    <a:cubicBezTo>
                      <a:pt x="147" y="18"/>
                      <a:pt x="147" y="18"/>
                      <a:pt x="147" y="18"/>
                    </a:cubicBezTo>
                    <a:cubicBezTo>
                      <a:pt x="152" y="26"/>
                      <a:pt x="152" y="26"/>
                      <a:pt x="152" y="26"/>
                    </a:cubicBezTo>
                    <a:cubicBezTo>
                      <a:pt x="163" y="41"/>
                      <a:pt x="163" y="41"/>
                      <a:pt x="163" y="41"/>
                    </a:cubicBezTo>
                    <a:cubicBezTo>
                      <a:pt x="171" y="59"/>
                      <a:pt x="171" y="59"/>
                      <a:pt x="171" y="59"/>
                    </a:cubicBezTo>
                    <a:cubicBezTo>
                      <a:pt x="180" y="85"/>
                      <a:pt x="180" y="85"/>
                      <a:pt x="180" y="85"/>
                    </a:cubicBezTo>
                    <a:cubicBezTo>
                      <a:pt x="190" y="120"/>
                      <a:pt x="190" y="120"/>
                      <a:pt x="190" y="120"/>
                    </a:cubicBezTo>
                    <a:cubicBezTo>
                      <a:pt x="199" y="154"/>
                      <a:pt x="199" y="154"/>
                      <a:pt x="199" y="154"/>
                    </a:cubicBezTo>
                    <a:cubicBezTo>
                      <a:pt x="206" y="193"/>
                      <a:pt x="206" y="193"/>
                      <a:pt x="206" y="193"/>
                    </a:cubicBezTo>
                    <a:cubicBezTo>
                      <a:pt x="215" y="241"/>
                      <a:pt x="215" y="241"/>
                      <a:pt x="215" y="241"/>
                    </a:cubicBezTo>
                    <a:cubicBezTo>
                      <a:pt x="219" y="275"/>
                      <a:pt x="219" y="275"/>
                      <a:pt x="219" y="275"/>
                    </a:cubicBezTo>
                    <a:cubicBezTo>
                      <a:pt x="224" y="327"/>
                      <a:pt x="224" y="327"/>
                      <a:pt x="224" y="327"/>
                    </a:cubicBezTo>
                    <a:cubicBezTo>
                      <a:pt x="228" y="389"/>
                      <a:pt x="228" y="389"/>
                      <a:pt x="228" y="389"/>
                    </a:cubicBezTo>
                    <a:cubicBezTo>
                      <a:pt x="230" y="435"/>
                      <a:pt x="230" y="435"/>
                      <a:pt x="230" y="435"/>
                    </a:cubicBezTo>
                    <a:cubicBezTo>
                      <a:pt x="232" y="478"/>
                      <a:pt x="232" y="478"/>
                      <a:pt x="232" y="478"/>
                    </a:cubicBezTo>
                    <a:cubicBezTo>
                      <a:pt x="234" y="486"/>
                      <a:pt x="234" y="486"/>
                      <a:pt x="234" y="486"/>
                    </a:cubicBezTo>
                    <a:cubicBezTo>
                      <a:pt x="234" y="486"/>
                      <a:pt x="178" y="498"/>
                      <a:pt x="174" y="499"/>
                    </a:cubicBezTo>
                    <a:cubicBezTo>
                      <a:pt x="170" y="499"/>
                      <a:pt x="49" y="511"/>
                      <a:pt x="49" y="511"/>
                    </a:cubicBezTo>
                    <a:cubicBezTo>
                      <a:pt x="17" y="499"/>
                      <a:pt x="17" y="499"/>
                      <a:pt x="17" y="499"/>
                    </a:cubicBezTo>
                    <a:cubicBezTo>
                      <a:pt x="0" y="479"/>
                      <a:pt x="0" y="479"/>
                      <a:pt x="0" y="479"/>
                    </a:cubicBezTo>
                    <a:cubicBezTo>
                      <a:pt x="0" y="461"/>
                      <a:pt x="0" y="461"/>
                      <a:pt x="0" y="46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13" name="Freeform 1089"/>
              <p:cNvSpPr>
                <a:spLocks/>
              </p:cNvSpPr>
              <p:nvPr/>
            </p:nvSpPr>
            <p:spPr bwMode="auto">
              <a:xfrm>
                <a:off x="5803" y="2318"/>
                <a:ext cx="211" cy="456"/>
              </a:xfrm>
              <a:custGeom>
                <a:avLst/>
                <a:gdLst/>
                <a:ahLst/>
                <a:cxnLst>
                  <a:cxn ang="0">
                    <a:pos x="0" y="304"/>
                  </a:cxn>
                  <a:cxn ang="0">
                    <a:pos x="57" y="203"/>
                  </a:cxn>
                  <a:cxn ang="0">
                    <a:pos x="128" y="67"/>
                  </a:cxn>
                  <a:cxn ang="0">
                    <a:pos x="137" y="0"/>
                  </a:cxn>
                </a:cxnLst>
                <a:rect l="0" t="0" r="r" b="b"/>
                <a:pathLst>
                  <a:path w="141" h="304">
                    <a:moveTo>
                      <a:pt x="0" y="304"/>
                    </a:moveTo>
                    <a:cubicBezTo>
                      <a:pt x="0" y="304"/>
                      <a:pt x="46" y="221"/>
                      <a:pt x="57" y="203"/>
                    </a:cubicBezTo>
                    <a:cubicBezTo>
                      <a:pt x="68" y="186"/>
                      <a:pt x="118" y="96"/>
                      <a:pt x="128" y="67"/>
                    </a:cubicBezTo>
                    <a:cubicBezTo>
                      <a:pt x="135" y="43"/>
                      <a:pt x="141" y="24"/>
                      <a:pt x="137"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14" name="Freeform 1090"/>
              <p:cNvSpPr>
                <a:spLocks/>
              </p:cNvSpPr>
              <p:nvPr/>
            </p:nvSpPr>
            <p:spPr bwMode="auto">
              <a:xfrm>
                <a:off x="5861" y="2374"/>
                <a:ext cx="161" cy="394"/>
              </a:xfrm>
              <a:custGeom>
                <a:avLst/>
                <a:gdLst/>
                <a:ahLst/>
                <a:cxnLst>
                  <a:cxn ang="0">
                    <a:pos x="0" y="263"/>
                  </a:cxn>
                  <a:cxn ang="0">
                    <a:pos x="70" y="139"/>
                  </a:cxn>
                  <a:cxn ang="0">
                    <a:pos x="103" y="57"/>
                  </a:cxn>
                  <a:cxn ang="0">
                    <a:pos x="105" y="0"/>
                  </a:cxn>
                </a:cxnLst>
                <a:rect l="0" t="0" r="r" b="b"/>
                <a:pathLst>
                  <a:path w="107" h="263">
                    <a:moveTo>
                      <a:pt x="0" y="263"/>
                    </a:moveTo>
                    <a:cubicBezTo>
                      <a:pt x="0" y="263"/>
                      <a:pt x="57" y="166"/>
                      <a:pt x="70" y="139"/>
                    </a:cubicBezTo>
                    <a:cubicBezTo>
                      <a:pt x="82" y="113"/>
                      <a:pt x="99" y="77"/>
                      <a:pt x="103" y="57"/>
                    </a:cubicBezTo>
                    <a:cubicBezTo>
                      <a:pt x="107" y="30"/>
                      <a:pt x="106" y="15"/>
                      <a:pt x="105"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15" name="Freeform 1091"/>
              <p:cNvSpPr>
                <a:spLocks/>
              </p:cNvSpPr>
              <p:nvPr/>
            </p:nvSpPr>
            <p:spPr bwMode="auto">
              <a:xfrm>
                <a:off x="5921" y="2469"/>
                <a:ext cx="110" cy="294"/>
              </a:xfrm>
              <a:custGeom>
                <a:avLst/>
                <a:gdLst/>
                <a:ahLst/>
                <a:cxnLst>
                  <a:cxn ang="0">
                    <a:pos x="0" y="196"/>
                  </a:cxn>
                  <a:cxn ang="0">
                    <a:pos x="53" y="89"/>
                  </a:cxn>
                  <a:cxn ang="0">
                    <a:pos x="72" y="0"/>
                  </a:cxn>
                </a:cxnLst>
                <a:rect l="0" t="0" r="r" b="b"/>
                <a:pathLst>
                  <a:path w="73" h="196">
                    <a:moveTo>
                      <a:pt x="0" y="196"/>
                    </a:moveTo>
                    <a:cubicBezTo>
                      <a:pt x="0" y="196"/>
                      <a:pt x="41" y="122"/>
                      <a:pt x="53" y="89"/>
                    </a:cubicBezTo>
                    <a:cubicBezTo>
                      <a:pt x="67" y="53"/>
                      <a:pt x="73" y="25"/>
                      <a:pt x="72"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16" name="Freeform 1092"/>
              <p:cNvSpPr>
                <a:spLocks/>
              </p:cNvSpPr>
              <p:nvPr/>
            </p:nvSpPr>
            <p:spPr bwMode="auto">
              <a:xfrm>
                <a:off x="5743" y="2243"/>
                <a:ext cx="253" cy="532"/>
              </a:xfrm>
              <a:custGeom>
                <a:avLst/>
                <a:gdLst/>
                <a:ahLst/>
                <a:cxnLst>
                  <a:cxn ang="0">
                    <a:pos x="0" y="355"/>
                  </a:cxn>
                  <a:cxn ang="0">
                    <a:pos x="46" y="268"/>
                  </a:cxn>
                  <a:cxn ang="0">
                    <a:pos x="131" y="128"/>
                  </a:cxn>
                  <a:cxn ang="0">
                    <a:pos x="168" y="27"/>
                  </a:cxn>
                  <a:cxn ang="0">
                    <a:pos x="166" y="0"/>
                  </a:cxn>
                </a:cxnLst>
                <a:rect l="0" t="0" r="r" b="b"/>
                <a:pathLst>
                  <a:path w="169" h="355">
                    <a:moveTo>
                      <a:pt x="0" y="355"/>
                    </a:moveTo>
                    <a:cubicBezTo>
                      <a:pt x="0" y="355"/>
                      <a:pt x="35" y="288"/>
                      <a:pt x="46" y="268"/>
                    </a:cubicBezTo>
                    <a:cubicBezTo>
                      <a:pt x="58" y="248"/>
                      <a:pt x="121" y="147"/>
                      <a:pt x="131" y="128"/>
                    </a:cubicBezTo>
                    <a:cubicBezTo>
                      <a:pt x="143" y="107"/>
                      <a:pt x="166" y="60"/>
                      <a:pt x="168" y="27"/>
                    </a:cubicBezTo>
                    <a:cubicBezTo>
                      <a:pt x="169" y="12"/>
                      <a:pt x="167" y="6"/>
                      <a:pt x="166"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17" name="Freeform 1093"/>
              <p:cNvSpPr>
                <a:spLocks/>
              </p:cNvSpPr>
              <p:nvPr/>
            </p:nvSpPr>
            <p:spPr bwMode="auto">
              <a:xfrm>
                <a:off x="5726" y="2147"/>
                <a:ext cx="252" cy="612"/>
              </a:xfrm>
              <a:custGeom>
                <a:avLst/>
                <a:gdLst/>
                <a:ahLst/>
                <a:cxnLst>
                  <a:cxn ang="0">
                    <a:pos x="0" y="408"/>
                  </a:cxn>
                  <a:cxn ang="0">
                    <a:pos x="58" y="270"/>
                  </a:cxn>
                  <a:cxn ang="0">
                    <a:pos x="138" y="137"/>
                  </a:cxn>
                  <a:cxn ang="0">
                    <a:pos x="168" y="46"/>
                  </a:cxn>
                  <a:cxn ang="0">
                    <a:pos x="159" y="0"/>
                  </a:cxn>
                </a:cxnLst>
                <a:rect l="0" t="0" r="r" b="b"/>
                <a:pathLst>
                  <a:path w="168" h="408">
                    <a:moveTo>
                      <a:pt x="0" y="408"/>
                    </a:moveTo>
                    <a:cubicBezTo>
                      <a:pt x="0" y="408"/>
                      <a:pt x="32" y="315"/>
                      <a:pt x="58" y="270"/>
                    </a:cubicBezTo>
                    <a:cubicBezTo>
                      <a:pt x="77" y="237"/>
                      <a:pt x="122" y="164"/>
                      <a:pt x="138" y="137"/>
                    </a:cubicBezTo>
                    <a:cubicBezTo>
                      <a:pt x="153" y="110"/>
                      <a:pt x="168" y="69"/>
                      <a:pt x="168" y="46"/>
                    </a:cubicBezTo>
                    <a:cubicBezTo>
                      <a:pt x="168" y="23"/>
                      <a:pt x="159" y="0"/>
                      <a:pt x="159"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18" name="Freeform 1094"/>
              <p:cNvSpPr>
                <a:spLocks/>
              </p:cNvSpPr>
              <p:nvPr/>
            </p:nvSpPr>
            <p:spPr bwMode="auto">
              <a:xfrm>
                <a:off x="5713" y="2108"/>
                <a:ext cx="249" cy="649"/>
              </a:xfrm>
              <a:custGeom>
                <a:avLst/>
                <a:gdLst/>
                <a:ahLst/>
                <a:cxnLst>
                  <a:cxn ang="0">
                    <a:pos x="157" y="0"/>
                  </a:cxn>
                  <a:cxn ang="0">
                    <a:pos x="159" y="6"/>
                  </a:cxn>
                  <a:cxn ang="0">
                    <a:pos x="145" y="101"/>
                  </a:cxn>
                  <a:cxn ang="0">
                    <a:pos x="58" y="256"/>
                  </a:cxn>
                  <a:cxn ang="0">
                    <a:pos x="0" y="433"/>
                  </a:cxn>
                </a:cxnLst>
                <a:rect l="0" t="0" r="r" b="b"/>
                <a:pathLst>
                  <a:path w="166" h="433">
                    <a:moveTo>
                      <a:pt x="157" y="0"/>
                    </a:moveTo>
                    <a:cubicBezTo>
                      <a:pt x="157" y="0"/>
                      <a:pt x="157" y="0"/>
                      <a:pt x="159" y="6"/>
                    </a:cubicBezTo>
                    <a:cubicBezTo>
                      <a:pt x="166" y="31"/>
                      <a:pt x="165" y="58"/>
                      <a:pt x="145" y="101"/>
                    </a:cubicBezTo>
                    <a:cubicBezTo>
                      <a:pt x="126" y="141"/>
                      <a:pt x="83" y="211"/>
                      <a:pt x="58" y="256"/>
                    </a:cubicBezTo>
                    <a:cubicBezTo>
                      <a:pt x="9" y="343"/>
                      <a:pt x="0" y="433"/>
                      <a:pt x="0" y="433"/>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19" name="Freeform 1095"/>
              <p:cNvSpPr>
                <a:spLocks/>
              </p:cNvSpPr>
              <p:nvPr/>
            </p:nvSpPr>
            <p:spPr bwMode="auto">
              <a:xfrm>
                <a:off x="5704" y="2056"/>
                <a:ext cx="238" cy="698"/>
              </a:xfrm>
              <a:custGeom>
                <a:avLst/>
                <a:gdLst/>
                <a:ahLst/>
                <a:cxnLst>
                  <a:cxn ang="0">
                    <a:pos x="0" y="466"/>
                  </a:cxn>
                  <a:cxn ang="0">
                    <a:pos x="50" y="263"/>
                  </a:cxn>
                  <a:cxn ang="0">
                    <a:pos x="135" y="111"/>
                  </a:cxn>
                  <a:cxn ang="0">
                    <a:pos x="154" y="35"/>
                  </a:cxn>
                  <a:cxn ang="0">
                    <a:pos x="142" y="0"/>
                  </a:cxn>
                </a:cxnLst>
                <a:rect l="0" t="0" r="r" b="b"/>
                <a:pathLst>
                  <a:path w="159" h="466">
                    <a:moveTo>
                      <a:pt x="0" y="466"/>
                    </a:moveTo>
                    <a:cubicBezTo>
                      <a:pt x="0" y="466"/>
                      <a:pt x="14" y="336"/>
                      <a:pt x="50" y="263"/>
                    </a:cubicBezTo>
                    <a:cubicBezTo>
                      <a:pt x="74" y="215"/>
                      <a:pt x="126" y="128"/>
                      <a:pt x="135" y="111"/>
                    </a:cubicBezTo>
                    <a:cubicBezTo>
                      <a:pt x="143" y="93"/>
                      <a:pt x="159" y="61"/>
                      <a:pt x="154" y="35"/>
                    </a:cubicBezTo>
                    <a:cubicBezTo>
                      <a:pt x="150" y="8"/>
                      <a:pt x="142" y="0"/>
                      <a:pt x="142"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20" name="Freeform 1096"/>
              <p:cNvSpPr>
                <a:spLocks/>
              </p:cNvSpPr>
              <p:nvPr/>
            </p:nvSpPr>
            <p:spPr bwMode="auto">
              <a:xfrm>
                <a:off x="5698" y="2041"/>
                <a:ext cx="222" cy="712"/>
              </a:xfrm>
              <a:custGeom>
                <a:avLst/>
                <a:gdLst/>
                <a:ahLst/>
                <a:cxnLst>
                  <a:cxn ang="0">
                    <a:pos x="0" y="475"/>
                  </a:cxn>
                  <a:cxn ang="0">
                    <a:pos x="46" y="243"/>
                  </a:cxn>
                  <a:cxn ang="0">
                    <a:pos x="130" y="82"/>
                  </a:cxn>
                  <a:cxn ang="0">
                    <a:pos x="144" y="17"/>
                  </a:cxn>
                  <a:cxn ang="0">
                    <a:pos x="136" y="0"/>
                  </a:cxn>
                </a:cxnLst>
                <a:rect l="0" t="0" r="r" b="b"/>
                <a:pathLst>
                  <a:path w="148" h="475">
                    <a:moveTo>
                      <a:pt x="0" y="475"/>
                    </a:moveTo>
                    <a:cubicBezTo>
                      <a:pt x="0" y="475"/>
                      <a:pt x="21" y="315"/>
                      <a:pt x="46" y="243"/>
                    </a:cubicBezTo>
                    <a:cubicBezTo>
                      <a:pt x="65" y="187"/>
                      <a:pt x="100" y="145"/>
                      <a:pt x="130" y="82"/>
                    </a:cubicBezTo>
                    <a:cubicBezTo>
                      <a:pt x="136" y="69"/>
                      <a:pt x="148" y="39"/>
                      <a:pt x="144" y="17"/>
                    </a:cubicBezTo>
                    <a:cubicBezTo>
                      <a:pt x="141" y="5"/>
                      <a:pt x="136" y="0"/>
                      <a:pt x="136"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21" name="Freeform 1097"/>
              <p:cNvSpPr>
                <a:spLocks/>
              </p:cNvSpPr>
              <p:nvPr/>
            </p:nvSpPr>
            <p:spPr bwMode="auto">
              <a:xfrm>
                <a:off x="5698" y="2038"/>
                <a:ext cx="205" cy="682"/>
              </a:xfrm>
              <a:custGeom>
                <a:avLst/>
                <a:gdLst/>
                <a:ahLst/>
                <a:cxnLst>
                  <a:cxn ang="0">
                    <a:pos x="0" y="455"/>
                  </a:cxn>
                  <a:cxn ang="0">
                    <a:pos x="76" y="138"/>
                  </a:cxn>
                  <a:cxn ang="0">
                    <a:pos x="128" y="38"/>
                  </a:cxn>
                  <a:cxn ang="0">
                    <a:pos x="133" y="0"/>
                  </a:cxn>
                </a:cxnLst>
                <a:rect l="0" t="0" r="r" b="b"/>
                <a:pathLst>
                  <a:path w="137" h="455">
                    <a:moveTo>
                      <a:pt x="0" y="455"/>
                    </a:moveTo>
                    <a:cubicBezTo>
                      <a:pt x="0" y="455"/>
                      <a:pt x="28" y="216"/>
                      <a:pt x="76" y="138"/>
                    </a:cubicBezTo>
                    <a:cubicBezTo>
                      <a:pt x="119" y="67"/>
                      <a:pt x="125" y="46"/>
                      <a:pt x="128" y="38"/>
                    </a:cubicBezTo>
                    <a:cubicBezTo>
                      <a:pt x="132" y="29"/>
                      <a:pt x="137" y="11"/>
                      <a:pt x="133"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22" name="Freeform 1098"/>
              <p:cNvSpPr>
                <a:spLocks/>
              </p:cNvSpPr>
              <p:nvPr/>
            </p:nvSpPr>
            <p:spPr bwMode="auto">
              <a:xfrm>
                <a:off x="5699" y="2035"/>
                <a:ext cx="192" cy="674"/>
              </a:xfrm>
              <a:custGeom>
                <a:avLst/>
                <a:gdLst/>
                <a:ahLst/>
                <a:cxnLst>
                  <a:cxn ang="0">
                    <a:pos x="0" y="450"/>
                  </a:cxn>
                  <a:cxn ang="0">
                    <a:pos x="69" y="115"/>
                  </a:cxn>
                  <a:cxn ang="0">
                    <a:pos x="128" y="0"/>
                  </a:cxn>
                </a:cxnLst>
                <a:rect l="0" t="0" r="r" b="b"/>
                <a:pathLst>
                  <a:path w="128" h="450">
                    <a:moveTo>
                      <a:pt x="0" y="450"/>
                    </a:moveTo>
                    <a:cubicBezTo>
                      <a:pt x="0" y="450"/>
                      <a:pt x="29" y="186"/>
                      <a:pt x="69" y="115"/>
                    </a:cubicBezTo>
                    <a:cubicBezTo>
                      <a:pt x="110" y="44"/>
                      <a:pt x="127" y="10"/>
                      <a:pt x="128"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23" name="Freeform 1099"/>
              <p:cNvSpPr>
                <a:spLocks/>
              </p:cNvSpPr>
              <p:nvPr/>
            </p:nvSpPr>
            <p:spPr bwMode="auto">
              <a:xfrm>
                <a:off x="5701" y="2035"/>
                <a:ext cx="183" cy="659"/>
              </a:xfrm>
              <a:custGeom>
                <a:avLst/>
                <a:gdLst/>
                <a:ahLst/>
                <a:cxnLst>
                  <a:cxn ang="0">
                    <a:pos x="0" y="440"/>
                  </a:cxn>
                  <a:cxn ang="0">
                    <a:pos x="77" y="74"/>
                  </a:cxn>
                  <a:cxn ang="0">
                    <a:pos x="122" y="0"/>
                  </a:cxn>
                </a:cxnLst>
                <a:rect l="0" t="0" r="r" b="b"/>
                <a:pathLst>
                  <a:path w="122" h="440">
                    <a:moveTo>
                      <a:pt x="0" y="440"/>
                    </a:moveTo>
                    <a:cubicBezTo>
                      <a:pt x="0" y="440"/>
                      <a:pt x="29" y="156"/>
                      <a:pt x="77" y="74"/>
                    </a:cubicBezTo>
                    <a:cubicBezTo>
                      <a:pt x="119" y="3"/>
                      <a:pt x="122" y="0"/>
                      <a:pt x="122"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24" name="Freeform 1100"/>
              <p:cNvSpPr>
                <a:spLocks/>
              </p:cNvSpPr>
              <p:nvPr/>
            </p:nvSpPr>
            <p:spPr bwMode="auto">
              <a:xfrm>
                <a:off x="5737" y="2023"/>
                <a:ext cx="312" cy="748"/>
              </a:xfrm>
              <a:custGeom>
                <a:avLst/>
                <a:gdLst/>
                <a:ahLst/>
                <a:cxnLst>
                  <a:cxn ang="0">
                    <a:pos x="0" y="281"/>
                  </a:cxn>
                  <a:cxn ang="0">
                    <a:pos x="55" y="63"/>
                  </a:cxn>
                  <a:cxn ang="0">
                    <a:pos x="83" y="18"/>
                  </a:cxn>
                  <a:cxn ang="0">
                    <a:pos x="123" y="27"/>
                  </a:cxn>
                  <a:cxn ang="0">
                    <a:pos x="164" y="122"/>
                  </a:cxn>
                  <a:cxn ang="0">
                    <a:pos x="198" y="332"/>
                  </a:cxn>
                  <a:cxn ang="0">
                    <a:pos x="207" y="482"/>
                  </a:cxn>
                  <a:cxn ang="0">
                    <a:pos x="181" y="489"/>
                  </a:cxn>
                </a:cxnLst>
                <a:rect l="0" t="0" r="r" b="b"/>
                <a:pathLst>
                  <a:path w="208" h="499">
                    <a:moveTo>
                      <a:pt x="0" y="281"/>
                    </a:moveTo>
                    <a:cubicBezTo>
                      <a:pt x="4" y="257"/>
                      <a:pt x="18" y="129"/>
                      <a:pt x="55" y="63"/>
                    </a:cubicBezTo>
                    <a:cubicBezTo>
                      <a:pt x="56" y="60"/>
                      <a:pt x="71" y="30"/>
                      <a:pt x="83" y="18"/>
                    </a:cubicBezTo>
                    <a:cubicBezTo>
                      <a:pt x="95" y="5"/>
                      <a:pt x="105" y="0"/>
                      <a:pt x="123" y="27"/>
                    </a:cubicBezTo>
                    <a:cubicBezTo>
                      <a:pt x="143" y="55"/>
                      <a:pt x="152" y="77"/>
                      <a:pt x="164" y="122"/>
                    </a:cubicBezTo>
                    <a:cubicBezTo>
                      <a:pt x="175" y="166"/>
                      <a:pt x="194" y="263"/>
                      <a:pt x="198" y="332"/>
                    </a:cubicBezTo>
                    <a:cubicBezTo>
                      <a:pt x="200" y="365"/>
                      <a:pt x="208" y="472"/>
                      <a:pt x="207" y="482"/>
                    </a:cubicBezTo>
                    <a:cubicBezTo>
                      <a:pt x="205" y="499"/>
                      <a:pt x="181" y="486"/>
                      <a:pt x="181" y="489"/>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25" name="Freeform 1101"/>
              <p:cNvSpPr>
                <a:spLocks/>
              </p:cNvSpPr>
              <p:nvPr/>
            </p:nvSpPr>
            <p:spPr bwMode="auto">
              <a:xfrm>
                <a:off x="5975" y="2550"/>
                <a:ext cx="62" cy="209"/>
              </a:xfrm>
              <a:custGeom>
                <a:avLst/>
                <a:gdLst/>
                <a:ahLst/>
                <a:cxnLst>
                  <a:cxn ang="0">
                    <a:pos x="0" y="139"/>
                  </a:cxn>
                  <a:cxn ang="0">
                    <a:pos x="32" y="52"/>
                  </a:cxn>
                  <a:cxn ang="0">
                    <a:pos x="39" y="0"/>
                  </a:cxn>
                </a:cxnLst>
                <a:rect l="0" t="0" r="r" b="b"/>
                <a:pathLst>
                  <a:path w="41" h="139">
                    <a:moveTo>
                      <a:pt x="0" y="139"/>
                    </a:moveTo>
                    <a:cubicBezTo>
                      <a:pt x="0" y="139"/>
                      <a:pt x="24" y="83"/>
                      <a:pt x="32" y="52"/>
                    </a:cubicBezTo>
                    <a:cubicBezTo>
                      <a:pt x="41" y="20"/>
                      <a:pt x="39" y="0"/>
                      <a:pt x="39"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26" name="Freeform 1102"/>
              <p:cNvSpPr>
                <a:spLocks/>
              </p:cNvSpPr>
              <p:nvPr/>
            </p:nvSpPr>
            <p:spPr bwMode="auto">
              <a:xfrm>
                <a:off x="6019" y="2655"/>
                <a:ext cx="25" cy="98"/>
              </a:xfrm>
              <a:custGeom>
                <a:avLst/>
                <a:gdLst/>
                <a:ahLst/>
                <a:cxnLst>
                  <a:cxn ang="0">
                    <a:pos x="0" y="65"/>
                  </a:cxn>
                  <a:cxn ang="0">
                    <a:pos x="16" y="0"/>
                  </a:cxn>
                </a:cxnLst>
                <a:rect l="0" t="0" r="r" b="b"/>
                <a:pathLst>
                  <a:path w="17" h="65">
                    <a:moveTo>
                      <a:pt x="0" y="65"/>
                    </a:moveTo>
                    <a:cubicBezTo>
                      <a:pt x="0" y="65"/>
                      <a:pt x="17" y="17"/>
                      <a:pt x="16"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27" name="Freeform 1103"/>
              <p:cNvSpPr>
                <a:spLocks/>
              </p:cNvSpPr>
              <p:nvPr/>
            </p:nvSpPr>
            <p:spPr bwMode="auto">
              <a:xfrm>
                <a:off x="5756" y="2273"/>
                <a:ext cx="191" cy="495"/>
              </a:xfrm>
              <a:custGeom>
                <a:avLst/>
                <a:gdLst/>
                <a:ahLst/>
                <a:cxnLst>
                  <a:cxn ang="0">
                    <a:pos x="127" y="330"/>
                  </a:cxn>
                  <a:cxn ang="0">
                    <a:pos x="55" y="201"/>
                  </a:cxn>
                  <a:cxn ang="0">
                    <a:pos x="9" y="100"/>
                  </a:cxn>
                  <a:cxn ang="0">
                    <a:pos x="7" y="0"/>
                  </a:cxn>
                </a:cxnLst>
                <a:rect l="0" t="0" r="r" b="b"/>
                <a:pathLst>
                  <a:path w="127" h="330">
                    <a:moveTo>
                      <a:pt x="127" y="330"/>
                    </a:moveTo>
                    <a:cubicBezTo>
                      <a:pt x="127" y="330"/>
                      <a:pt x="70" y="223"/>
                      <a:pt x="55" y="201"/>
                    </a:cubicBezTo>
                    <a:cubicBezTo>
                      <a:pt x="41" y="179"/>
                      <a:pt x="18" y="126"/>
                      <a:pt x="9" y="100"/>
                    </a:cubicBezTo>
                    <a:cubicBezTo>
                      <a:pt x="1" y="73"/>
                      <a:pt x="0" y="32"/>
                      <a:pt x="7"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28" name="Freeform 1104"/>
              <p:cNvSpPr>
                <a:spLocks/>
              </p:cNvSpPr>
              <p:nvPr/>
            </p:nvSpPr>
            <p:spPr bwMode="auto">
              <a:xfrm>
                <a:off x="5890" y="2036"/>
                <a:ext cx="99" cy="195"/>
              </a:xfrm>
              <a:custGeom>
                <a:avLst/>
                <a:gdLst/>
                <a:ahLst/>
                <a:cxnLst>
                  <a:cxn ang="0">
                    <a:pos x="0" y="0"/>
                  </a:cxn>
                  <a:cxn ang="0">
                    <a:pos x="20" y="34"/>
                  </a:cxn>
                  <a:cxn ang="0">
                    <a:pos x="51" y="92"/>
                  </a:cxn>
                  <a:cxn ang="0">
                    <a:pos x="66" y="130"/>
                  </a:cxn>
                </a:cxnLst>
                <a:rect l="0" t="0" r="r" b="b"/>
                <a:pathLst>
                  <a:path w="66" h="130">
                    <a:moveTo>
                      <a:pt x="0" y="0"/>
                    </a:moveTo>
                    <a:cubicBezTo>
                      <a:pt x="0" y="0"/>
                      <a:pt x="13" y="22"/>
                      <a:pt x="20" y="34"/>
                    </a:cubicBezTo>
                    <a:cubicBezTo>
                      <a:pt x="27" y="46"/>
                      <a:pt x="46" y="82"/>
                      <a:pt x="51" y="92"/>
                    </a:cubicBezTo>
                    <a:cubicBezTo>
                      <a:pt x="55" y="101"/>
                      <a:pt x="65" y="126"/>
                      <a:pt x="66" y="13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29" name="Freeform 1105"/>
              <p:cNvSpPr>
                <a:spLocks/>
              </p:cNvSpPr>
              <p:nvPr/>
            </p:nvSpPr>
            <p:spPr bwMode="auto">
              <a:xfrm>
                <a:off x="5899" y="2039"/>
                <a:ext cx="70" cy="120"/>
              </a:xfrm>
              <a:custGeom>
                <a:avLst/>
                <a:gdLst/>
                <a:ahLst/>
                <a:cxnLst>
                  <a:cxn ang="0">
                    <a:pos x="0" y="0"/>
                  </a:cxn>
                  <a:cxn ang="0">
                    <a:pos x="29" y="43"/>
                  </a:cxn>
                  <a:cxn ang="0">
                    <a:pos x="47" y="80"/>
                  </a:cxn>
                </a:cxnLst>
                <a:rect l="0" t="0" r="r" b="b"/>
                <a:pathLst>
                  <a:path w="47" h="80">
                    <a:moveTo>
                      <a:pt x="0" y="0"/>
                    </a:moveTo>
                    <a:cubicBezTo>
                      <a:pt x="0" y="0"/>
                      <a:pt x="14" y="16"/>
                      <a:pt x="29" y="43"/>
                    </a:cubicBezTo>
                    <a:cubicBezTo>
                      <a:pt x="43" y="69"/>
                      <a:pt x="46" y="79"/>
                      <a:pt x="47" y="8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30" name="Freeform 1106"/>
              <p:cNvSpPr>
                <a:spLocks/>
              </p:cNvSpPr>
              <p:nvPr/>
            </p:nvSpPr>
            <p:spPr bwMode="auto">
              <a:xfrm>
                <a:off x="5884" y="2035"/>
                <a:ext cx="126" cy="300"/>
              </a:xfrm>
              <a:custGeom>
                <a:avLst/>
                <a:gdLst/>
                <a:ahLst/>
                <a:cxnLst>
                  <a:cxn ang="0">
                    <a:pos x="0" y="0"/>
                  </a:cxn>
                  <a:cxn ang="0">
                    <a:pos x="13" y="37"/>
                  </a:cxn>
                  <a:cxn ang="0">
                    <a:pos x="48" y="107"/>
                  </a:cxn>
                  <a:cxn ang="0">
                    <a:pos x="72" y="161"/>
                  </a:cxn>
                  <a:cxn ang="0">
                    <a:pos x="84" y="200"/>
                  </a:cxn>
                </a:cxnLst>
                <a:rect l="0" t="0" r="r" b="b"/>
                <a:pathLst>
                  <a:path w="84" h="200">
                    <a:moveTo>
                      <a:pt x="0" y="0"/>
                    </a:moveTo>
                    <a:cubicBezTo>
                      <a:pt x="0" y="0"/>
                      <a:pt x="0" y="13"/>
                      <a:pt x="13" y="37"/>
                    </a:cubicBezTo>
                    <a:cubicBezTo>
                      <a:pt x="25" y="62"/>
                      <a:pt x="43" y="96"/>
                      <a:pt x="48" y="107"/>
                    </a:cubicBezTo>
                    <a:cubicBezTo>
                      <a:pt x="53" y="118"/>
                      <a:pt x="64" y="138"/>
                      <a:pt x="72" y="161"/>
                    </a:cubicBezTo>
                    <a:cubicBezTo>
                      <a:pt x="81" y="184"/>
                      <a:pt x="83" y="196"/>
                      <a:pt x="84" y="20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31" name="Freeform 1107"/>
              <p:cNvSpPr>
                <a:spLocks/>
              </p:cNvSpPr>
              <p:nvPr/>
            </p:nvSpPr>
            <p:spPr bwMode="auto">
              <a:xfrm>
                <a:off x="5869" y="2036"/>
                <a:ext cx="160" cy="429"/>
              </a:xfrm>
              <a:custGeom>
                <a:avLst/>
                <a:gdLst/>
                <a:ahLst/>
                <a:cxnLst>
                  <a:cxn ang="0">
                    <a:pos x="6" y="0"/>
                  </a:cxn>
                  <a:cxn ang="0">
                    <a:pos x="6" y="32"/>
                  </a:cxn>
                  <a:cxn ang="0">
                    <a:pos x="29" y="87"/>
                  </a:cxn>
                  <a:cxn ang="0">
                    <a:pos x="71" y="169"/>
                  </a:cxn>
                  <a:cxn ang="0">
                    <a:pos x="98" y="244"/>
                  </a:cxn>
                  <a:cxn ang="0">
                    <a:pos x="107" y="286"/>
                  </a:cxn>
                </a:cxnLst>
                <a:rect l="0" t="0" r="r" b="b"/>
                <a:pathLst>
                  <a:path w="107" h="286">
                    <a:moveTo>
                      <a:pt x="6" y="0"/>
                    </a:moveTo>
                    <a:cubicBezTo>
                      <a:pt x="6" y="0"/>
                      <a:pt x="0" y="11"/>
                      <a:pt x="6" y="32"/>
                    </a:cubicBezTo>
                    <a:cubicBezTo>
                      <a:pt x="12" y="52"/>
                      <a:pt x="23" y="76"/>
                      <a:pt x="29" y="87"/>
                    </a:cubicBezTo>
                    <a:cubicBezTo>
                      <a:pt x="36" y="98"/>
                      <a:pt x="66" y="156"/>
                      <a:pt x="71" y="169"/>
                    </a:cubicBezTo>
                    <a:cubicBezTo>
                      <a:pt x="77" y="181"/>
                      <a:pt x="92" y="216"/>
                      <a:pt x="98" y="244"/>
                    </a:cubicBezTo>
                    <a:cubicBezTo>
                      <a:pt x="104" y="271"/>
                      <a:pt x="107" y="286"/>
                      <a:pt x="107" y="286"/>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32" name="Freeform 1108"/>
              <p:cNvSpPr>
                <a:spLocks/>
              </p:cNvSpPr>
              <p:nvPr/>
            </p:nvSpPr>
            <p:spPr bwMode="auto">
              <a:xfrm>
                <a:off x="5854" y="2041"/>
                <a:ext cx="181" cy="500"/>
              </a:xfrm>
              <a:custGeom>
                <a:avLst/>
                <a:gdLst/>
                <a:ahLst/>
                <a:cxnLst>
                  <a:cxn ang="0">
                    <a:pos x="11" y="0"/>
                  </a:cxn>
                  <a:cxn ang="0">
                    <a:pos x="1" y="34"/>
                  </a:cxn>
                  <a:cxn ang="0">
                    <a:pos x="14" y="82"/>
                  </a:cxn>
                  <a:cxn ang="0">
                    <a:pos x="42" y="136"/>
                  </a:cxn>
                  <a:cxn ang="0">
                    <a:pos x="76" y="201"/>
                  </a:cxn>
                  <a:cxn ang="0">
                    <a:pos x="100" y="258"/>
                  </a:cxn>
                  <a:cxn ang="0">
                    <a:pos x="121" y="334"/>
                  </a:cxn>
                </a:cxnLst>
                <a:rect l="0" t="0" r="r" b="b"/>
                <a:pathLst>
                  <a:path w="121" h="334">
                    <a:moveTo>
                      <a:pt x="11" y="0"/>
                    </a:moveTo>
                    <a:cubicBezTo>
                      <a:pt x="11" y="0"/>
                      <a:pt x="0" y="14"/>
                      <a:pt x="1" y="34"/>
                    </a:cubicBezTo>
                    <a:cubicBezTo>
                      <a:pt x="3" y="57"/>
                      <a:pt x="9" y="72"/>
                      <a:pt x="14" y="82"/>
                    </a:cubicBezTo>
                    <a:cubicBezTo>
                      <a:pt x="20" y="93"/>
                      <a:pt x="40" y="132"/>
                      <a:pt x="42" y="136"/>
                    </a:cubicBezTo>
                    <a:cubicBezTo>
                      <a:pt x="44" y="140"/>
                      <a:pt x="74" y="195"/>
                      <a:pt x="76" y="201"/>
                    </a:cubicBezTo>
                    <a:cubicBezTo>
                      <a:pt x="79" y="206"/>
                      <a:pt x="95" y="242"/>
                      <a:pt x="100" y="258"/>
                    </a:cubicBezTo>
                    <a:cubicBezTo>
                      <a:pt x="106" y="275"/>
                      <a:pt x="116" y="299"/>
                      <a:pt x="121" y="334"/>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33" name="Freeform 1109"/>
              <p:cNvSpPr>
                <a:spLocks/>
              </p:cNvSpPr>
              <p:nvPr/>
            </p:nvSpPr>
            <p:spPr bwMode="auto">
              <a:xfrm>
                <a:off x="5830" y="2066"/>
                <a:ext cx="213" cy="586"/>
              </a:xfrm>
              <a:custGeom>
                <a:avLst/>
                <a:gdLst/>
                <a:ahLst/>
                <a:cxnLst>
                  <a:cxn ang="0">
                    <a:pos x="12" y="0"/>
                  </a:cxn>
                  <a:cxn ang="0">
                    <a:pos x="3" y="45"/>
                  </a:cxn>
                  <a:cxn ang="0">
                    <a:pos x="29" y="118"/>
                  </a:cxn>
                  <a:cxn ang="0">
                    <a:pos x="87" y="225"/>
                  </a:cxn>
                  <a:cxn ang="0">
                    <a:pos x="123" y="314"/>
                  </a:cxn>
                  <a:cxn ang="0">
                    <a:pos x="142" y="391"/>
                  </a:cxn>
                </a:cxnLst>
                <a:rect l="0" t="0" r="r" b="b"/>
                <a:pathLst>
                  <a:path w="142" h="391">
                    <a:moveTo>
                      <a:pt x="12" y="0"/>
                    </a:moveTo>
                    <a:cubicBezTo>
                      <a:pt x="12" y="0"/>
                      <a:pt x="0" y="25"/>
                      <a:pt x="3" y="45"/>
                    </a:cubicBezTo>
                    <a:cubicBezTo>
                      <a:pt x="6" y="64"/>
                      <a:pt x="11" y="86"/>
                      <a:pt x="29" y="118"/>
                    </a:cubicBezTo>
                    <a:cubicBezTo>
                      <a:pt x="46" y="150"/>
                      <a:pt x="80" y="210"/>
                      <a:pt x="87" y="225"/>
                    </a:cubicBezTo>
                    <a:cubicBezTo>
                      <a:pt x="94" y="240"/>
                      <a:pt x="110" y="272"/>
                      <a:pt x="123" y="314"/>
                    </a:cubicBezTo>
                    <a:cubicBezTo>
                      <a:pt x="136" y="355"/>
                      <a:pt x="141" y="387"/>
                      <a:pt x="142" y="39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34" name="Freeform 1110"/>
              <p:cNvSpPr>
                <a:spLocks/>
              </p:cNvSpPr>
              <p:nvPr/>
            </p:nvSpPr>
            <p:spPr bwMode="auto">
              <a:xfrm>
                <a:off x="5801" y="2113"/>
                <a:ext cx="248" cy="649"/>
              </a:xfrm>
              <a:custGeom>
                <a:avLst/>
                <a:gdLst/>
                <a:ahLst/>
                <a:cxnLst>
                  <a:cxn ang="0">
                    <a:pos x="14" y="0"/>
                  </a:cxn>
                  <a:cxn ang="0">
                    <a:pos x="10" y="64"/>
                  </a:cxn>
                  <a:cxn ang="0">
                    <a:pos x="30" y="114"/>
                  </a:cxn>
                  <a:cxn ang="0">
                    <a:pos x="61" y="172"/>
                  </a:cxn>
                  <a:cxn ang="0">
                    <a:pos x="101" y="244"/>
                  </a:cxn>
                  <a:cxn ang="0">
                    <a:pos x="143" y="345"/>
                  </a:cxn>
                  <a:cxn ang="0">
                    <a:pos x="165" y="433"/>
                  </a:cxn>
                </a:cxnLst>
                <a:rect l="0" t="0" r="r" b="b"/>
                <a:pathLst>
                  <a:path w="165" h="433">
                    <a:moveTo>
                      <a:pt x="14" y="0"/>
                    </a:moveTo>
                    <a:cubicBezTo>
                      <a:pt x="14" y="0"/>
                      <a:pt x="0" y="29"/>
                      <a:pt x="10" y="64"/>
                    </a:cubicBezTo>
                    <a:cubicBezTo>
                      <a:pt x="21" y="98"/>
                      <a:pt x="22" y="99"/>
                      <a:pt x="30" y="114"/>
                    </a:cubicBezTo>
                    <a:cubicBezTo>
                      <a:pt x="37" y="129"/>
                      <a:pt x="58" y="167"/>
                      <a:pt x="61" y="172"/>
                    </a:cubicBezTo>
                    <a:cubicBezTo>
                      <a:pt x="64" y="177"/>
                      <a:pt x="99" y="238"/>
                      <a:pt x="101" y="244"/>
                    </a:cubicBezTo>
                    <a:cubicBezTo>
                      <a:pt x="104" y="250"/>
                      <a:pt x="135" y="315"/>
                      <a:pt x="143" y="345"/>
                    </a:cubicBezTo>
                    <a:cubicBezTo>
                      <a:pt x="150" y="375"/>
                      <a:pt x="162" y="417"/>
                      <a:pt x="165" y="433"/>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35" name="Freeform 1111"/>
              <p:cNvSpPr>
                <a:spLocks/>
              </p:cNvSpPr>
              <p:nvPr/>
            </p:nvSpPr>
            <p:spPr bwMode="auto">
              <a:xfrm>
                <a:off x="5782" y="2165"/>
                <a:ext cx="237" cy="591"/>
              </a:xfrm>
              <a:custGeom>
                <a:avLst/>
                <a:gdLst/>
                <a:ahLst/>
                <a:cxnLst>
                  <a:cxn ang="0">
                    <a:pos x="10" y="0"/>
                  </a:cxn>
                  <a:cxn ang="0">
                    <a:pos x="9" y="64"/>
                  </a:cxn>
                  <a:cxn ang="0">
                    <a:pos x="39" y="138"/>
                  </a:cxn>
                  <a:cxn ang="0">
                    <a:pos x="87" y="222"/>
                  </a:cxn>
                  <a:cxn ang="0">
                    <a:pos x="125" y="295"/>
                  </a:cxn>
                  <a:cxn ang="0">
                    <a:pos x="153" y="373"/>
                  </a:cxn>
                  <a:cxn ang="0">
                    <a:pos x="158" y="394"/>
                  </a:cxn>
                </a:cxnLst>
                <a:rect l="0" t="0" r="r" b="b"/>
                <a:pathLst>
                  <a:path w="158" h="394">
                    <a:moveTo>
                      <a:pt x="10" y="0"/>
                    </a:moveTo>
                    <a:cubicBezTo>
                      <a:pt x="10" y="0"/>
                      <a:pt x="0" y="36"/>
                      <a:pt x="9" y="64"/>
                    </a:cubicBezTo>
                    <a:cubicBezTo>
                      <a:pt x="17" y="92"/>
                      <a:pt x="28" y="118"/>
                      <a:pt x="39" y="138"/>
                    </a:cubicBezTo>
                    <a:cubicBezTo>
                      <a:pt x="50" y="157"/>
                      <a:pt x="83" y="215"/>
                      <a:pt x="87" y="222"/>
                    </a:cubicBezTo>
                    <a:cubicBezTo>
                      <a:pt x="91" y="228"/>
                      <a:pt x="118" y="279"/>
                      <a:pt x="125" y="295"/>
                    </a:cubicBezTo>
                    <a:cubicBezTo>
                      <a:pt x="132" y="312"/>
                      <a:pt x="149" y="354"/>
                      <a:pt x="153" y="373"/>
                    </a:cubicBezTo>
                    <a:cubicBezTo>
                      <a:pt x="158" y="393"/>
                      <a:pt x="158" y="394"/>
                      <a:pt x="158" y="394"/>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36" name="Freeform 1112"/>
              <p:cNvSpPr>
                <a:spLocks/>
              </p:cNvSpPr>
              <p:nvPr/>
            </p:nvSpPr>
            <p:spPr bwMode="auto">
              <a:xfrm>
                <a:off x="5767" y="2225"/>
                <a:ext cx="232" cy="555"/>
              </a:xfrm>
              <a:custGeom>
                <a:avLst/>
                <a:gdLst/>
                <a:ahLst/>
                <a:cxnLst>
                  <a:cxn ang="0">
                    <a:pos x="8" y="0"/>
                  </a:cxn>
                  <a:cxn ang="0">
                    <a:pos x="5" y="60"/>
                  </a:cxn>
                  <a:cxn ang="0">
                    <a:pos x="33" y="134"/>
                  </a:cxn>
                  <a:cxn ang="0">
                    <a:pos x="88" y="233"/>
                  </a:cxn>
                  <a:cxn ang="0">
                    <a:pos x="139" y="333"/>
                  </a:cxn>
                  <a:cxn ang="0">
                    <a:pos x="155" y="369"/>
                  </a:cxn>
                </a:cxnLst>
                <a:rect l="0" t="0" r="r" b="b"/>
                <a:pathLst>
                  <a:path w="155" h="370">
                    <a:moveTo>
                      <a:pt x="8" y="0"/>
                    </a:moveTo>
                    <a:cubicBezTo>
                      <a:pt x="8" y="0"/>
                      <a:pt x="0" y="40"/>
                      <a:pt x="5" y="60"/>
                    </a:cubicBezTo>
                    <a:cubicBezTo>
                      <a:pt x="11" y="79"/>
                      <a:pt x="21" y="115"/>
                      <a:pt x="33" y="134"/>
                    </a:cubicBezTo>
                    <a:cubicBezTo>
                      <a:pt x="45" y="154"/>
                      <a:pt x="75" y="209"/>
                      <a:pt x="88" y="233"/>
                    </a:cubicBezTo>
                    <a:cubicBezTo>
                      <a:pt x="102" y="256"/>
                      <a:pt x="123" y="295"/>
                      <a:pt x="139" y="333"/>
                    </a:cubicBezTo>
                    <a:cubicBezTo>
                      <a:pt x="155" y="370"/>
                      <a:pt x="155" y="369"/>
                      <a:pt x="155" y="369"/>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37" name="Freeform 1113"/>
              <p:cNvSpPr>
                <a:spLocks/>
              </p:cNvSpPr>
              <p:nvPr/>
            </p:nvSpPr>
            <p:spPr bwMode="auto">
              <a:xfrm>
                <a:off x="5741" y="2387"/>
                <a:ext cx="150" cy="381"/>
              </a:xfrm>
              <a:custGeom>
                <a:avLst/>
                <a:gdLst/>
                <a:ahLst/>
                <a:cxnLst>
                  <a:cxn ang="0">
                    <a:pos x="2" y="0"/>
                  </a:cxn>
                  <a:cxn ang="0">
                    <a:pos x="8" y="65"/>
                  </a:cxn>
                  <a:cxn ang="0">
                    <a:pos x="46" y="154"/>
                  </a:cxn>
                  <a:cxn ang="0">
                    <a:pos x="100" y="254"/>
                  </a:cxn>
                </a:cxnLst>
                <a:rect l="0" t="0" r="r" b="b"/>
                <a:pathLst>
                  <a:path w="100" h="254">
                    <a:moveTo>
                      <a:pt x="2" y="0"/>
                    </a:moveTo>
                    <a:cubicBezTo>
                      <a:pt x="2" y="0"/>
                      <a:pt x="0" y="36"/>
                      <a:pt x="8" y="65"/>
                    </a:cubicBezTo>
                    <a:cubicBezTo>
                      <a:pt x="17" y="93"/>
                      <a:pt x="39" y="143"/>
                      <a:pt x="46" y="154"/>
                    </a:cubicBezTo>
                    <a:cubicBezTo>
                      <a:pt x="52" y="166"/>
                      <a:pt x="100" y="254"/>
                      <a:pt x="100" y="254"/>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38" name="Freeform 1114"/>
              <p:cNvSpPr>
                <a:spLocks/>
              </p:cNvSpPr>
              <p:nvPr/>
            </p:nvSpPr>
            <p:spPr bwMode="auto">
              <a:xfrm>
                <a:off x="5732" y="2469"/>
                <a:ext cx="101" cy="299"/>
              </a:xfrm>
              <a:custGeom>
                <a:avLst/>
                <a:gdLst/>
                <a:ahLst/>
                <a:cxnLst>
                  <a:cxn ang="0">
                    <a:pos x="67" y="199"/>
                  </a:cxn>
                  <a:cxn ang="0">
                    <a:pos x="21" y="100"/>
                  </a:cxn>
                  <a:cxn ang="0">
                    <a:pos x="1" y="0"/>
                  </a:cxn>
                </a:cxnLst>
                <a:rect l="0" t="0" r="r" b="b"/>
                <a:pathLst>
                  <a:path w="67" h="199">
                    <a:moveTo>
                      <a:pt x="67" y="199"/>
                    </a:moveTo>
                    <a:cubicBezTo>
                      <a:pt x="67" y="199"/>
                      <a:pt x="34" y="139"/>
                      <a:pt x="21" y="100"/>
                    </a:cubicBezTo>
                    <a:cubicBezTo>
                      <a:pt x="9" y="62"/>
                      <a:pt x="0" y="43"/>
                      <a:pt x="1"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39" name="Freeform 1115"/>
              <p:cNvSpPr>
                <a:spLocks/>
              </p:cNvSpPr>
              <p:nvPr/>
            </p:nvSpPr>
            <p:spPr bwMode="auto">
              <a:xfrm>
                <a:off x="5723" y="2511"/>
                <a:ext cx="65" cy="263"/>
              </a:xfrm>
              <a:custGeom>
                <a:avLst/>
                <a:gdLst/>
                <a:ahLst/>
                <a:cxnLst>
                  <a:cxn ang="0">
                    <a:pos x="43" y="175"/>
                  </a:cxn>
                  <a:cxn ang="0">
                    <a:pos x="12" y="93"/>
                  </a:cxn>
                  <a:cxn ang="0">
                    <a:pos x="1" y="34"/>
                  </a:cxn>
                  <a:cxn ang="0">
                    <a:pos x="1" y="0"/>
                  </a:cxn>
                </a:cxnLst>
                <a:rect l="0" t="0" r="r" b="b"/>
                <a:pathLst>
                  <a:path w="43" h="175">
                    <a:moveTo>
                      <a:pt x="43" y="175"/>
                    </a:moveTo>
                    <a:cubicBezTo>
                      <a:pt x="43" y="175"/>
                      <a:pt x="18" y="121"/>
                      <a:pt x="12" y="93"/>
                    </a:cubicBezTo>
                    <a:cubicBezTo>
                      <a:pt x="6" y="66"/>
                      <a:pt x="3" y="51"/>
                      <a:pt x="1" y="34"/>
                    </a:cubicBezTo>
                    <a:cubicBezTo>
                      <a:pt x="0" y="17"/>
                      <a:pt x="1" y="0"/>
                      <a:pt x="1"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40" name="Freeform 1116"/>
              <p:cNvSpPr>
                <a:spLocks/>
              </p:cNvSpPr>
              <p:nvPr/>
            </p:nvSpPr>
            <p:spPr bwMode="auto">
              <a:xfrm>
                <a:off x="5713" y="2592"/>
                <a:ext cx="37" cy="179"/>
              </a:xfrm>
              <a:custGeom>
                <a:avLst/>
                <a:gdLst/>
                <a:ahLst/>
                <a:cxnLst>
                  <a:cxn ang="0">
                    <a:pos x="25" y="119"/>
                  </a:cxn>
                  <a:cxn ang="0">
                    <a:pos x="0" y="0"/>
                  </a:cxn>
                </a:cxnLst>
                <a:rect l="0" t="0" r="r" b="b"/>
                <a:pathLst>
                  <a:path w="25" h="119">
                    <a:moveTo>
                      <a:pt x="25" y="119"/>
                    </a:moveTo>
                    <a:cubicBezTo>
                      <a:pt x="25" y="119"/>
                      <a:pt x="1" y="81"/>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41" name="Freeform 1117"/>
              <p:cNvSpPr>
                <a:spLocks/>
              </p:cNvSpPr>
              <p:nvPr/>
            </p:nvSpPr>
            <p:spPr bwMode="auto">
              <a:xfrm>
                <a:off x="5801" y="2135"/>
                <a:ext cx="167" cy="21"/>
              </a:xfrm>
              <a:custGeom>
                <a:avLst/>
                <a:gdLst/>
                <a:ahLst/>
                <a:cxnLst>
                  <a:cxn ang="0">
                    <a:pos x="0" y="13"/>
                  </a:cxn>
                  <a:cxn ang="0">
                    <a:pos x="56" y="1"/>
                  </a:cxn>
                  <a:cxn ang="0">
                    <a:pos x="111" y="14"/>
                  </a:cxn>
                </a:cxnLst>
                <a:rect l="0" t="0" r="r" b="b"/>
                <a:pathLst>
                  <a:path w="111" h="14">
                    <a:moveTo>
                      <a:pt x="0" y="13"/>
                    </a:moveTo>
                    <a:cubicBezTo>
                      <a:pt x="0" y="13"/>
                      <a:pt x="17" y="0"/>
                      <a:pt x="56" y="1"/>
                    </a:cubicBezTo>
                    <a:cubicBezTo>
                      <a:pt x="95" y="2"/>
                      <a:pt x="111" y="14"/>
                      <a:pt x="111" y="14"/>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42" name="Freeform 1118"/>
              <p:cNvSpPr>
                <a:spLocks/>
              </p:cNvSpPr>
              <p:nvPr/>
            </p:nvSpPr>
            <p:spPr bwMode="auto">
              <a:xfrm>
                <a:off x="5806" y="2126"/>
                <a:ext cx="159" cy="20"/>
              </a:xfrm>
              <a:custGeom>
                <a:avLst/>
                <a:gdLst/>
                <a:ahLst/>
                <a:cxnLst>
                  <a:cxn ang="0">
                    <a:pos x="0" y="11"/>
                  </a:cxn>
                  <a:cxn ang="0">
                    <a:pos x="54" y="0"/>
                  </a:cxn>
                  <a:cxn ang="0">
                    <a:pos x="106" y="13"/>
                  </a:cxn>
                </a:cxnLst>
                <a:rect l="0" t="0" r="r" b="b"/>
                <a:pathLst>
                  <a:path w="106" h="13">
                    <a:moveTo>
                      <a:pt x="0" y="11"/>
                    </a:moveTo>
                    <a:cubicBezTo>
                      <a:pt x="0" y="11"/>
                      <a:pt x="12" y="0"/>
                      <a:pt x="54" y="0"/>
                    </a:cubicBezTo>
                    <a:cubicBezTo>
                      <a:pt x="93" y="0"/>
                      <a:pt x="106" y="13"/>
                      <a:pt x="106" y="13"/>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43" name="Line 1119"/>
              <p:cNvSpPr>
                <a:spLocks noChangeShapeType="1"/>
              </p:cNvSpPr>
              <p:nvPr/>
            </p:nvSpPr>
            <p:spPr bwMode="auto">
              <a:xfrm flipV="1">
                <a:off x="3848" y="2681"/>
                <a:ext cx="17" cy="4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44" name="Line 1120"/>
              <p:cNvSpPr>
                <a:spLocks noChangeShapeType="1"/>
              </p:cNvSpPr>
              <p:nvPr/>
            </p:nvSpPr>
            <p:spPr bwMode="auto">
              <a:xfrm flipV="1">
                <a:off x="3827" y="2744"/>
                <a:ext cx="17" cy="4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45" name="Line 1121"/>
              <p:cNvSpPr>
                <a:spLocks noChangeShapeType="1"/>
              </p:cNvSpPr>
              <p:nvPr/>
            </p:nvSpPr>
            <p:spPr bwMode="auto">
              <a:xfrm flipV="1">
                <a:off x="3841" y="2751"/>
                <a:ext cx="15" cy="4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46" name="Line 1122"/>
              <p:cNvSpPr>
                <a:spLocks noChangeShapeType="1"/>
              </p:cNvSpPr>
              <p:nvPr/>
            </p:nvSpPr>
            <p:spPr bwMode="auto">
              <a:xfrm flipH="1">
                <a:off x="3862" y="2738"/>
                <a:ext cx="15" cy="6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47" name="Line 1123"/>
              <p:cNvSpPr>
                <a:spLocks noChangeShapeType="1"/>
              </p:cNvSpPr>
              <p:nvPr/>
            </p:nvSpPr>
            <p:spPr bwMode="auto">
              <a:xfrm flipH="1">
                <a:off x="3880" y="2673"/>
                <a:ext cx="12" cy="4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48" name="Freeform 1124"/>
              <p:cNvSpPr>
                <a:spLocks/>
              </p:cNvSpPr>
              <p:nvPr/>
            </p:nvSpPr>
            <p:spPr bwMode="auto">
              <a:xfrm>
                <a:off x="3863" y="2655"/>
                <a:ext cx="32" cy="63"/>
              </a:xfrm>
              <a:custGeom>
                <a:avLst/>
                <a:gdLst/>
                <a:ahLst/>
                <a:cxnLst>
                  <a:cxn ang="0">
                    <a:pos x="0" y="42"/>
                  </a:cxn>
                  <a:cxn ang="0">
                    <a:pos x="9" y="3"/>
                  </a:cxn>
                  <a:cxn ang="0">
                    <a:pos x="15" y="1"/>
                  </a:cxn>
                  <a:cxn ang="0">
                    <a:pos x="21" y="5"/>
                  </a:cxn>
                  <a:cxn ang="0">
                    <a:pos x="19" y="12"/>
                  </a:cxn>
                </a:cxnLst>
                <a:rect l="0" t="0" r="r" b="b"/>
                <a:pathLst>
                  <a:path w="21" h="42">
                    <a:moveTo>
                      <a:pt x="0" y="42"/>
                    </a:moveTo>
                    <a:cubicBezTo>
                      <a:pt x="9" y="3"/>
                      <a:pt x="9" y="3"/>
                      <a:pt x="9" y="3"/>
                    </a:cubicBezTo>
                    <a:cubicBezTo>
                      <a:pt x="9" y="3"/>
                      <a:pt x="11" y="0"/>
                      <a:pt x="15" y="1"/>
                    </a:cubicBezTo>
                    <a:cubicBezTo>
                      <a:pt x="20" y="3"/>
                      <a:pt x="21" y="5"/>
                      <a:pt x="21" y="5"/>
                    </a:cubicBezTo>
                    <a:cubicBezTo>
                      <a:pt x="19" y="12"/>
                      <a:pt x="19" y="12"/>
                      <a:pt x="19" y="1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49" name="Line 1125"/>
              <p:cNvSpPr>
                <a:spLocks noChangeShapeType="1"/>
              </p:cNvSpPr>
              <p:nvPr/>
            </p:nvSpPr>
            <p:spPr bwMode="auto">
              <a:xfrm flipV="1">
                <a:off x="3845" y="2732"/>
                <a:ext cx="15" cy="67"/>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50" name="Freeform 1126"/>
              <p:cNvSpPr>
                <a:spLocks/>
              </p:cNvSpPr>
              <p:nvPr/>
            </p:nvSpPr>
            <p:spPr bwMode="auto">
              <a:xfrm>
                <a:off x="3902" y="2660"/>
                <a:ext cx="24" cy="126"/>
              </a:xfrm>
              <a:custGeom>
                <a:avLst/>
                <a:gdLst/>
                <a:ahLst/>
                <a:cxnLst>
                  <a:cxn ang="0">
                    <a:pos x="2" y="84"/>
                  </a:cxn>
                  <a:cxn ang="0">
                    <a:pos x="0" y="6"/>
                  </a:cxn>
                  <a:cxn ang="0">
                    <a:pos x="6" y="2"/>
                  </a:cxn>
                  <a:cxn ang="0">
                    <a:pos x="14" y="2"/>
                  </a:cxn>
                  <a:cxn ang="0">
                    <a:pos x="16" y="80"/>
                  </a:cxn>
                </a:cxnLst>
                <a:rect l="0" t="0" r="r" b="b"/>
                <a:pathLst>
                  <a:path w="16" h="84">
                    <a:moveTo>
                      <a:pt x="2" y="84"/>
                    </a:moveTo>
                    <a:cubicBezTo>
                      <a:pt x="0" y="6"/>
                      <a:pt x="0" y="6"/>
                      <a:pt x="0" y="6"/>
                    </a:cubicBezTo>
                    <a:cubicBezTo>
                      <a:pt x="0" y="6"/>
                      <a:pt x="1" y="3"/>
                      <a:pt x="6" y="2"/>
                    </a:cubicBezTo>
                    <a:cubicBezTo>
                      <a:pt x="11" y="0"/>
                      <a:pt x="14" y="1"/>
                      <a:pt x="14" y="2"/>
                    </a:cubicBezTo>
                    <a:cubicBezTo>
                      <a:pt x="16" y="80"/>
                      <a:pt x="16" y="80"/>
                      <a:pt x="16" y="8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51" name="Line 1127"/>
              <p:cNvSpPr>
                <a:spLocks noChangeShapeType="1"/>
              </p:cNvSpPr>
              <p:nvPr/>
            </p:nvSpPr>
            <p:spPr bwMode="auto">
              <a:xfrm>
                <a:off x="3880" y="2738"/>
                <a:ext cx="19" cy="4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52" name="Line 1128"/>
              <p:cNvSpPr>
                <a:spLocks noChangeShapeType="1"/>
              </p:cNvSpPr>
              <p:nvPr/>
            </p:nvSpPr>
            <p:spPr bwMode="auto">
              <a:xfrm>
                <a:off x="3874" y="2750"/>
                <a:ext cx="18" cy="4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53" name="Freeform 1129"/>
              <p:cNvSpPr>
                <a:spLocks/>
              </p:cNvSpPr>
              <p:nvPr/>
            </p:nvSpPr>
            <p:spPr bwMode="auto">
              <a:xfrm>
                <a:off x="3893" y="2675"/>
                <a:ext cx="9" cy="1"/>
              </a:xfrm>
              <a:custGeom>
                <a:avLst/>
                <a:gdLst/>
                <a:ahLst/>
                <a:cxnLst>
                  <a:cxn ang="0">
                    <a:pos x="6" y="0"/>
                  </a:cxn>
                  <a:cxn ang="0">
                    <a:pos x="4" y="0"/>
                  </a:cxn>
                  <a:cxn ang="0">
                    <a:pos x="0" y="0"/>
                  </a:cxn>
                </a:cxnLst>
                <a:rect l="0" t="0" r="r" b="b"/>
                <a:pathLst>
                  <a:path w="6">
                    <a:moveTo>
                      <a:pt x="6" y="0"/>
                    </a:moveTo>
                    <a:cubicBezTo>
                      <a:pt x="5" y="0"/>
                      <a:pt x="4" y="0"/>
                      <a:pt x="4" y="0"/>
                    </a:cubicBezTo>
                    <a:cubicBezTo>
                      <a:pt x="2" y="0"/>
                      <a:pt x="1" y="0"/>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54" name="Freeform 1130"/>
              <p:cNvSpPr>
                <a:spLocks/>
              </p:cNvSpPr>
              <p:nvPr/>
            </p:nvSpPr>
            <p:spPr bwMode="auto">
              <a:xfrm>
                <a:off x="3833" y="2552"/>
                <a:ext cx="130" cy="118"/>
              </a:xfrm>
              <a:custGeom>
                <a:avLst/>
                <a:gdLst/>
                <a:ahLst/>
                <a:cxnLst>
                  <a:cxn ang="0">
                    <a:pos x="27" y="79"/>
                  </a:cxn>
                  <a:cxn ang="0">
                    <a:pos x="0" y="41"/>
                  </a:cxn>
                  <a:cxn ang="0">
                    <a:pos x="44" y="0"/>
                  </a:cxn>
                  <a:cxn ang="0">
                    <a:pos x="87" y="41"/>
                  </a:cxn>
                  <a:cxn ang="0">
                    <a:pos x="60" y="79"/>
                  </a:cxn>
                </a:cxnLst>
                <a:rect l="0" t="0" r="r" b="b"/>
                <a:pathLst>
                  <a:path w="87" h="79">
                    <a:moveTo>
                      <a:pt x="27" y="79"/>
                    </a:moveTo>
                    <a:cubicBezTo>
                      <a:pt x="11" y="73"/>
                      <a:pt x="0" y="58"/>
                      <a:pt x="0" y="41"/>
                    </a:cubicBezTo>
                    <a:cubicBezTo>
                      <a:pt x="0" y="18"/>
                      <a:pt x="20" y="0"/>
                      <a:pt x="44" y="0"/>
                    </a:cubicBezTo>
                    <a:cubicBezTo>
                      <a:pt x="68" y="0"/>
                      <a:pt x="87" y="18"/>
                      <a:pt x="87" y="41"/>
                    </a:cubicBezTo>
                    <a:cubicBezTo>
                      <a:pt x="87" y="58"/>
                      <a:pt x="76" y="72"/>
                      <a:pt x="60" y="79"/>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55" name="Freeform 1131"/>
              <p:cNvSpPr>
                <a:spLocks/>
              </p:cNvSpPr>
              <p:nvPr/>
            </p:nvSpPr>
            <p:spPr bwMode="auto">
              <a:xfrm>
                <a:off x="3833" y="2603"/>
                <a:ext cx="130" cy="7"/>
              </a:xfrm>
              <a:custGeom>
                <a:avLst/>
                <a:gdLst/>
                <a:ahLst/>
                <a:cxnLst>
                  <a:cxn ang="0">
                    <a:pos x="0" y="4"/>
                  </a:cxn>
                  <a:cxn ang="0">
                    <a:pos x="45" y="0"/>
                  </a:cxn>
                  <a:cxn ang="0">
                    <a:pos x="87" y="5"/>
                  </a:cxn>
                </a:cxnLst>
                <a:rect l="0" t="0" r="r" b="b"/>
                <a:pathLst>
                  <a:path w="87" h="5">
                    <a:moveTo>
                      <a:pt x="0" y="4"/>
                    </a:moveTo>
                    <a:cubicBezTo>
                      <a:pt x="0" y="4"/>
                      <a:pt x="9" y="0"/>
                      <a:pt x="45" y="0"/>
                    </a:cubicBezTo>
                    <a:cubicBezTo>
                      <a:pt x="81" y="0"/>
                      <a:pt x="87" y="5"/>
                      <a:pt x="87" y="5"/>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56" name="Freeform 1132"/>
              <p:cNvSpPr>
                <a:spLocks/>
              </p:cNvSpPr>
              <p:nvPr/>
            </p:nvSpPr>
            <p:spPr bwMode="auto">
              <a:xfrm>
                <a:off x="3838" y="2586"/>
                <a:ext cx="121" cy="6"/>
              </a:xfrm>
              <a:custGeom>
                <a:avLst/>
                <a:gdLst/>
                <a:ahLst/>
                <a:cxnLst>
                  <a:cxn ang="0">
                    <a:pos x="0" y="4"/>
                  </a:cxn>
                  <a:cxn ang="0">
                    <a:pos x="42" y="0"/>
                  </a:cxn>
                  <a:cxn ang="0">
                    <a:pos x="81" y="4"/>
                  </a:cxn>
                </a:cxnLst>
                <a:rect l="0" t="0" r="r" b="b"/>
                <a:pathLst>
                  <a:path w="81" h="4">
                    <a:moveTo>
                      <a:pt x="0" y="4"/>
                    </a:moveTo>
                    <a:cubicBezTo>
                      <a:pt x="0" y="4"/>
                      <a:pt x="12" y="0"/>
                      <a:pt x="42" y="0"/>
                    </a:cubicBezTo>
                    <a:cubicBezTo>
                      <a:pt x="71" y="0"/>
                      <a:pt x="81" y="4"/>
                      <a:pt x="81" y="4"/>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57" name="Freeform 1133"/>
              <p:cNvSpPr>
                <a:spLocks/>
              </p:cNvSpPr>
              <p:nvPr/>
            </p:nvSpPr>
            <p:spPr bwMode="auto">
              <a:xfrm>
                <a:off x="3838" y="2627"/>
                <a:ext cx="121" cy="6"/>
              </a:xfrm>
              <a:custGeom>
                <a:avLst/>
                <a:gdLst/>
                <a:ahLst/>
                <a:cxnLst>
                  <a:cxn ang="0">
                    <a:pos x="0" y="3"/>
                  </a:cxn>
                  <a:cxn ang="0">
                    <a:pos x="42" y="0"/>
                  </a:cxn>
                  <a:cxn ang="0">
                    <a:pos x="81" y="4"/>
                  </a:cxn>
                </a:cxnLst>
                <a:rect l="0" t="0" r="r" b="b"/>
                <a:pathLst>
                  <a:path w="81" h="4">
                    <a:moveTo>
                      <a:pt x="0" y="3"/>
                    </a:moveTo>
                    <a:cubicBezTo>
                      <a:pt x="0" y="3"/>
                      <a:pt x="12" y="0"/>
                      <a:pt x="42" y="0"/>
                    </a:cubicBezTo>
                    <a:cubicBezTo>
                      <a:pt x="71" y="0"/>
                      <a:pt x="81" y="4"/>
                      <a:pt x="81" y="4"/>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58" name="Freeform 1134"/>
              <p:cNvSpPr>
                <a:spLocks/>
              </p:cNvSpPr>
              <p:nvPr/>
            </p:nvSpPr>
            <p:spPr bwMode="auto">
              <a:xfrm>
                <a:off x="3833" y="2610"/>
                <a:ext cx="130" cy="6"/>
              </a:xfrm>
              <a:custGeom>
                <a:avLst/>
                <a:gdLst/>
                <a:ahLst/>
                <a:cxnLst>
                  <a:cxn ang="0">
                    <a:pos x="0" y="4"/>
                  </a:cxn>
                  <a:cxn ang="0">
                    <a:pos x="45" y="0"/>
                  </a:cxn>
                  <a:cxn ang="0">
                    <a:pos x="87" y="4"/>
                  </a:cxn>
                </a:cxnLst>
                <a:rect l="0" t="0" r="r" b="b"/>
                <a:pathLst>
                  <a:path w="87" h="4">
                    <a:moveTo>
                      <a:pt x="0" y="4"/>
                    </a:moveTo>
                    <a:cubicBezTo>
                      <a:pt x="0" y="4"/>
                      <a:pt x="9" y="0"/>
                      <a:pt x="45" y="0"/>
                    </a:cubicBezTo>
                    <a:cubicBezTo>
                      <a:pt x="81" y="0"/>
                      <a:pt x="87" y="4"/>
                      <a:pt x="87" y="4"/>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59" name="Freeform 1135"/>
              <p:cNvSpPr>
                <a:spLocks/>
              </p:cNvSpPr>
              <p:nvPr/>
            </p:nvSpPr>
            <p:spPr bwMode="auto">
              <a:xfrm>
                <a:off x="3857" y="2715"/>
                <a:ext cx="29" cy="23"/>
              </a:xfrm>
              <a:custGeom>
                <a:avLst/>
                <a:gdLst/>
                <a:ahLst/>
                <a:cxnLst>
                  <a:cxn ang="0">
                    <a:pos x="18" y="12"/>
                  </a:cxn>
                  <a:cxn ang="0">
                    <a:pos x="13" y="15"/>
                  </a:cxn>
                  <a:cxn ang="0">
                    <a:pos x="8" y="12"/>
                  </a:cxn>
                  <a:cxn ang="0">
                    <a:pos x="2" y="11"/>
                  </a:cxn>
                  <a:cxn ang="0">
                    <a:pos x="1" y="5"/>
                  </a:cxn>
                  <a:cxn ang="0">
                    <a:pos x="12" y="2"/>
                  </a:cxn>
                  <a:cxn ang="0">
                    <a:pos x="18" y="12"/>
                  </a:cxn>
                </a:cxnLst>
                <a:rect l="0" t="0" r="r" b="b"/>
                <a:pathLst>
                  <a:path w="19" h="15">
                    <a:moveTo>
                      <a:pt x="18" y="12"/>
                    </a:moveTo>
                    <a:cubicBezTo>
                      <a:pt x="17" y="14"/>
                      <a:pt x="15" y="15"/>
                      <a:pt x="13" y="15"/>
                    </a:cubicBezTo>
                    <a:cubicBezTo>
                      <a:pt x="13" y="15"/>
                      <a:pt x="11" y="13"/>
                      <a:pt x="8" y="12"/>
                    </a:cubicBezTo>
                    <a:cubicBezTo>
                      <a:pt x="5" y="11"/>
                      <a:pt x="2" y="11"/>
                      <a:pt x="2" y="11"/>
                    </a:cubicBezTo>
                    <a:cubicBezTo>
                      <a:pt x="1" y="9"/>
                      <a:pt x="0" y="7"/>
                      <a:pt x="1" y="5"/>
                    </a:cubicBezTo>
                    <a:cubicBezTo>
                      <a:pt x="2" y="1"/>
                      <a:pt x="7" y="0"/>
                      <a:pt x="12" y="2"/>
                    </a:cubicBezTo>
                    <a:cubicBezTo>
                      <a:pt x="17" y="4"/>
                      <a:pt x="19" y="8"/>
                      <a:pt x="18" y="12"/>
                    </a:cubicBez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60" name="Freeform 1136"/>
              <p:cNvSpPr>
                <a:spLocks/>
              </p:cNvSpPr>
              <p:nvPr/>
            </p:nvSpPr>
            <p:spPr bwMode="auto">
              <a:xfrm>
                <a:off x="3841" y="2727"/>
                <a:ext cx="19" cy="23"/>
              </a:xfrm>
              <a:custGeom>
                <a:avLst/>
                <a:gdLst/>
                <a:ahLst/>
                <a:cxnLst>
                  <a:cxn ang="0">
                    <a:pos x="10" y="15"/>
                  </a:cxn>
                  <a:cxn ang="0">
                    <a:pos x="7" y="13"/>
                  </a:cxn>
                  <a:cxn ang="0">
                    <a:pos x="1" y="11"/>
                  </a:cxn>
                  <a:cxn ang="0">
                    <a:pos x="0" y="5"/>
                  </a:cxn>
                  <a:cxn ang="0">
                    <a:pos x="11" y="1"/>
                  </a:cxn>
                  <a:cxn ang="0">
                    <a:pos x="13" y="2"/>
                  </a:cxn>
                </a:cxnLst>
                <a:rect l="0" t="0" r="r" b="b"/>
                <a:pathLst>
                  <a:path w="13" h="15">
                    <a:moveTo>
                      <a:pt x="10" y="15"/>
                    </a:moveTo>
                    <a:cubicBezTo>
                      <a:pt x="10" y="15"/>
                      <a:pt x="9" y="14"/>
                      <a:pt x="7" y="13"/>
                    </a:cubicBezTo>
                    <a:cubicBezTo>
                      <a:pt x="6" y="12"/>
                      <a:pt x="1" y="11"/>
                      <a:pt x="1" y="11"/>
                    </a:cubicBezTo>
                    <a:cubicBezTo>
                      <a:pt x="0" y="9"/>
                      <a:pt x="0" y="7"/>
                      <a:pt x="0" y="5"/>
                    </a:cubicBezTo>
                    <a:cubicBezTo>
                      <a:pt x="2" y="1"/>
                      <a:pt x="7" y="0"/>
                      <a:pt x="11" y="1"/>
                    </a:cubicBezTo>
                    <a:cubicBezTo>
                      <a:pt x="12" y="2"/>
                      <a:pt x="12" y="2"/>
                      <a:pt x="13" y="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61" name="Freeform 1137"/>
              <p:cNvSpPr>
                <a:spLocks/>
              </p:cNvSpPr>
              <p:nvPr/>
            </p:nvSpPr>
            <p:spPr bwMode="auto">
              <a:xfrm>
                <a:off x="3871" y="2574"/>
                <a:ext cx="4" cy="5"/>
              </a:xfrm>
              <a:custGeom>
                <a:avLst/>
                <a:gdLst/>
                <a:ahLst/>
                <a:cxnLst>
                  <a:cxn ang="0">
                    <a:pos x="2" y="2"/>
                  </a:cxn>
                  <a:cxn ang="0">
                    <a:pos x="1" y="2"/>
                  </a:cxn>
                  <a:cxn ang="0">
                    <a:pos x="0" y="1"/>
                  </a:cxn>
                  <a:cxn ang="0">
                    <a:pos x="2" y="0"/>
                  </a:cxn>
                  <a:cxn ang="0">
                    <a:pos x="2" y="2"/>
                  </a:cxn>
                </a:cxnLst>
                <a:rect l="0" t="0" r="r" b="b"/>
                <a:pathLst>
                  <a:path w="3" h="3">
                    <a:moveTo>
                      <a:pt x="2" y="2"/>
                    </a:moveTo>
                    <a:cubicBezTo>
                      <a:pt x="2" y="2"/>
                      <a:pt x="1" y="3"/>
                      <a:pt x="1" y="2"/>
                    </a:cubicBezTo>
                    <a:cubicBezTo>
                      <a:pt x="0" y="2"/>
                      <a:pt x="0" y="1"/>
                      <a:pt x="0" y="1"/>
                    </a:cubicBezTo>
                    <a:cubicBezTo>
                      <a:pt x="1" y="0"/>
                      <a:pt x="1" y="0"/>
                      <a:pt x="2" y="0"/>
                    </a:cubicBezTo>
                    <a:cubicBezTo>
                      <a:pt x="2" y="0"/>
                      <a:pt x="3" y="1"/>
                      <a:pt x="2" y="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62" name="Freeform 1138"/>
              <p:cNvSpPr>
                <a:spLocks/>
              </p:cNvSpPr>
              <p:nvPr/>
            </p:nvSpPr>
            <p:spPr bwMode="auto">
              <a:xfrm>
                <a:off x="3880" y="2573"/>
                <a:ext cx="4" cy="4"/>
              </a:xfrm>
              <a:custGeom>
                <a:avLst/>
                <a:gdLst/>
                <a:ahLst/>
                <a:cxnLst>
                  <a:cxn ang="0">
                    <a:pos x="3" y="2"/>
                  </a:cxn>
                  <a:cxn ang="0">
                    <a:pos x="1" y="3"/>
                  </a:cxn>
                  <a:cxn ang="0">
                    <a:pos x="1" y="1"/>
                  </a:cxn>
                  <a:cxn ang="0">
                    <a:pos x="2" y="0"/>
                  </a:cxn>
                  <a:cxn ang="0">
                    <a:pos x="3" y="2"/>
                  </a:cxn>
                </a:cxnLst>
                <a:rect l="0" t="0" r="r" b="b"/>
                <a:pathLst>
                  <a:path w="3" h="3">
                    <a:moveTo>
                      <a:pt x="3" y="2"/>
                    </a:moveTo>
                    <a:cubicBezTo>
                      <a:pt x="2" y="3"/>
                      <a:pt x="2" y="3"/>
                      <a:pt x="1" y="3"/>
                    </a:cubicBezTo>
                    <a:cubicBezTo>
                      <a:pt x="1" y="3"/>
                      <a:pt x="0" y="2"/>
                      <a:pt x="1" y="1"/>
                    </a:cubicBezTo>
                    <a:cubicBezTo>
                      <a:pt x="1" y="1"/>
                      <a:pt x="2" y="0"/>
                      <a:pt x="2" y="0"/>
                    </a:cubicBezTo>
                    <a:cubicBezTo>
                      <a:pt x="3" y="1"/>
                      <a:pt x="3" y="1"/>
                      <a:pt x="3" y="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63" name="Freeform 1139"/>
              <p:cNvSpPr>
                <a:spLocks/>
              </p:cNvSpPr>
              <p:nvPr/>
            </p:nvSpPr>
            <p:spPr bwMode="auto">
              <a:xfrm>
                <a:off x="3890" y="2573"/>
                <a:ext cx="3" cy="4"/>
              </a:xfrm>
              <a:custGeom>
                <a:avLst/>
                <a:gdLst/>
                <a:ahLst/>
                <a:cxnLst>
                  <a:cxn ang="0">
                    <a:pos x="2" y="2"/>
                  </a:cxn>
                  <a:cxn ang="0">
                    <a:pos x="0" y="3"/>
                  </a:cxn>
                  <a:cxn ang="0">
                    <a:pos x="0" y="1"/>
                  </a:cxn>
                  <a:cxn ang="0">
                    <a:pos x="1" y="0"/>
                  </a:cxn>
                  <a:cxn ang="0">
                    <a:pos x="2" y="2"/>
                  </a:cxn>
                </a:cxnLst>
                <a:rect l="0" t="0" r="r" b="b"/>
                <a:pathLst>
                  <a:path w="2" h="3">
                    <a:moveTo>
                      <a:pt x="2" y="2"/>
                    </a:moveTo>
                    <a:cubicBezTo>
                      <a:pt x="2" y="3"/>
                      <a:pt x="1" y="3"/>
                      <a:pt x="0" y="3"/>
                    </a:cubicBezTo>
                    <a:cubicBezTo>
                      <a:pt x="0" y="2"/>
                      <a:pt x="0" y="2"/>
                      <a:pt x="0" y="1"/>
                    </a:cubicBezTo>
                    <a:cubicBezTo>
                      <a:pt x="0" y="0"/>
                      <a:pt x="1" y="0"/>
                      <a:pt x="1" y="0"/>
                    </a:cubicBezTo>
                    <a:cubicBezTo>
                      <a:pt x="2" y="1"/>
                      <a:pt x="2" y="1"/>
                      <a:pt x="2" y="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64" name="Freeform 1140"/>
              <p:cNvSpPr>
                <a:spLocks/>
              </p:cNvSpPr>
              <p:nvPr/>
            </p:nvSpPr>
            <p:spPr bwMode="auto">
              <a:xfrm>
                <a:off x="3927" y="2574"/>
                <a:ext cx="5" cy="5"/>
              </a:xfrm>
              <a:custGeom>
                <a:avLst/>
                <a:gdLst/>
                <a:ahLst/>
                <a:cxnLst>
                  <a:cxn ang="0">
                    <a:pos x="3" y="1"/>
                  </a:cxn>
                  <a:cxn ang="0">
                    <a:pos x="1" y="3"/>
                  </a:cxn>
                  <a:cxn ang="0">
                    <a:pos x="0" y="1"/>
                  </a:cxn>
                  <a:cxn ang="0">
                    <a:pos x="1" y="0"/>
                  </a:cxn>
                  <a:cxn ang="0">
                    <a:pos x="3" y="1"/>
                  </a:cxn>
                </a:cxnLst>
                <a:rect l="0" t="0" r="r" b="b"/>
                <a:pathLst>
                  <a:path w="3" h="3">
                    <a:moveTo>
                      <a:pt x="3" y="1"/>
                    </a:moveTo>
                    <a:cubicBezTo>
                      <a:pt x="2" y="2"/>
                      <a:pt x="2" y="3"/>
                      <a:pt x="1" y="3"/>
                    </a:cubicBezTo>
                    <a:cubicBezTo>
                      <a:pt x="1" y="3"/>
                      <a:pt x="0" y="2"/>
                      <a:pt x="0" y="1"/>
                    </a:cubicBezTo>
                    <a:cubicBezTo>
                      <a:pt x="0" y="1"/>
                      <a:pt x="1" y="0"/>
                      <a:pt x="1" y="0"/>
                    </a:cubicBezTo>
                    <a:cubicBezTo>
                      <a:pt x="2" y="0"/>
                      <a:pt x="3" y="1"/>
                      <a:pt x="3"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65" name="Freeform 1141"/>
              <p:cNvSpPr>
                <a:spLocks/>
              </p:cNvSpPr>
              <p:nvPr/>
            </p:nvSpPr>
            <p:spPr bwMode="auto">
              <a:xfrm>
                <a:off x="3910" y="2573"/>
                <a:ext cx="4" cy="4"/>
              </a:xfrm>
              <a:custGeom>
                <a:avLst/>
                <a:gdLst/>
                <a:ahLst/>
                <a:cxnLst>
                  <a:cxn ang="0">
                    <a:pos x="2" y="2"/>
                  </a:cxn>
                  <a:cxn ang="0">
                    <a:pos x="1" y="3"/>
                  </a:cxn>
                  <a:cxn ang="0">
                    <a:pos x="0" y="2"/>
                  </a:cxn>
                  <a:cxn ang="0">
                    <a:pos x="1" y="0"/>
                  </a:cxn>
                  <a:cxn ang="0">
                    <a:pos x="2" y="2"/>
                  </a:cxn>
                </a:cxnLst>
                <a:rect l="0" t="0" r="r" b="b"/>
                <a:pathLst>
                  <a:path w="3" h="3">
                    <a:moveTo>
                      <a:pt x="2" y="2"/>
                    </a:moveTo>
                    <a:cubicBezTo>
                      <a:pt x="3" y="2"/>
                      <a:pt x="2" y="3"/>
                      <a:pt x="1" y="3"/>
                    </a:cubicBezTo>
                    <a:cubicBezTo>
                      <a:pt x="1" y="3"/>
                      <a:pt x="0" y="2"/>
                      <a:pt x="0" y="2"/>
                    </a:cubicBezTo>
                    <a:cubicBezTo>
                      <a:pt x="0" y="1"/>
                      <a:pt x="1" y="0"/>
                      <a:pt x="1" y="0"/>
                    </a:cubicBezTo>
                    <a:cubicBezTo>
                      <a:pt x="2" y="0"/>
                      <a:pt x="2" y="1"/>
                      <a:pt x="2" y="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66" name="Oval 1142"/>
              <p:cNvSpPr>
                <a:spLocks noChangeArrowheads="1"/>
              </p:cNvSpPr>
              <p:nvPr/>
            </p:nvSpPr>
            <p:spPr bwMode="auto">
              <a:xfrm>
                <a:off x="3919" y="2574"/>
                <a:ext cx="4" cy="3"/>
              </a:xfrm>
              <a:prstGeom prst="ellips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67" name="Freeform 1143"/>
              <p:cNvSpPr>
                <a:spLocks/>
              </p:cNvSpPr>
              <p:nvPr/>
            </p:nvSpPr>
            <p:spPr bwMode="auto">
              <a:xfrm>
                <a:off x="3899" y="2573"/>
                <a:ext cx="5" cy="4"/>
              </a:xfrm>
              <a:custGeom>
                <a:avLst/>
                <a:gdLst/>
                <a:ahLst/>
                <a:cxnLst>
                  <a:cxn ang="0">
                    <a:pos x="3" y="1"/>
                  </a:cxn>
                  <a:cxn ang="0">
                    <a:pos x="2" y="3"/>
                  </a:cxn>
                  <a:cxn ang="0">
                    <a:pos x="0" y="2"/>
                  </a:cxn>
                  <a:cxn ang="0">
                    <a:pos x="1" y="0"/>
                  </a:cxn>
                  <a:cxn ang="0">
                    <a:pos x="3" y="1"/>
                  </a:cxn>
                </a:cxnLst>
                <a:rect l="0" t="0" r="r" b="b"/>
                <a:pathLst>
                  <a:path w="3" h="3">
                    <a:moveTo>
                      <a:pt x="3" y="1"/>
                    </a:moveTo>
                    <a:cubicBezTo>
                      <a:pt x="3" y="2"/>
                      <a:pt x="2" y="3"/>
                      <a:pt x="2" y="3"/>
                    </a:cubicBezTo>
                    <a:cubicBezTo>
                      <a:pt x="1" y="3"/>
                      <a:pt x="0" y="2"/>
                      <a:pt x="0" y="2"/>
                    </a:cubicBezTo>
                    <a:cubicBezTo>
                      <a:pt x="0" y="1"/>
                      <a:pt x="1" y="0"/>
                      <a:pt x="1" y="0"/>
                    </a:cubicBezTo>
                    <a:cubicBezTo>
                      <a:pt x="2" y="0"/>
                      <a:pt x="3" y="1"/>
                      <a:pt x="3"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68" name="Freeform 1144"/>
              <p:cNvSpPr>
                <a:spLocks/>
              </p:cNvSpPr>
              <p:nvPr/>
            </p:nvSpPr>
            <p:spPr bwMode="auto">
              <a:xfrm>
                <a:off x="3942" y="2576"/>
                <a:ext cx="3" cy="4"/>
              </a:xfrm>
              <a:custGeom>
                <a:avLst/>
                <a:gdLst/>
                <a:ahLst/>
                <a:cxnLst>
                  <a:cxn ang="0">
                    <a:pos x="2" y="1"/>
                  </a:cxn>
                  <a:cxn ang="0">
                    <a:pos x="1" y="2"/>
                  </a:cxn>
                  <a:cxn ang="0">
                    <a:pos x="0" y="2"/>
                  </a:cxn>
                  <a:cxn ang="0">
                    <a:pos x="1" y="0"/>
                  </a:cxn>
                  <a:cxn ang="0">
                    <a:pos x="2" y="1"/>
                  </a:cxn>
                </a:cxnLst>
                <a:rect l="0" t="0" r="r" b="b"/>
                <a:pathLst>
                  <a:path w="2" h="3">
                    <a:moveTo>
                      <a:pt x="2" y="1"/>
                    </a:moveTo>
                    <a:cubicBezTo>
                      <a:pt x="2" y="2"/>
                      <a:pt x="2" y="2"/>
                      <a:pt x="1" y="2"/>
                    </a:cubicBezTo>
                    <a:cubicBezTo>
                      <a:pt x="1" y="3"/>
                      <a:pt x="0" y="2"/>
                      <a:pt x="0" y="2"/>
                    </a:cubicBezTo>
                    <a:cubicBezTo>
                      <a:pt x="0" y="1"/>
                      <a:pt x="0" y="0"/>
                      <a:pt x="1" y="0"/>
                    </a:cubicBezTo>
                    <a:cubicBezTo>
                      <a:pt x="1" y="0"/>
                      <a:pt x="2" y="1"/>
                      <a:pt x="2"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69" name="Freeform 1145"/>
              <p:cNvSpPr>
                <a:spLocks/>
              </p:cNvSpPr>
              <p:nvPr/>
            </p:nvSpPr>
            <p:spPr bwMode="auto">
              <a:xfrm>
                <a:off x="3935" y="2576"/>
                <a:ext cx="3" cy="3"/>
              </a:xfrm>
              <a:custGeom>
                <a:avLst/>
                <a:gdLst/>
                <a:ahLst/>
                <a:cxnLst>
                  <a:cxn ang="0">
                    <a:pos x="2" y="1"/>
                  </a:cxn>
                  <a:cxn ang="0">
                    <a:pos x="2" y="2"/>
                  </a:cxn>
                  <a:cxn ang="0">
                    <a:pos x="0" y="1"/>
                  </a:cxn>
                  <a:cxn ang="0">
                    <a:pos x="1" y="0"/>
                  </a:cxn>
                  <a:cxn ang="0">
                    <a:pos x="2" y="1"/>
                  </a:cxn>
                </a:cxnLst>
                <a:rect l="0" t="0" r="r" b="b"/>
                <a:pathLst>
                  <a:path w="2" h="2">
                    <a:moveTo>
                      <a:pt x="2" y="1"/>
                    </a:moveTo>
                    <a:cubicBezTo>
                      <a:pt x="2" y="1"/>
                      <a:pt x="2" y="2"/>
                      <a:pt x="2" y="2"/>
                    </a:cubicBezTo>
                    <a:cubicBezTo>
                      <a:pt x="1" y="2"/>
                      <a:pt x="1" y="1"/>
                      <a:pt x="0" y="1"/>
                    </a:cubicBezTo>
                    <a:cubicBezTo>
                      <a:pt x="0" y="0"/>
                      <a:pt x="1" y="0"/>
                      <a:pt x="1" y="0"/>
                    </a:cubicBezTo>
                    <a:cubicBezTo>
                      <a:pt x="2" y="0"/>
                      <a:pt x="2" y="0"/>
                      <a:pt x="2"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70" name="Freeform 1146"/>
              <p:cNvSpPr>
                <a:spLocks/>
              </p:cNvSpPr>
              <p:nvPr/>
            </p:nvSpPr>
            <p:spPr bwMode="auto">
              <a:xfrm>
                <a:off x="3863" y="2574"/>
                <a:ext cx="3" cy="5"/>
              </a:xfrm>
              <a:custGeom>
                <a:avLst/>
                <a:gdLst/>
                <a:ahLst/>
                <a:cxnLst>
                  <a:cxn ang="0">
                    <a:pos x="2" y="2"/>
                  </a:cxn>
                  <a:cxn ang="0">
                    <a:pos x="0" y="3"/>
                  </a:cxn>
                  <a:cxn ang="0">
                    <a:pos x="0" y="1"/>
                  </a:cxn>
                  <a:cxn ang="0">
                    <a:pos x="1" y="0"/>
                  </a:cxn>
                  <a:cxn ang="0">
                    <a:pos x="2" y="2"/>
                  </a:cxn>
                </a:cxnLst>
                <a:rect l="0" t="0" r="r" b="b"/>
                <a:pathLst>
                  <a:path w="2" h="3">
                    <a:moveTo>
                      <a:pt x="2" y="2"/>
                    </a:moveTo>
                    <a:cubicBezTo>
                      <a:pt x="2" y="3"/>
                      <a:pt x="1" y="3"/>
                      <a:pt x="0" y="3"/>
                    </a:cubicBezTo>
                    <a:cubicBezTo>
                      <a:pt x="0" y="2"/>
                      <a:pt x="0" y="2"/>
                      <a:pt x="0" y="1"/>
                    </a:cubicBezTo>
                    <a:cubicBezTo>
                      <a:pt x="0" y="0"/>
                      <a:pt x="1" y="0"/>
                      <a:pt x="1" y="0"/>
                    </a:cubicBezTo>
                    <a:cubicBezTo>
                      <a:pt x="2" y="1"/>
                      <a:pt x="2" y="1"/>
                      <a:pt x="2" y="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71" name="Freeform 1147"/>
              <p:cNvSpPr>
                <a:spLocks/>
              </p:cNvSpPr>
              <p:nvPr/>
            </p:nvSpPr>
            <p:spPr bwMode="auto">
              <a:xfrm>
                <a:off x="3854" y="2576"/>
                <a:ext cx="5" cy="4"/>
              </a:xfrm>
              <a:custGeom>
                <a:avLst/>
                <a:gdLst/>
                <a:ahLst/>
                <a:cxnLst>
                  <a:cxn ang="0">
                    <a:pos x="3" y="2"/>
                  </a:cxn>
                  <a:cxn ang="0">
                    <a:pos x="1" y="2"/>
                  </a:cxn>
                  <a:cxn ang="0">
                    <a:pos x="1" y="1"/>
                  </a:cxn>
                  <a:cxn ang="0">
                    <a:pos x="2" y="0"/>
                  </a:cxn>
                  <a:cxn ang="0">
                    <a:pos x="3" y="2"/>
                  </a:cxn>
                </a:cxnLst>
                <a:rect l="0" t="0" r="r" b="b"/>
                <a:pathLst>
                  <a:path w="3" h="3">
                    <a:moveTo>
                      <a:pt x="3" y="2"/>
                    </a:moveTo>
                    <a:cubicBezTo>
                      <a:pt x="3" y="2"/>
                      <a:pt x="2" y="3"/>
                      <a:pt x="1" y="2"/>
                    </a:cubicBezTo>
                    <a:cubicBezTo>
                      <a:pt x="1" y="2"/>
                      <a:pt x="0" y="1"/>
                      <a:pt x="1" y="1"/>
                    </a:cubicBezTo>
                    <a:cubicBezTo>
                      <a:pt x="1" y="0"/>
                      <a:pt x="2" y="0"/>
                      <a:pt x="2" y="0"/>
                    </a:cubicBezTo>
                    <a:cubicBezTo>
                      <a:pt x="3" y="0"/>
                      <a:pt x="3" y="1"/>
                      <a:pt x="3" y="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72" name="Freeform 1148"/>
              <p:cNvSpPr>
                <a:spLocks/>
              </p:cNvSpPr>
              <p:nvPr/>
            </p:nvSpPr>
            <p:spPr bwMode="auto">
              <a:xfrm>
                <a:off x="3850" y="2576"/>
                <a:ext cx="3" cy="4"/>
              </a:xfrm>
              <a:custGeom>
                <a:avLst/>
                <a:gdLst/>
                <a:ahLst/>
                <a:cxnLst>
                  <a:cxn ang="0">
                    <a:pos x="2" y="2"/>
                  </a:cxn>
                  <a:cxn ang="0">
                    <a:pos x="1" y="3"/>
                  </a:cxn>
                  <a:cxn ang="0">
                    <a:pos x="0" y="1"/>
                  </a:cxn>
                  <a:cxn ang="0">
                    <a:pos x="2" y="1"/>
                  </a:cxn>
                  <a:cxn ang="0">
                    <a:pos x="2" y="2"/>
                  </a:cxn>
                </a:cxnLst>
                <a:rect l="0" t="0" r="r" b="b"/>
                <a:pathLst>
                  <a:path w="2" h="3">
                    <a:moveTo>
                      <a:pt x="2" y="2"/>
                    </a:moveTo>
                    <a:cubicBezTo>
                      <a:pt x="2" y="3"/>
                      <a:pt x="1" y="3"/>
                      <a:pt x="1" y="3"/>
                    </a:cubicBezTo>
                    <a:cubicBezTo>
                      <a:pt x="0" y="2"/>
                      <a:pt x="0" y="2"/>
                      <a:pt x="0" y="1"/>
                    </a:cubicBezTo>
                    <a:cubicBezTo>
                      <a:pt x="0" y="1"/>
                      <a:pt x="1" y="0"/>
                      <a:pt x="2" y="1"/>
                    </a:cubicBezTo>
                    <a:cubicBezTo>
                      <a:pt x="2" y="1"/>
                      <a:pt x="2" y="1"/>
                      <a:pt x="2" y="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73" name="Freeform 1149"/>
              <p:cNvSpPr>
                <a:spLocks/>
              </p:cNvSpPr>
              <p:nvPr/>
            </p:nvSpPr>
            <p:spPr bwMode="auto">
              <a:xfrm>
                <a:off x="3871" y="2637"/>
                <a:ext cx="4" cy="5"/>
              </a:xfrm>
              <a:custGeom>
                <a:avLst/>
                <a:gdLst/>
                <a:ahLst/>
                <a:cxnLst>
                  <a:cxn ang="0">
                    <a:pos x="3" y="1"/>
                  </a:cxn>
                  <a:cxn ang="0">
                    <a:pos x="1" y="3"/>
                  </a:cxn>
                  <a:cxn ang="0">
                    <a:pos x="0" y="2"/>
                  </a:cxn>
                  <a:cxn ang="0">
                    <a:pos x="1" y="0"/>
                  </a:cxn>
                  <a:cxn ang="0">
                    <a:pos x="3" y="1"/>
                  </a:cxn>
                </a:cxnLst>
                <a:rect l="0" t="0" r="r" b="b"/>
                <a:pathLst>
                  <a:path w="3" h="3">
                    <a:moveTo>
                      <a:pt x="3" y="1"/>
                    </a:moveTo>
                    <a:cubicBezTo>
                      <a:pt x="3" y="2"/>
                      <a:pt x="2" y="3"/>
                      <a:pt x="1" y="3"/>
                    </a:cubicBezTo>
                    <a:cubicBezTo>
                      <a:pt x="1" y="3"/>
                      <a:pt x="0" y="2"/>
                      <a:pt x="0" y="2"/>
                    </a:cubicBezTo>
                    <a:cubicBezTo>
                      <a:pt x="0" y="1"/>
                      <a:pt x="1" y="0"/>
                      <a:pt x="1" y="0"/>
                    </a:cubicBezTo>
                    <a:cubicBezTo>
                      <a:pt x="2" y="0"/>
                      <a:pt x="3" y="1"/>
                      <a:pt x="3"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74" name="Freeform 1150"/>
              <p:cNvSpPr>
                <a:spLocks/>
              </p:cNvSpPr>
              <p:nvPr/>
            </p:nvSpPr>
            <p:spPr bwMode="auto">
              <a:xfrm>
                <a:off x="3880" y="2637"/>
                <a:ext cx="4" cy="3"/>
              </a:xfrm>
              <a:custGeom>
                <a:avLst/>
                <a:gdLst/>
                <a:ahLst/>
                <a:cxnLst>
                  <a:cxn ang="0">
                    <a:pos x="3" y="1"/>
                  </a:cxn>
                  <a:cxn ang="0">
                    <a:pos x="2" y="2"/>
                  </a:cxn>
                  <a:cxn ang="0">
                    <a:pos x="0" y="1"/>
                  </a:cxn>
                  <a:cxn ang="0">
                    <a:pos x="2" y="0"/>
                  </a:cxn>
                  <a:cxn ang="0">
                    <a:pos x="3" y="1"/>
                  </a:cxn>
                </a:cxnLst>
                <a:rect l="0" t="0" r="r" b="b"/>
                <a:pathLst>
                  <a:path w="3" h="2">
                    <a:moveTo>
                      <a:pt x="3" y="1"/>
                    </a:moveTo>
                    <a:cubicBezTo>
                      <a:pt x="3" y="2"/>
                      <a:pt x="2" y="2"/>
                      <a:pt x="2" y="2"/>
                    </a:cubicBezTo>
                    <a:cubicBezTo>
                      <a:pt x="1" y="2"/>
                      <a:pt x="0" y="2"/>
                      <a:pt x="0" y="1"/>
                    </a:cubicBezTo>
                    <a:cubicBezTo>
                      <a:pt x="1" y="0"/>
                      <a:pt x="1" y="0"/>
                      <a:pt x="2" y="0"/>
                    </a:cubicBezTo>
                    <a:cubicBezTo>
                      <a:pt x="2" y="0"/>
                      <a:pt x="3" y="0"/>
                      <a:pt x="3"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75" name="Freeform 1151"/>
              <p:cNvSpPr>
                <a:spLocks/>
              </p:cNvSpPr>
              <p:nvPr/>
            </p:nvSpPr>
            <p:spPr bwMode="auto">
              <a:xfrm>
                <a:off x="3890" y="2636"/>
                <a:ext cx="3" cy="4"/>
              </a:xfrm>
              <a:custGeom>
                <a:avLst/>
                <a:gdLst/>
                <a:ahLst/>
                <a:cxnLst>
                  <a:cxn ang="0">
                    <a:pos x="2" y="2"/>
                  </a:cxn>
                  <a:cxn ang="0">
                    <a:pos x="1" y="3"/>
                  </a:cxn>
                  <a:cxn ang="0">
                    <a:pos x="0" y="2"/>
                  </a:cxn>
                  <a:cxn ang="0">
                    <a:pos x="1" y="1"/>
                  </a:cxn>
                  <a:cxn ang="0">
                    <a:pos x="2" y="2"/>
                  </a:cxn>
                </a:cxnLst>
                <a:rect l="0" t="0" r="r" b="b"/>
                <a:pathLst>
                  <a:path w="2" h="3">
                    <a:moveTo>
                      <a:pt x="2" y="2"/>
                    </a:moveTo>
                    <a:cubicBezTo>
                      <a:pt x="2" y="3"/>
                      <a:pt x="1" y="3"/>
                      <a:pt x="1" y="3"/>
                    </a:cubicBezTo>
                    <a:cubicBezTo>
                      <a:pt x="0" y="3"/>
                      <a:pt x="0" y="2"/>
                      <a:pt x="0" y="2"/>
                    </a:cubicBezTo>
                    <a:cubicBezTo>
                      <a:pt x="0" y="1"/>
                      <a:pt x="0" y="0"/>
                      <a:pt x="1" y="1"/>
                    </a:cubicBezTo>
                    <a:cubicBezTo>
                      <a:pt x="2" y="1"/>
                      <a:pt x="2" y="1"/>
                      <a:pt x="2" y="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76" name="Freeform 1152"/>
              <p:cNvSpPr>
                <a:spLocks/>
              </p:cNvSpPr>
              <p:nvPr/>
            </p:nvSpPr>
            <p:spPr bwMode="auto">
              <a:xfrm>
                <a:off x="3927" y="2637"/>
                <a:ext cx="5" cy="5"/>
              </a:xfrm>
              <a:custGeom>
                <a:avLst/>
                <a:gdLst/>
                <a:ahLst/>
                <a:cxnLst>
                  <a:cxn ang="0">
                    <a:pos x="2" y="2"/>
                  </a:cxn>
                  <a:cxn ang="0">
                    <a:pos x="1" y="3"/>
                  </a:cxn>
                  <a:cxn ang="0">
                    <a:pos x="0" y="1"/>
                  </a:cxn>
                  <a:cxn ang="0">
                    <a:pos x="2" y="0"/>
                  </a:cxn>
                  <a:cxn ang="0">
                    <a:pos x="2" y="2"/>
                  </a:cxn>
                </a:cxnLst>
                <a:rect l="0" t="0" r="r" b="b"/>
                <a:pathLst>
                  <a:path w="3" h="3">
                    <a:moveTo>
                      <a:pt x="2" y="2"/>
                    </a:moveTo>
                    <a:cubicBezTo>
                      <a:pt x="2" y="3"/>
                      <a:pt x="2" y="3"/>
                      <a:pt x="1" y="3"/>
                    </a:cubicBezTo>
                    <a:cubicBezTo>
                      <a:pt x="0" y="3"/>
                      <a:pt x="0" y="2"/>
                      <a:pt x="0" y="1"/>
                    </a:cubicBezTo>
                    <a:cubicBezTo>
                      <a:pt x="0" y="1"/>
                      <a:pt x="1" y="0"/>
                      <a:pt x="2" y="0"/>
                    </a:cubicBezTo>
                    <a:cubicBezTo>
                      <a:pt x="2" y="1"/>
                      <a:pt x="3" y="1"/>
                      <a:pt x="2" y="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77" name="Freeform 1153"/>
              <p:cNvSpPr>
                <a:spLocks/>
              </p:cNvSpPr>
              <p:nvPr/>
            </p:nvSpPr>
            <p:spPr bwMode="auto">
              <a:xfrm>
                <a:off x="3910" y="2637"/>
                <a:ext cx="4" cy="3"/>
              </a:xfrm>
              <a:custGeom>
                <a:avLst/>
                <a:gdLst/>
                <a:ahLst/>
                <a:cxnLst>
                  <a:cxn ang="0">
                    <a:pos x="2" y="1"/>
                  </a:cxn>
                  <a:cxn ang="0">
                    <a:pos x="1" y="2"/>
                  </a:cxn>
                  <a:cxn ang="0">
                    <a:pos x="0" y="1"/>
                  </a:cxn>
                  <a:cxn ang="0">
                    <a:pos x="1" y="0"/>
                  </a:cxn>
                  <a:cxn ang="0">
                    <a:pos x="2" y="1"/>
                  </a:cxn>
                </a:cxnLst>
                <a:rect l="0" t="0" r="r" b="b"/>
                <a:pathLst>
                  <a:path w="3" h="2">
                    <a:moveTo>
                      <a:pt x="2" y="1"/>
                    </a:moveTo>
                    <a:cubicBezTo>
                      <a:pt x="3" y="2"/>
                      <a:pt x="2" y="2"/>
                      <a:pt x="1" y="2"/>
                    </a:cubicBezTo>
                    <a:cubicBezTo>
                      <a:pt x="1" y="2"/>
                      <a:pt x="0" y="2"/>
                      <a:pt x="0" y="1"/>
                    </a:cubicBezTo>
                    <a:cubicBezTo>
                      <a:pt x="0" y="0"/>
                      <a:pt x="1" y="0"/>
                      <a:pt x="1" y="0"/>
                    </a:cubicBezTo>
                    <a:cubicBezTo>
                      <a:pt x="2" y="0"/>
                      <a:pt x="2" y="0"/>
                      <a:pt x="2"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78" name="Oval 1154"/>
              <p:cNvSpPr>
                <a:spLocks noChangeArrowheads="1"/>
              </p:cNvSpPr>
              <p:nvPr/>
            </p:nvSpPr>
            <p:spPr bwMode="auto">
              <a:xfrm>
                <a:off x="3919" y="2637"/>
                <a:ext cx="4" cy="3"/>
              </a:xfrm>
              <a:prstGeom prst="ellips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79" name="Freeform 1155"/>
              <p:cNvSpPr>
                <a:spLocks/>
              </p:cNvSpPr>
              <p:nvPr/>
            </p:nvSpPr>
            <p:spPr bwMode="auto">
              <a:xfrm>
                <a:off x="3899" y="2636"/>
                <a:ext cx="5" cy="4"/>
              </a:xfrm>
              <a:custGeom>
                <a:avLst/>
                <a:gdLst/>
                <a:ahLst/>
                <a:cxnLst>
                  <a:cxn ang="0">
                    <a:pos x="3" y="2"/>
                  </a:cxn>
                  <a:cxn ang="0">
                    <a:pos x="2" y="3"/>
                  </a:cxn>
                  <a:cxn ang="0">
                    <a:pos x="0" y="2"/>
                  </a:cxn>
                  <a:cxn ang="0">
                    <a:pos x="1" y="0"/>
                  </a:cxn>
                  <a:cxn ang="0">
                    <a:pos x="3" y="2"/>
                  </a:cxn>
                </a:cxnLst>
                <a:rect l="0" t="0" r="r" b="b"/>
                <a:pathLst>
                  <a:path w="3" h="3">
                    <a:moveTo>
                      <a:pt x="3" y="2"/>
                    </a:moveTo>
                    <a:cubicBezTo>
                      <a:pt x="3" y="2"/>
                      <a:pt x="2" y="3"/>
                      <a:pt x="2" y="3"/>
                    </a:cubicBezTo>
                    <a:cubicBezTo>
                      <a:pt x="1" y="3"/>
                      <a:pt x="0" y="3"/>
                      <a:pt x="0" y="2"/>
                    </a:cubicBezTo>
                    <a:cubicBezTo>
                      <a:pt x="0" y="1"/>
                      <a:pt x="1" y="0"/>
                      <a:pt x="1" y="0"/>
                    </a:cubicBezTo>
                    <a:cubicBezTo>
                      <a:pt x="2" y="0"/>
                      <a:pt x="3" y="1"/>
                      <a:pt x="3" y="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80" name="Freeform 1156"/>
              <p:cNvSpPr>
                <a:spLocks/>
              </p:cNvSpPr>
              <p:nvPr/>
            </p:nvSpPr>
            <p:spPr bwMode="auto">
              <a:xfrm>
                <a:off x="3942" y="2640"/>
                <a:ext cx="3" cy="3"/>
              </a:xfrm>
              <a:custGeom>
                <a:avLst/>
                <a:gdLst/>
                <a:ahLst/>
                <a:cxnLst>
                  <a:cxn ang="0">
                    <a:pos x="2" y="1"/>
                  </a:cxn>
                  <a:cxn ang="0">
                    <a:pos x="1" y="2"/>
                  </a:cxn>
                  <a:cxn ang="0">
                    <a:pos x="0" y="0"/>
                  </a:cxn>
                  <a:cxn ang="0">
                    <a:pos x="1" y="0"/>
                  </a:cxn>
                  <a:cxn ang="0">
                    <a:pos x="2" y="1"/>
                  </a:cxn>
                </a:cxnLst>
                <a:rect l="0" t="0" r="r" b="b"/>
                <a:pathLst>
                  <a:path w="2" h="2">
                    <a:moveTo>
                      <a:pt x="2" y="1"/>
                    </a:moveTo>
                    <a:cubicBezTo>
                      <a:pt x="2" y="2"/>
                      <a:pt x="1" y="2"/>
                      <a:pt x="1" y="2"/>
                    </a:cubicBezTo>
                    <a:cubicBezTo>
                      <a:pt x="0" y="2"/>
                      <a:pt x="0" y="1"/>
                      <a:pt x="0" y="0"/>
                    </a:cubicBezTo>
                    <a:cubicBezTo>
                      <a:pt x="0" y="0"/>
                      <a:pt x="1" y="0"/>
                      <a:pt x="1" y="0"/>
                    </a:cubicBezTo>
                    <a:cubicBezTo>
                      <a:pt x="2" y="0"/>
                      <a:pt x="2" y="0"/>
                      <a:pt x="2"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81" name="Freeform 1157"/>
              <p:cNvSpPr>
                <a:spLocks/>
              </p:cNvSpPr>
              <p:nvPr/>
            </p:nvSpPr>
            <p:spPr bwMode="auto">
              <a:xfrm>
                <a:off x="3935" y="2639"/>
                <a:ext cx="4" cy="3"/>
              </a:xfrm>
              <a:custGeom>
                <a:avLst/>
                <a:gdLst/>
                <a:ahLst/>
                <a:cxnLst>
                  <a:cxn ang="0">
                    <a:pos x="2" y="1"/>
                  </a:cxn>
                  <a:cxn ang="0">
                    <a:pos x="1" y="2"/>
                  </a:cxn>
                  <a:cxn ang="0">
                    <a:pos x="1" y="1"/>
                  </a:cxn>
                  <a:cxn ang="0">
                    <a:pos x="2" y="0"/>
                  </a:cxn>
                  <a:cxn ang="0">
                    <a:pos x="2" y="1"/>
                  </a:cxn>
                </a:cxnLst>
                <a:rect l="0" t="0" r="r" b="b"/>
                <a:pathLst>
                  <a:path w="3" h="2">
                    <a:moveTo>
                      <a:pt x="2" y="1"/>
                    </a:moveTo>
                    <a:cubicBezTo>
                      <a:pt x="2" y="2"/>
                      <a:pt x="1" y="2"/>
                      <a:pt x="1" y="2"/>
                    </a:cubicBezTo>
                    <a:cubicBezTo>
                      <a:pt x="1" y="2"/>
                      <a:pt x="0" y="1"/>
                      <a:pt x="1" y="1"/>
                    </a:cubicBezTo>
                    <a:cubicBezTo>
                      <a:pt x="1" y="0"/>
                      <a:pt x="1" y="0"/>
                      <a:pt x="2" y="0"/>
                    </a:cubicBezTo>
                    <a:cubicBezTo>
                      <a:pt x="2" y="0"/>
                      <a:pt x="3" y="1"/>
                      <a:pt x="2"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82" name="Freeform 1158"/>
              <p:cNvSpPr>
                <a:spLocks/>
              </p:cNvSpPr>
              <p:nvPr/>
            </p:nvSpPr>
            <p:spPr bwMode="auto">
              <a:xfrm>
                <a:off x="3863" y="2637"/>
                <a:ext cx="3" cy="5"/>
              </a:xfrm>
              <a:custGeom>
                <a:avLst/>
                <a:gdLst/>
                <a:ahLst/>
                <a:cxnLst>
                  <a:cxn ang="0">
                    <a:pos x="2" y="2"/>
                  </a:cxn>
                  <a:cxn ang="0">
                    <a:pos x="1" y="3"/>
                  </a:cxn>
                  <a:cxn ang="0">
                    <a:pos x="0" y="2"/>
                  </a:cxn>
                  <a:cxn ang="0">
                    <a:pos x="1" y="1"/>
                  </a:cxn>
                  <a:cxn ang="0">
                    <a:pos x="2" y="2"/>
                  </a:cxn>
                </a:cxnLst>
                <a:rect l="0" t="0" r="r" b="b"/>
                <a:pathLst>
                  <a:path w="2" h="3">
                    <a:moveTo>
                      <a:pt x="2" y="2"/>
                    </a:moveTo>
                    <a:cubicBezTo>
                      <a:pt x="2" y="2"/>
                      <a:pt x="2" y="3"/>
                      <a:pt x="1" y="3"/>
                    </a:cubicBezTo>
                    <a:cubicBezTo>
                      <a:pt x="0" y="3"/>
                      <a:pt x="0" y="3"/>
                      <a:pt x="0" y="2"/>
                    </a:cubicBezTo>
                    <a:cubicBezTo>
                      <a:pt x="0" y="1"/>
                      <a:pt x="0" y="1"/>
                      <a:pt x="1" y="1"/>
                    </a:cubicBezTo>
                    <a:cubicBezTo>
                      <a:pt x="1" y="0"/>
                      <a:pt x="2" y="1"/>
                      <a:pt x="2" y="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83" name="Freeform 1159"/>
              <p:cNvSpPr>
                <a:spLocks/>
              </p:cNvSpPr>
              <p:nvPr/>
            </p:nvSpPr>
            <p:spPr bwMode="auto">
              <a:xfrm>
                <a:off x="3856" y="2639"/>
                <a:ext cx="3" cy="4"/>
              </a:xfrm>
              <a:custGeom>
                <a:avLst/>
                <a:gdLst/>
                <a:ahLst/>
                <a:cxnLst>
                  <a:cxn ang="0">
                    <a:pos x="2" y="1"/>
                  </a:cxn>
                  <a:cxn ang="0">
                    <a:pos x="1" y="3"/>
                  </a:cxn>
                  <a:cxn ang="0">
                    <a:pos x="0" y="2"/>
                  </a:cxn>
                  <a:cxn ang="0">
                    <a:pos x="1" y="0"/>
                  </a:cxn>
                  <a:cxn ang="0">
                    <a:pos x="2" y="1"/>
                  </a:cxn>
                </a:cxnLst>
                <a:rect l="0" t="0" r="r" b="b"/>
                <a:pathLst>
                  <a:path w="2" h="3">
                    <a:moveTo>
                      <a:pt x="2" y="1"/>
                    </a:moveTo>
                    <a:cubicBezTo>
                      <a:pt x="2" y="2"/>
                      <a:pt x="2" y="3"/>
                      <a:pt x="1" y="3"/>
                    </a:cubicBezTo>
                    <a:cubicBezTo>
                      <a:pt x="0" y="3"/>
                      <a:pt x="0" y="2"/>
                      <a:pt x="0" y="2"/>
                    </a:cubicBezTo>
                    <a:cubicBezTo>
                      <a:pt x="0" y="1"/>
                      <a:pt x="0" y="0"/>
                      <a:pt x="1" y="0"/>
                    </a:cubicBezTo>
                    <a:cubicBezTo>
                      <a:pt x="1" y="0"/>
                      <a:pt x="2" y="1"/>
                      <a:pt x="2"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84" name="Freeform 1160"/>
              <p:cNvSpPr>
                <a:spLocks/>
              </p:cNvSpPr>
              <p:nvPr/>
            </p:nvSpPr>
            <p:spPr bwMode="auto">
              <a:xfrm>
                <a:off x="3850" y="2640"/>
                <a:ext cx="3" cy="3"/>
              </a:xfrm>
              <a:custGeom>
                <a:avLst/>
                <a:gdLst/>
                <a:ahLst/>
                <a:cxnLst>
                  <a:cxn ang="0">
                    <a:pos x="2" y="0"/>
                  </a:cxn>
                  <a:cxn ang="0">
                    <a:pos x="2" y="2"/>
                  </a:cxn>
                  <a:cxn ang="0">
                    <a:pos x="0" y="1"/>
                  </a:cxn>
                  <a:cxn ang="0">
                    <a:pos x="1" y="0"/>
                  </a:cxn>
                  <a:cxn ang="0">
                    <a:pos x="2" y="0"/>
                  </a:cxn>
                </a:cxnLst>
                <a:rect l="0" t="0" r="r" b="b"/>
                <a:pathLst>
                  <a:path w="2" h="2">
                    <a:moveTo>
                      <a:pt x="2" y="0"/>
                    </a:moveTo>
                    <a:cubicBezTo>
                      <a:pt x="2" y="1"/>
                      <a:pt x="2" y="2"/>
                      <a:pt x="2" y="2"/>
                    </a:cubicBezTo>
                    <a:cubicBezTo>
                      <a:pt x="1" y="2"/>
                      <a:pt x="1" y="2"/>
                      <a:pt x="0" y="1"/>
                    </a:cubicBezTo>
                    <a:cubicBezTo>
                      <a:pt x="0" y="1"/>
                      <a:pt x="0" y="0"/>
                      <a:pt x="1" y="0"/>
                    </a:cubicBezTo>
                    <a:cubicBezTo>
                      <a:pt x="1" y="0"/>
                      <a:pt x="2" y="0"/>
                      <a:pt x="2"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85" name="Freeform 1161"/>
              <p:cNvSpPr>
                <a:spLocks/>
              </p:cNvSpPr>
              <p:nvPr/>
            </p:nvSpPr>
            <p:spPr bwMode="auto">
              <a:xfrm>
                <a:off x="3844" y="2640"/>
                <a:ext cx="4" cy="5"/>
              </a:xfrm>
              <a:custGeom>
                <a:avLst/>
                <a:gdLst/>
                <a:ahLst/>
                <a:cxnLst>
                  <a:cxn ang="0">
                    <a:pos x="2" y="1"/>
                  </a:cxn>
                  <a:cxn ang="0">
                    <a:pos x="2" y="2"/>
                  </a:cxn>
                  <a:cxn ang="0">
                    <a:pos x="1" y="2"/>
                  </a:cxn>
                  <a:cxn ang="0">
                    <a:pos x="1" y="1"/>
                  </a:cxn>
                  <a:cxn ang="0">
                    <a:pos x="2" y="1"/>
                  </a:cxn>
                </a:cxnLst>
                <a:rect l="0" t="0" r="r" b="b"/>
                <a:pathLst>
                  <a:path w="3" h="3">
                    <a:moveTo>
                      <a:pt x="2" y="1"/>
                    </a:moveTo>
                    <a:cubicBezTo>
                      <a:pt x="3" y="1"/>
                      <a:pt x="3" y="2"/>
                      <a:pt x="2" y="2"/>
                    </a:cubicBezTo>
                    <a:cubicBezTo>
                      <a:pt x="2" y="3"/>
                      <a:pt x="1" y="3"/>
                      <a:pt x="1" y="2"/>
                    </a:cubicBezTo>
                    <a:cubicBezTo>
                      <a:pt x="1" y="2"/>
                      <a:pt x="0" y="1"/>
                      <a:pt x="1" y="1"/>
                    </a:cubicBezTo>
                    <a:cubicBezTo>
                      <a:pt x="1" y="0"/>
                      <a:pt x="2" y="0"/>
                      <a:pt x="2"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86" name="Freeform 1162"/>
              <p:cNvSpPr>
                <a:spLocks/>
              </p:cNvSpPr>
              <p:nvPr/>
            </p:nvSpPr>
            <p:spPr bwMode="auto">
              <a:xfrm>
                <a:off x="3845" y="2577"/>
                <a:ext cx="3" cy="5"/>
              </a:xfrm>
              <a:custGeom>
                <a:avLst/>
                <a:gdLst/>
                <a:ahLst/>
                <a:cxnLst>
                  <a:cxn ang="0">
                    <a:pos x="2" y="2"/>
                  </a:cxn>
                  <a:cxn ang="0">
                    <a:pos x="1" y="2"/>
                  </a:cxn>
                  <a:cxn ang="0">
                    <a:pos x="0" y="1"/>
                  </a:cxn>
                  <a:cxn ang="0">
                    <a:pos x="2" y="0"/>
                  </a:cxn>
                  <a:cxn ang="0">
                    <a:pos x="2" y="2"/>
                  </a:cxn>
                </a:cxnLst>
                <a:rect l="0" t="0" r="r" b="b"/>
                <a:pathLst>
                  <a:path w="2" h="3">
                    <a:moveTo>
                      <a:pt x="2" y="2"/>
                    </a:moveTo>
                    <a:cubicBezTo>
                      <a:pt x="2" y="2"/>
                      <a:pt x="1" y="3"/>
                      <a:pt x="1" y="2"/>
                    </a:cubicBezTo>
                    <a:cubicBezTo>
                      <a:pt x="0" y="2"/>
                      <a:pt x="0" y="1"/>
                      <a:pt x="0" y="1"/>
                    </a:cubicBezTo>
                    <a:cubicBezTo>
                      <a:pt x="0" y="0"/>
                      <a:pt x="1" y="0"/>
                      <a:pt x="2" y="0"/>
                    </a:cubicBezTo>
                    <a:cubicBezTo>
                      <a:pt x="2" y="0"/>
                      <a:pt x="2" y="1"/>
                      <a:pt x="2" y="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87" name="Line 1163"/>
              <p:cNvSpPr>
                <a:spLocks noChangeShapeType="1"/>
              </p:cNvSpPr>
              <p:nvPr/>
            </p:nvSpPr>
            <p:spPr bwMode="auto">
              <a:xfrm>
                <a:off x="3865" y="2666"/>
                <a:ext cx="1" cy="4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88" name="Line 1164"/>
              <p:cNvSpPr>
                <a:spLocks noChangeShapeType="1"/>
              </p:cNvSpPr>
              <p:nvPr/>
            </p:nvSpPr>
            <p:spPr bwMode="auto">
              <a:xfrm>
                <a:off x="3883" y="2505"/>
                <a:ext cx="1" cy="3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89" name="Line 1165"/>
              <p:cNvSpPr>
                <a:spLocks noChangeShapeType="1"/>
              </p:cNvSpPr>
              <p:nvPr/>
            </p:nvSpPr>
            <p:spPr bwMode="auto">
              <a:xfrm>
                <a:off x="3883" y="2483"/>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90" name="Line 1166"/>
              <p:cNvSpPr>
                <a:spLocks noChangeShapeType="1"/>
              </p:cNvSpPr>
              <p:nvPr/>
            </p:nvSpPr>
            <p:spPr bwMode="auto">
              <a:xfrm>
                <a:off x="3883" y="2450"/>
                <a:ext cx="1" cy="3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91" name="Line 1167"/>
              <p:cNvSpPr>
                <a:spLocks noChangeShapeType="1"/>
              </p:cNvSpPr>
              <p:nvPr/>
            </p:nvSpPr>
            <p:spPr bwMode="auto">
              <a:xfrm>
                <a:off x="3883" y="2396"/>
                <a:ext cx="1" cy="3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92" name="Line 1168"/>
              <p:cNvSpPr>
                <a:spLocks noChangeShapeType="1"/>
              </p:cNvSpPr>
              <p:nvPr/>
            </p:nvSpPr>
            <p:spPr bwMode="auto">
              <a:xfrm>
                <a:off x="3883" y="2339"/>
                <a:ext cx="1" cy="3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93" name="Line 1169"/>
              <p:cNvSpPr>
                <a:spLocks noChangeShapeType="1"/>
              </p:cNvSpPr>
              <p:nvPr/>
            </p:nvSpPr>
            <p:spPr bwMode="auto">
              <a:xfrm>
                <a:off x="3883" y="2284"/>
                <a:ext cx="1" cy="3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94" name="Freeform 1170"/>
              <p:cNvSpPr>
                <a:spLocks/>
              </p:cNvSpPr>
              <p:nvPr/>
            </p:nvSpPr>
            <p:spPr bwMode="auto">
              <a:xfrm>
                <a:off x="3863" y="2207"/>
                <a:ext cx="20" cy="354"/>
              </a:xfrm>
              <a:custGeom>
                <a:avLst/>
                <a:gdLst/>
                <a:ahLst/>
                <a:cxnLst>
                  <a:cxn ang="0">
                    <a:pos x="1" y="236"/>
                  </a:cxn>
                  <a:cxn ang="0">
                    <a:pos x="1" y="7"/>
                  </a:cxn>
                  <a:cxn ang="0">
                    <a:pos x="8" y="6"/>
                  </a:cxn>
                  <a:cxn ang="0">
                    <a:pos x="13" y="13"/>
                  </a:cxn>
                  <a:cxn ang="0">
                    <a:pos x="13" y="35"/>
                  </a:cxn>
                </a:cxnLst>
                <a:rect l="0" t="0" r="r" b="b"/>
                <a:pathLst>
                  <a:path w="13" h="236">
                    <a:moveTo>
                      <a:pt x="1" y="236"/>
                    </a:moveTo>
                    <a:cubicBezTo>
                      <a:pt x="1" y="7"/>
                      <a:pt x="1" y="7"/>
                      <a:pt x="1" y="7"/>
                    </a:cubicBezTo>
                    <a:cubicBezTo>
                      <a:pt x="1" y="7"/>
                      <a:pt x="0" y="0"/>
                      <a:pt x="8" y="6"/>
                    </a:cubicBezTo>
                    <a:cubicBezTo>
                      <a:pt x="13" y="9"/>
                      <a:pt x="13" y="13"/>
                      <a:pt x="13" y="13"/>
                    </a:cubicBezTo>
                    <a:cubicBezTo>
                      <a:pt x="13" y="35"/>
                      <a:pt x="13" y="35"/>
                      <a:pt x="13" y="35"/>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95" name="Freeform 1171"/>
              <p:cNvSpPr>
                <a:spLocks/>
              </p:cNvSpPr>
              <p:nvPr/>
            </p:nvSpPr>
            <p:spPr bwMode="auto">
              <a:xfrm>
                <a:off x="3902" y="2207"/>
                <a:ext cx="21" cy="349"/>
              </a:xfrm>
              <a:custGeom>
                <a:avLst/>
                <a:gdLst/>
                <a:ahLst/>
                <a:cxnLst>
                  <a:cxn ang="0">
                    <a:pos x="0" y="230"/>
                  </a:cxn>
                  <a:cxn ang="0">
                    <a:pos x="0" y="8"/>
                  </a:cxn>
                  <a:cxn ang="0">
                    <a:pos x="2" y="3"/>
                  </a:cxn>
                  <a:cxn ang="0">
                    <a:pos x="11" y="0"/>
                  </a:cxn>
                  <a:cxn ang="0">
                    <a:pos x="14" y="3"/>
                  </a:cxn>
                  <a:cxn ang="0">
                    <a:pos x="14" y="233"/>
                  </a:cxn>
                </a:cxnLst>
                <a:rect l="0" t="0" r="r" b="b"/>
                <a:pathLst>
                  <a:path w="14" h="233">
                    <a:moveTo>
                      <a:pt x="0" y="230"/>
                    </a:moveTo>
                    <a:cubicBezTo>
                      <a:pt x="0" y="8"/>
                      <a:pt x="0" y="8"/>
                      <a:pt x="0" y="8"/>
                    </a:cubicBezTo>
                    <a:cubicBezTo>
                      <a:pt x="0" y="8"/>
                      <a:pt x="0" y="4"/>
                      <a:pt x="2" y="3"/>
                    </a:cubicBezTo>
                    <a:cubicBezTo>
                      <a:pt x="6" y="0"/>
                      <a:pt x="9" y="0"/>
                      <a:pt x="11" y="0"/>
                    </a:cubicBezTo>
                    <a:cubicBezTo>
                      <a:pt x="13" y="0"/>
                      <a:pt x="14" y="1"/>
                      <a:pt x="14" y="3"/>
                    </a:cubicBezTo>
                    <a:cubicBezTo>
                      <a:pt x="14" y="233"/>
                      <a:pt x="14" y="233"/>
                      <a:pt x="14" y="233"/>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96" name="Line 1172"/>
              <p:cNvSpPr>
                <a:spLocks noChangeShapeType="1"/>
              </p:cNvSpPr>
              <p:nvPr/>
            </p:nvSpPr>
            <p:spPr bwMode="auto">
              <a:xfrm>
                <a:off x="3893" y="2513"/>
                <a:ext cx="1" cy="19"/>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97" name="Line 1173"/>
              <p:cNvSpPr>
                <a:spLocks noChangeShapeType="1"/>
              </p:cNvSpPr>
              <p:nvPr/>
            </p:nvSpPr>
            <p:spPr bwMode="auto">
              <a:xfrm>
                <a:off x="3893" y="2457"/>
                <a:ext cx="1" cy="2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98" name="Line 1174"/>
              <p:cNvSpPr>
                <a:spLocks noChangeShapeType="1"/>
              </p:cNvSpPr>
              <p:nvPr/>
            </p:nvSpPr>
            <p:spPr bwMode="auto">
              <a:xfrm>
                <a:off x="3893" y="2402"/>
                <a:ext cx="1" cy="2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199" name="Line 1175"/>
              <p:cNvSpPr>
                <a:spLocks noChangeShapeType="1"/>
              </p:cNvSpPr>
              <p:nvPr/>
            </p:nvSpPr>
            <p:spPr bwMode="auto">
              <a:xfrm>
                <a:off x="3893" y="2347"/>
                <a:ext cx="1" cy="2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00" name="Line 1176"/>
              <p:cNvSpPr>
                <a:spLocks noChangeShapeType="1"/>
              </p:cNvSpPr>
              <p:nvPr/>
            </p:nvSpPr>
            <p:spPr bwMode="auto">
              <a:xfrm>
                <a:off x="3893" y="2290"/>
                <a:ext cx="1" cy="2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01" name="Line 1177"/>
              <p:cNvSpPr>
                <a:spLocks noChangeShapeType="1"/>
              </p:cNvSpPr>
              <p:nvPr/>
            </p:nvSpPr>
            <p:spPr bwMode="auto">
              <a:xfrm>
                <a:off x="3893" y="2228"/>
                <a:ext cx="1" cy="26"/>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02" name="Line 1178"/>
              <p:cNvSpPr>
                <a:spLocks noChangeShapeType="1"/>
              </p:cNvSpPr>
              <p:nvPr/>
            </p:nvSpPr>
            <p:spPr bwMode="auto">
              <a:xfrm flipV="1">
                <a:off x="3880" y="2275"/>
                <a:ext cx="22"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03" name="Freeform 1179"/>
              <p:cNvSpPr>
                <a:spLocks/>
              </p:cNvSpPr>
              <p:nvPr/>
            </p:nvSpPr>
            <p:spPr bwMode="auto">
              <a:xfrm>
                <a:off x="3872" y="2258"/>
                <a:ext cx="30" cy="18"/>
              </a:xfrm>
              <a:custGeom>
                <a:avLst/>
                <a:gdLst/>
                <a:ahLst/>
                <a:cxnLst>
                  <a:cxn ang="0">
                    <a:pos x="30" y="0"/>
                  </a:cxn>
                  <a:cxn ang="0">
                    <a:pos x="0" y="2"/>
                  </a:cxn>
                  <a:cxn ang="0">
                    <a:pos x="0" y="18"/>
                  </a:cxn>
                  <a:cxn ang="0">
                    <a:pos x="8" y="18"/>
                  </a:cxn>
                </a:cxnLst>
                <a:rect l="0" t="0" r="r" b="b"/>
                <a:pathLst>
                  <a:path w="30" h="18">
                    <a:moveTo>
                      <a:pt x="30" y="0"/>
                    </a:moveTo>
                    <a:lnTo>
                      <a:pt x="0" y="2"/>
                    </a:lnTo>
                    <a:lnTo>
                      <a:pt x="0" y="18"/>
                    </a:lnTo>
                    <a:lnTo>
                      <a:pt x="8" y="18"/>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04" name="Freeform 1180"/>
              <p:cNvSpPr>
                <a:spLocks/>
              </p:cNvSpPr>
              <p:nvPr/>
            </p:nvSpPr>
            <p:spPr bwMode="auto">
              <a:xfrm>
                <a:off x="3874" y="2315"/>
                <a:ext cx="28" cy="17"/>
              </a:xfrm>
              <a:custGeom>
                <a:avLst/>
                <a:gdLst/>
                <a:ahLst/>
                <a:cxnLst>
                  <a:cxn ang="0">
                    <a:pos x="28" y="0"/>
                  </a:cxn>
                  <a:cxn ang="0">
                    <a:pos x="0" y="2"/>
                  </a:cxn>
                  <a:cxn ang="0">
                    <a:pos x="0" y="17"/>
                  </a:cxn>
                  <a:cxn ang="0">
                    <a:pos x="28" y="15"/>
                  </a:cxn>
                </a:cxnLst>
                <a:rect l="0" t="0" r="r" b="b"/>
                <a:pathLst>
                  <a:path w="28" h="17">
                    <a:moveTo>
                      <a:pt x="28" y="0"/>
                    </a:moveTo>
                    <a:lnTo>
                      <a:pt x="0" y="2"/>
                    </a:lnTo>
                    <a:lnTo>
                      <a:pt x="0" y="17"/>
                    </a:lnTo>
                    <a:lnTo>
                      <a:pt x="28" y="15"/>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05" name="Freeform 1181"/>
              <p:cNvSpPr>
                <a:spLocks/>
              </p:cNvSpPr>
              <p:nvPr/>
            </p:nvSpPr>
            <p:spPr bwMode="auto">
              <a:xfrm>
                <a:off x="3874" y="2372"/>
                <a:ext cx="28" cy="17"/>
              </a:xfrm>
              <a:custGeom>
                <a:avLst/>
                <a:gdLst/>
                <a:ahLst/>
                <a:cxnLst>
                  <a:cxn ang="0">
                    <a:pos x="19" y="0"/>
                  </a:cxn>
                  <a:cxn ang="0">
                    <a:pos x="0" y="1"/>
                  </a:cxn>
                  <a:cxn ang="0">
                    <a:pos x="0" y="11"/>
                  </a:cxn>
                  <a:cxn ang="0">
                    <a:pos x="19" y="10"/>
                  </a:cxn>
                </a:cxnLst>
                <a:rect l="0" t="0" r="r" b="b"/>
                <a:pathLst>
                  <a:path w="19" h="11">
                    <a:moveTo>
                      <a:pt x="19" y="0"/>
                    </a:moveTo>
                    <a:cubicBezTo>
                      <a:pt x="0" y="1"/>
                      <a:pt x="0" y="1"/>
                      <a:pt x="0" y="1"/>
                    </a:cubicBezTo>
                    <a:cubicBezTo>
                      <a:pt x="0" y="1"/>
                      <a:pt x="0" y="11"/>
                      <a:pt x="0" y="11"/>
                    </a:cubicBezTo>
                    <a:cubicBezTo>
                      <a:pt x="0" y="11"/>
                      <a:pt x="19" y="10"/>
                      <a:pt x="19" y="1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06" name="Freeform 1182"/>
              <p:cNvSpPr>
                <a:spLocks/>
              </p:cNvSpPr>
              <p:nvPr/>
            </p:nvSpPr>
            <p:spPr bwMode="auto">
              <a:xfrm>
                <a:off x="3874" y="2428"/>
                <a:ext cx="28" cy="16"/>
              </a:xfrm>
              <a:custGeom>
                <a:avLst/>
                <a:gdLst/>
                <a:ahLst/>
                <a:cxnLst>
                  <a:cxn ang="0">
                    <a:pos x="28" y="0"/>
                  </a:cxn>
                  <a:cxn ang="0">
                    <a:pos x="0" y="1"/>
                  </a:cxn>
                  <a:cxn ang="0">
                    <a:pos x="0" y="16"/>
                  </a:cxn>
                  <a:cxn ang="0">
                    <a:pos x="28" y="16"/>
                  </a:cxn>
                </a:cxnLst>
                <a:rect l="0" t="0" r="r" b="b"/>
                <a:pathLst>
                  <a:path w="28" h="16">
                    <a:moveTo>
                      <a:pt x="28" y="0"/>
                    </a:moveTo>
                    <a:lnTo>
                      <a:pt x="0" y="1"/>
                    </a:lnTo>
                    <a:lnTo>
                      <a:pt x="0" y="16"/>
                    </a:lnTo>
                    <a:lnTo>
                      <a:pt x="28" y="16"/>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07" name="Freeform 1183"/>
              <p:cNvSpPr>
                <a:spLocks/>
              </p:cNvSpPr>
              <p:nvPr/>
            </p:nvSpPr>
            <p:spPr bwMode="auto">
              <a:xfrm>
                <a:off x="3874" y="2484"/>
                <a:ext cx="28" cy="15"/>
              </a:xfrm>
              <a:custGeom>
                <a:avLst/>
                <a:gdLst/>
                <a:ahLst/>
                <a:cxnLst>
                  <a:cxn ang="0">
                    <a:pos x="28" y="0"/>
                  </a:cxn>
                  <a:cxn ang="0">
                    <a:pos x="0" y="0"/>
                  </a:cxn>
                  <a:cxn ang="0">
                    <a:pos x="0" y="15"/>
                  </a:cxn>
                  <a:cxn ang="0">
                    <a:pos x="28" y="15"/>
                  </a:cxn>
                </a:cxnLst>
                <a:rect l="0" t="0" r="r" b="b"/>
                <a:pathLst>
                  <a:path w="28" h="15">
                    <a:moveTo>
                      <a:pt x="28" y="0"/>
                    </a:moveTo>
                    <a:lnTo>
                      <a:pt x="0" y="0"/>
                    </a:lnTo>
                    <a:lnTo>
                      <a:pt x="0" y="15"/>
                    </a:lnTo>
                    <a:lnTo>
                      <a:pt x="28" y="15"/>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08" name="Freeform 1184"/>
              <p:cNvSpPr>
                <a:spLocks/>
              </p:cNvSpPr>
              <p:nvPr/>
            </p:nvSpPr>
            <p:spPr bwMode="auto">
              <a:xfrm>
                <a:off x="3875" y="2538"/>
                <a:ext cx="27" cy="15"/>
              </a:xfrm>
              <a:custGeom>
                <a:avLst/>
                <a:gdLst/>
                <a:ahLst/>
                <a:cxnLst>
                  <a:cxn ang="0">
                    <a:pos x="27" y="0"/>
                  </a:cxn>
                  <a:cxn ang="0">
                    <a:pos x="0" y="0"/>
                  </a:cxn>
                  <a:cxn ang="0">
                    <a:pos x="0" y="15"/>
                  </a:cxn>
                  <a:cxn ang="0">
                    <a:pos x="11" y="15"/>
                  </a:cxn>
                </a:cxnLst>
                <a:rect l="0" t="0" r="r" b="b"/>
                <a:pathLst>
                  <a:path w="27" h="15">
                    <a:moveTo>
                      <a:pt x="27" y="0"/>
                    </a:moveTo>
                    <a:lnTo>
                      <a:pt x="0" y="0"/>
                    </a:lnTo>
                    <a:lnTo>
                      <a:pt x="0" y="15"/>
                    </a:lnTo>
                    <a:lnTo>
                      <a:pt x="11" y="15"/>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09" name="Freeform 1185"/>
              <p:cNvSpPr>
                <a:spLocks/>
              </p:cNvSpPr>
              <p:nvPr/>
            </p:nvSpPr>
            <p:spPr bwMode="auto">
              <a:xfrm>
                <a:off x="3884" y="2252"/>
                <a:ext cx="18" cy="8"/>
              </a:xfrm>
              <a:custGeom>
                <a:avLst/>
                <a:gdLst/>
                <a:ahLst/>
                <a:cxnLst>
                  <a:cxn ang="0">
                    <a:pos x="0" y="5"/>
                  </a:cxn>
                  <a:cxn ang="0">
                    <a:pos x="10" y="0"/>
                  </a:cxn>
                  <a:cxn ang="0">
                    <a:pos x="12" y="0"/>
                  </a:cxn>
                </a:cxnLst>
                <a:rect l="0" t="0" r="r" b="b"/>
                <a:pathLst>
                  <a:path w="12" h="5">
                    <a:moveTo>
                      <a:pt x="0" y="5"/>
                    </a:moveTo>
                    <a:cubicBezTo>
                      <a:pt x="2" y="2"/>
                      <a:pt x="6" y="0"/>
                      <a:pt x="10" y="0"/>
                    </a:cubicBezTo>
                    <a:cubicBezTo>
                      <a:pt x="10" y="0"/>
                      <a:pt x="11" y="0"/>
                      <a:pt x="12"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10" name="Freeform 1186"/>
              <p:cNvSpPr>
                <a:spLocks/>
              </p:cNvSpPr>
              <p:nvPr/>
            </p:nvSpPr>
            <p:spPr bwMode="auto">
              <a:xfrm>
                <a:off x="3881" y="2278"/>
                <a:ext cx="21" cy="12"/>
              </a:xfrm>
              <a:custGeom>
                <a:avLst/>
                <a:gdLst/>
                <a:ahLst/>
                <a:cxnLst>
                  <a:cxn ang="0">
                    <a:pos x="14" y="8"/>
                  </a:cxn>
                  <a:cxn ang="0">
                    <a:pos x="12" y="8"/>
                  </a:cxn>
                  <a:cxn ang="0">
                    <a:pos x="0" y="0"/>
                  </a:cxn>
                </a:cxnLst>
                <a:rect l="0" t="0" r="r" b="b"/>
                <a:pathLst>
                  <a:path w="14" h="8">
                    <a:moveTo>
                      <a:pt x="14" y="8"/>
                    </a:moveTo>
                    <a:cubicBezTo>
                      <a:pt x="13" y="8"/>
                      <a:pt x="12" y="8"/>
                      <a:pt x="12" y="8"/>
                    </a:cubicBezTo>
                    <a:cubicBezTo>
                      <a:pt x="6" y="8"/>
                      <a:pt x="1" y="5"/>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11" name="Freeform 1187"/>
              <p:cNvSpPr>
                <a:spLocks/>
              </p:cNvSpPr>
              <p:nvPr/>
            </p:nvSpPr>
            <p:spPr bwMode="auto">
              <a:xfrm>
                <a:off x="3884" y="2309"/>
                <a:ext cx="18" cy="8"/>
              </a:xfrm>
              <a:custGeom>
                <a:avLst/>
                <a:gdLst/>
                <a:ahLst/>
                <a:cxnLst>
                  <a:cxn ang="0">
                    <a:pos x="0" y="5"/>
                  </a:cxn>
                  <a:cxn ang="0">
                    <a:pos x="10" y="0"/>
                  </a:cxn>
                  <a:cxn ang="0">
                    <a:pos x="12" y="1"/>
                  </a:cxn>
                </a:cxnLst>
                <a:rect l="0" t="0" r="r" b="b"/>
                <a:pathLst>
                  <a:path w="12" h="5">
                    <a:moveTo>
                      <a:pt x="0" y="5"/>
                    </a:moveTo>
                    <a:cubicBezTo>
                      <a:pt x="3" y="2"/>
                      <a:pt x="6" y="0"/>
                      <a:pt x="10" y="0"/>
                    </a:cubicBezTo>
                    <a:cubicBezTo>
                      <a:pt x="10" y="0"/>
                      <a:pt x="11" y="0"/>
                      <a:pt x="12"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12" name="Freeform 1188"/>
              <p:cNvSpPr>
                <a:spLocks/>
              </p:cNvSpPr>
              <p:nvPr/>
            </p:nvSpPr>
            <p:spPr bwMode="auto">
              <a:xfrm>
                <a:off x="3880" y="2333"/>
                <a:ext cx="22" cy="15"/>
              </a:xfrm>
              <a:custGeom>
                <a:avLst/>
                <a:gdLst/>
                <a:ahLst/>
                <a:cxnLst>
                  <a:cxn ang="0">
                    <a:pos x="15" y="10"/>
                  </a:cxn>
                  <a:cxn ang="0">
                    <a:pos x="13" y="10"/>
                  </a:cxn>
                  <a:cxn ang="0">
                    <a:pos x="0" y="0"/>
                  </a:cxn>
                </a:cxnLst>
                <a:rect l="0" t="0" r="r" b="b"/>
                <a:pathLst>
                  <a:path w="15" h="10">
                    <a:moveTo>
                      <a:pt x="15" y="10"/>
                    </a:moveTo>
                    <a:cubicBezTo>
                      <a:pt x="14" y="10"/>
                      <a:pt x="13" y="10"/>
                      <a:pt x="13" y="10"/>
                    </a:cubicBezTo>
                    <a:cubicBezTo>
                      <a:pt x="7" y="10"/>
                      <a:pt x="1" y="5"/>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13" name="Freeform 1189"/>
              <p:cNvSpPr>
                <a:spLocks/>
              </p:cNvSpPr>
              <p:nvPr/>
            </p:nvSpPr>
            <p:spPr bwMode="auto">
              <a:xfrm>
                <a:off x="3884" y="2366"/>
                <a:ext cx="18" cy="6"/>
              </a:xfrm>
              <a:custGeom>
                <a:avLst/>
                <a:gdLst/>
                <a:ahLst/>
                <a:cxnLst>
                  <a:cxn ang="0">
                    <a:pos x="0" y="4"/>
                  </a:cxn>
                  <a:cxn ang="0">
                    <a:pos x="10" y="0"/>
                  </a:cxn>
                  <a:cxn ang="0">
                    <a:pos x="12" y="0"/>
                  </a:cxn>
                </a:cxnLst>
                <a:rect l="0" t="0" r="r" b="b"/>
                <a:pathLst>
                  <a:path w="12" h="4">
                    <a:moveTo>
                      <a:pt x="0" y="4"/>
                    </a:moveTo>
                    <a:cubicBezTo>
                      <a:pt x="2" y="1"/>
                      <a:pt x="6" y="0"/>
                      <a:pt x="10" y="0"/>
                    </a:cubicBezTo>
                    <a:cubicBezTo>
                      <a:pt x="10" y="0"/>
                      <a:pt x="11" y="0"/>
                      <a:pt x="12"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14" name="Freeform 1190"/>
              <p:cNvSpPr>
                <a:spLocks/>
              </p:cNvSpPr>
              <p:nvPr/>
            </p:nvSpPr>
            <p:spPr bwMode="auto">
              <a:xfrm>
                <a:off x="3880" y="2389"/>
                <a:ext cx="22" cy="15"/>
              </a:xfrm>
              <a:custGeom>
                <a:avLst/>
                <a:gdLst/>
                <a:ahLst/>
                <a:cxnLst>
                  <a:cxn ang="0">
                    <a:pos x="15" y="10"/>
                  </a:cxn>
                  <a:cxn ang="0">
                    <a:pos x="13" y="10"/>
                  </a:cxn>
                  <a:cxn ang="0">
                    <a:pos x="0" y="0"/>
                  </a:cxn>
                </a:cxnLst>
                <a:rect l="0" t="0" r="r" b="b"/>
                <a:pathLst>
                  <a:path w="15" h="10">
                    <a:moveTo>
                      <a:pt x="15" y="10"/>
                    </a:moveTo>
                    <a:cubicBezTo>
                      <a:pt x="14" y="10"/>
                      <a:pt x="13" y="10"/>
                      <a:pt x="13" y="10"/>
                    </a:cubicBezTo>
                    <a:cubicBezTo>
                      <a:pt x="7" y="10"/>
                      <a:pt x="2" y="6"/>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15" name="Freeform 1191"/>
              <p:cNvSpPr>
                <a:spLocks/>
              </p:cNvSpPr>
              <p:nvPr/>
            </p:nvSpPr>
            <p:spPr bwMode="auto">
              <a:xfrm>
                <a:off x="3884" y="2420"/>
                <a:ext cx="18" cy="8"/>
              </a:xfrm>
              <a:custGeom>
                <a:avLst/>
                <a:gdLst/>
                <a:ahLst/>
                <a:cxnLst>
                  <a:cxn ang="0">
                    <a:pos x="0" y="5"/>
                  </a:cxn>
                  <a:cxn ang="0">
                    <a:pos x="10" y="0"/>
                  </a:cxn>
                  <a:cxn ang="0">
                    <a:pos x="12" y="0"/>
                  </a:cxn>
                </a:cxnLst>
                <a:rect l="0" t="0" r="r" b="b"/>
                <a:pathLst>
                  <a:path w="12" h="5">
                    <a:moveTo>
                      <a:pt x="0" y="5"/>
                    </a:moveTo>
                    <a:cubicBezTo>
                      <a:pt x="2" y="2"/>
                      <a:pt x="6" y="0"/>
                      <a:pt x="10" y="0"/>
                    </a:cubicBezTo>
                    <a:cubicBezTo>
                      <a:pt x="10" y="0"/>
                      <a:pt x="11" y="0"/>
                      <a:pt x="12"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16" name="Freeform 1192"/>
              <p:cNvSpPr>
                <a:spLocks/>
              </p:cNvSpPr>
              <p:nvPr/>
            </p:nvSpPr>
            <p:spPr bwMode="auto">
              <a:xfrm>
                <a:off x="3880" y="2444"/>
                <a:ext cx="21" cy="15"/>
              </a:xfrm>
              <a:custGeom>
                <a:avLst/>
                <a:gdLst/>
                <a:ahLst/>
                <a:cxnLst>
                  <a:cxn ang="0">
                    <a:pos x="14" y="9"/>
                  </a:cxn>
                  <a:cxn ang="0">
                    <a:pos x="13" y="10"/>
                  </a:cxn>
                  <a:cxn ang="0">
                    <a:pos x="0" y="0"/>
                  </a:cxn>
                </a:cxnLst>
                <a:rect l="0" t="0" r="r" b="b"/>
                <a:pathLst>
                  <a:path w="14" h="10">
                    <a:moveTo>
                      <a:pt x="14" y="9"/>
                    </a:moveTo>
                    <a:cubicBezTo>
                      <a:pt x="14" y="9"/>
                      <a:pt x="13" y="10"/>
                      <a:pt x="13" y="10"/>
                    </a:cubicBezTo>
                    <a:cubicBezTo>
                      <a:pt x="7" y="10"/>
                      <a:pt x="2" y="6"/>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17" name="Freeform 1193"/>
              <p:cNvSpPr>
                <a:spLocks/>
              </p:cNvSpPr>
              <p:nvPr/>
            </p:nvSpPr>
            <p:spPr bwMode="auto">
              <a:xfrm>
                <a:off x="3884" y="2531"/>
                <a:ext cx="18" cy="7"/>
              </a:xfrm>
              <a:custGeom>
                <a:avLst/>
                <a:gdLst/>
                <a:ahLst/>
                <a:cxnLst>
                  <a:cxn ang="0">
                    <a:pos x="0" y="5"/>
                  </a:cxn>
                  <a:cxn ang="0">
                    <a:pos x="10" y="0"/>
                  </a:cxn>
                  <a:cxn ang="0">
                    <a:pos x="12" y="0"/>
                  </a:cxn>
                </a:cxnLst>
                <a:rect l="0" t="0" r="r" b="b"/>
                <a:pathLst>
                  <a:path w="12" h="5">
                    <a:moveTo>
                      <a:pt x="0" y="5"/>
                    </a:moveTo>
                    <a:cubicBezTo>
                      <a:pt x="2" y="2"/>
                      <a:pt x="6" y="0"/>
                      <a:pt x="10" y="0"/>
                    </a:cubicBezTo>
                    <a:cubicBezTo>
                      <a:pt x="10" y="0"/>
                      <a:pt x="11" y="0"/>
                      <a:pt x="12"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18" name="Freeform 1194"/>
              <p:cNvSpPr>
                <a:spLocks/>
              </p:cNvSpPr>
              <p:nvPr/>
            </p:nvSpPr>
            <p:spPr bwMode="auto">
              <a:xfrm>
                <a:off x="3884" y="2475"/>
                <a:ext cx="18" cy="8"/>
              </a:xfrm>
              <a:custGeom>
                <a:avLst/>
                <a:gdLst/>
                <a:ahLst/>
                <a:cxnLst>
                  <a:cxn ang="0">
                    <a:pos x="0" y="5"/>
                  </a:cxn>
                  <a:cxn ang="0">
                    <a:pos x="10" y="0"/>
                  </a:cxn>
                  <a:cxn ang="0">
                    <a:pos x="12" y="0"/>
                  </a:cxn>
                </a:cxnLst>
                <a:rect l="0" t="0" r="r" b="b"/>
                <a:pathLst>
                  <a:path w="12" h="5">
                    <a:moveTo>
                      <a:pt x="0" y="5"/>
                    </a:moveTo>
                    <a:cubicBezTo>
                      <a:pt x="2" y="2"/>
                      <a:pt x="6" y="0"/>
                      <a:pt x="10" y="0"/>
                    </a:cubicBezTo>
                    <a:cubicBezTo>
                      <a:pt x="10" y="0"/>
                      <a:pt x="11" y="0"/>
                      <a:pt x="12"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19" name="Freeform 1195"/>
              <p:cNvSpPr>
                <a:spLocks/>
              </p:cNvSpPr>
              <p:nvPr/>
            </p:nvSpPr>
            <p:spPr bwMode="auto">
              <a:xfrm>
                <a:off x="3880" y="2499"/>
                <a:ext cx="22" cy="15"/>
              </a:xfrm>
              <a:custGeom>
                <a:avLst/>
                <a:gdLst/>
                <a:ahLst/>
                <a:cxnLst>
                  <a:cxn ang="0">
                    <a:pos x="15" y="9"/>
                  </a:cxn>
                  <a:cxn ang="0">
                    <a:pos x="13" y="10"/>
                  </a:cxn>
                  <a:cxn ang="0">
                    <a:pos x="0" y="0"/>
                  </a:cxn>
                </a:cxnLst>
                <a:rect l="0" t="0" r="r" b="b"/>
                <a:pathLst>
                  <a:path w="15" h="10">
                    <a:moveTo>
                      <a:pt x="15" y="9"/>
                    </a:moveTo>
                    <a:cubicBezTo>
                      <a:pt x="14" y="9"/>
                      <a:pt x="14" y="10"/>
                      <a:pt x="13" y="10"/>
                    </a:cubicBezTo>
                    <a:cubicBezTo>
                      <a:pt x="7" y="10"/>
                      <a:pt x="2" y="5"/>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20" name="Freeform 1196"/>
              <p:cNvSpPr>
                <a:spLocks/>
              </p:cNvSpPr>
              <p:nvPr/>
            </p:nvSpPr>
            <p:spPr bwMode="auto">
              <a:xfrm>
                <a:off x="3884" y="2227"/>
                <a:ext cx="18" cy="1"/>
              </a:xfrm>
              <a:custGeom>
                <a:avLst/>
                <a:gdLst/>
                <a:ahLst/>
                <a:cxnLst>
                  <a:cxn ang="0">
                    <a:pos x="12" y="1"/>
                  </a:cxn>
                  <a:cxn ang="0">
                    <a:pos x="9" y="1"/>
                  </a:cxn>
                  <a:cxn ang="0">
                    <a:pos x="0" y="0"/>
                  </a:cxn>
                </a:cxnLst>
                <a:rect l="0" t="0" r="r" b="b"/>
                <a:pathLst>
                  <a:path w="12" h="1">
                    <a:moveTo>
                      <a:pt x="12" y="1"/>
                    </a:moveTo>
                    <a:cubicBezTo>
                      <a:pt x="11" y="1"/>
                      <a:pt x="10" y="1"/>
                      <a:pt x="9" y="1"/>
                    </a:cubicBezTo>
                    <a:cubicBezTo>
                      <a:pt x="6" y="1"/>
                      <a:pt x="3" y="1"/>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21" name="Freeform 1197"/>
              <p:cNvSpPr>
                <a:spLocks/>
              </p:cNvSpPr>
              <p:nvPr/>
            </p:nvSpPr>
            <p:spPr bwMode="auto">
              <a:xfrm>
                <a:off x="3839" y="2110"/>
                <a:ext cx="118" cy="112"/>
              </a:xfrm>
              <a:custGeom>
                <a:avLst/>
                <a:gdLst/>
                <a:ahLst/>
                <a:cxnLst>
                  <a:cxn ang="0">
                    <a:pos x="16" y="72"/>
                  </a:cxn>
                  <a:cxn ang="0">
                    <a:pos x="0" y="39"/>
                  </a:cxn>
                  <a:cxn ang="0">
                    <a:pos x="39" y="0"/>
                  </a:cxn>
                  <a:cxn ang="0">
                    <a:pos x="79" y="39"/>
                  </a:cxn>
                  <a:cxn ang="0">
                    <a:pos x="57" y="75"/>
                  </a:cxn>
                </a:cxnLst>
                <a:rect l="0" t="0" r="r" b="b"/>
                <a:pathLst>
                  <a:path w="79" h="75">
                    <a:moveTo>
                      <a:pt x="16" y="72"/>
                    </a:moveTo>
                    <a:cubicBezTo>
                      <a:pt x="6" y="65"/>
                      <a:pt x="0" y="53"/>
                      <a:pt x="0" y="39"/>
                    </a:cubicBezTo>
                    <a:cubicBezTo>
                      <a:pt x="0" y="17"/>
                      <a:pt x="17" y="0"/>
                      <a:pt x="39" y="0"/>
                    </a:cubicBezTo>
                    <a:cubicBezTo>
                      <a:pt x="61" y="0"/>
                      <a:pt x="79" y="17"/>
                      <a:pt x="79" y="39"/>
                    </a:cubicBezTo>
                    <a:cubicBezTo>
                      <a:pt x="79" y="55"/>
                      <a:pt x="70" y="68"/>
                      <a:pt x="57" y="75"/>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22" name="Freeform 1198"/>
              <p:cNvSpPr>
                <a:spLocks/>
              </p:cNvSpPr>
              <p:nvPr/>
            </p:nvSpPr>
            <p:spPr bwMode="auto">
              <a:xfrm>
                <a:off x="3847" y="2185"/>
                <a:ext cx="101" cy="13"/>
              </a:xfrm>
              <a:custGeom>
                <a:avLst/>
                <a:gdLst/>
                <a:ahLst/>
                <a:cxnLst>
                  <a:cxn ang="0">
                    <a:pos x="0" y="9"/>
                  </a:cxn>
                  <a:cxn ang="0">
                    <a:pos x="31" y="0"/>
                  </a:cxn>
                  <a:cxn ang="0">
                    <a:pos x="68" y="9"/>
                  </a:cxn>
                </a:cxnLst>
                <a:rect l="0" t="0" r="r" b="b"/>
                <a:pathLst>
                  <a:path w="68" h="9">
                    <a:moveTo>
                      <a:pt x="0" y="9"/>
                    </a:moveTo>
                    <a:cubicBezTo>
                      <a:pt x="2" y="5"/>
                      <a:pt x="10" y="1"/>
                      <a:pt x="31" y="0"/>
                    </a:cubicBezTo>
                    <a:cubicBezTo>
                      <a:pt x="54" y="0"/>
                      <a:pt x="65" y="4"/>
                      <a:pt x="68" y="9"/>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23" name="Freeform 1199"/>
              <p:cNvSpPr>
                <a:spLocks/>
              </p:cNvSpPr>
              <p:nvPr/>
            </p:nvSpPr>
            <p:spPr bwMode="auto">
              <a:xfrm>
                <a:off x="3842" y="2176"/>
                <a:ext cx="109" cy="13"/>
              </a:xfrm>
              <a:custGeom>
                <a:avLst/>
                <a:gdLst/>
                <a:ahLst/>
                <a:cxnLst>
                  <a:cxn ang="0">
                    <a:pos x="0" y="9"/>
                  </a:cxn>
                  <a:cxn ang="0">
                    <a:pos x="34" y="0"/>
                  </a:cxn>
                  <a:cxn ang="0">
                    <a:pos x="73" y="9"/>
                  </a:cxn>
                </a:cxnLst>
                <a:rect l="0" t="0" r="r" b="b"/>
                <a:pathLst>
                  <a:path w="73" h="9">
                    <a:moveTo>
                      <a:pt x="0" y="9"/>
                    </a:moveTo>
                    <a:cubicBezTo>
                      <a:pt x="4" y="5"/>
                      <a:pt x="14" y="0"/>
                      <a:pt x="34" y="0"/>
                    </a:cubicBezTo>
                    <a:cubicBezTo>
                      <a:pt x="57" y="0"/>
                      <a:pt x="69" y="4"/>
                      <a:pt x="73" y="9"/>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24" name="Freeform 1200"/>
              <p:cNvSpPr>
                <a:spLocks/>
              </p:cNvSpPr>
              <p:nvPr/>
            </p:nvSpPr>
            <p:spPr bwMode="auto">
              <a:xfrm>
                <a:off x="3847" y="2129"/>
                <a:ext cx="101" cy="11"/>
              </a:xfrm>
              <a:custGeom>
                <a:avLst/>
                <a:gdLst/>
                <a:ahLst/>
                <a:cxnLst>
                  <a:cxn ang="0">
                    <a:pos x="0" y="7"/>
                  </a:cxn>
                  <a:cxn ang="0">
                    <a:pos x="35" y="0"/>
                  </a:cxn>
                  <a:cxn ang="0">
                    <a:pos x="68" y="7"/>
                  </a:cxn>
                </a:cxnLst>
                <a:rect l="0" t="0" r="r" b="b"/>
                <a:pathLst>
                  <a:path w="68" h="7">
                    <a:moveTo>
                      <a:pt x="0" y="7"/>
                    </a:moveTo>
                    <a:cubicBezTo>
                      <a:pt x="0" y="7"/>
                      <a:pt x="7" y="0"/>
                      <a:pt x="35" y="0"/>
                    </a:cubicBezTo>
                    <a:cubicBezTo>
                      <a:pt x="62" y="0"/>
                      <a:pt x="68" y="6"/>
                      <a:pt x="68" y="7"/>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25" name="Freeform 1201"/>
              <p:cNvSpPr>
                <a:spLocks/>
              </p:cNvSpPr>
              <p:nvPr/>
            </p:nvSpPr>
            <p:spPr bwMode="auto">
              <a:xfrm>
                <a:off x="3883" y="2005"/>
                <a:ext cx="28" cy="106"/>
              </a:xfrm>
              <a:custGeom>
                <a:avLst/>
                <a:gdLst/>
                <a:ahLst/>
                <a:cxnLst>
                  <a:cxn ang="0">
                    <a:pos x="0" y="70"/>
                  </a:cxn>
                  <a:cxn ang="0">
                    <a:pos x="3" y="49"/>
                  </a:cxn>
                  <a:cxn ang="0">
                    <a:pos x="3" y="2"/>
                  </a:cxn>
                  <a:cxn ang="0">
                    <a:pos x="9" y="0"/>
                  </a:cxn>
                  <a:cxn ang="0">
                    <a:pos x="17" y="3"/>
                  </a:cxn>
                  <a:cxn ang="0">
                    <a:pos x="17" y="48"/>
                  </a:cxn>
                  <a:cxn ang="0">
                    <a:pos x="19" y="71"/>
                  </a:cxn>
                </a:cxnLst>
                <a:rect l="0" t="0" r="r" b="b"/>
                <a:pathLst>
                  <a:path w="19" h="71">
                    <a:moveTo>
                      <a:pt x="0" y="70"/>
                    </a:moveTo>
                    <a:cubicBezTo>
                      <a:pt x="0" y="70"/>
                      <a:pt x="3" y="53"/>
                      <a:pt x="3" y="49"/>
                    </a:cubicBezTo>
                    <a:cubicBezTo>
                      <a:pt x="3" y="44"/>
                      <a:pt x="3" y="2"/>
                      <a:pt x="3" y="2"/>
                    </a:cubicBezTo>
                    <a:cubicBezTo>
                      <a:pt x="3" y="2"/>
                      <a:pt x="4" y="0"/>
                      <a:pt x="9" y="0"/>
                    </a:cubicBezTo>
                    <a:cubicBezTo>
                      <a:pt x="14" y="0"/>
                      <a:pt x="17" y="3"/>
                      <a:pt x="17" y="3"/>
                    </a:cubicBezTo>
                    <a:cubicBezTo>
                      <a:pt x="17" y="48"/>
                      <a:pt x="17" y="48"/>
                      <a:pt x="17" y="48"/>
                    </a:cubicBezTo>
                    <a:cubicBezTo>
                      <a:pt x="17" y="48"/>
                      <a:pt x="18" y="68"/>
                      <a:pt x="19" y="7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26" name="Freeform 1202"/>
              <p:cNvSpPr>
                <a:spLocks/>
              </p:cNvSpPr>
              <p:nvPr/>
            </p:nvSpPr>
            <p:spPr bwMode="auto">
              <a:xfrm>
                <a:off x="3881" y="2074"/>
                <a:ext cx="32" cy="10"/>
              </a:xfrm>
              <a:custGeom>
                <a:avLst/>
                <a:gdLst/>
                <a:ahLst/>
                <a:cxnLst>
                  <a:cxn ang="0">
                    <a:pos x="4" y="7"/>
                  </a:cxn>
                  <a:cxn ang="0">
                    <a:pos x="0" y="4"/>
                  </a:cxn>
                  <a:cxn ang="0">
                    <a:pos x="11" y="0"/>
                  </a:cxn>
                  <a:cxn ang="0">
                    <a:pos x="21" y="4"/>
                  </a:cxn>
                  <a:cxn ang="0">
                    <a:pos x="18" y="6"/>
                  </a:cxn>
                </a:cxnLst>
                <a:rect l="0" t="0" r="r" b="b"/>
                <a:pathLst>
                  <a:path w="21" h="7">
                    <a:moveTo>
                      <a:pt x="4" y="7"/>
                    </a:moveTo>
                    <a:cubicBezTo>
                      <a:pt x="2" y="6"/>
                      <a:pt x="0" y="5"/>
                      <a:pt x="0" y="4"/>
                    </a:cubicBezTo>
                    <a:cubicBezTo>
                      <a:pt x="0" y="2"/>
                      <a:pt x="5" y="0"/>
                      <a:pt x="11" y="0"/>
                    </a:cubicBezTo>
                    <a:cubicBezTo>
                      <a:pt x="17" y="0"/>
                      <a:pt x="21" y="2"/>
                      <a:pt x="21" y="4"/>
                    </a:cubicBezTo>
                    <a:cubicBezTo>
                      <a:pt x="21" y="5"/>
                      <a:pt x="20" y="6"/>
                      <a:pt x="18" y="6"/>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27" name="Freeform 1203"/>
              <p:cNvSpPr>
                <a:spLocks/>
              </p:cNvSpPr>
              <p:nvPr/>
            </p:nvSpPr>
            <p:spPr bwMode="auto">
              <a:xfrm>
                <a:off x="3880" y="2072"/>
                <a:ext cx="33" cy="8"/>
              </a:xfrm>
              <a:custGeom>
                <a:avLst/>
                <a:gdLst/>
                <a:ahLst/>
                <a:cxnLst>
                  <a:cxn ang="0">
                    <a:pos x="1" y="5"/>
                  </a:cxn>
                  <a:cxn ang="0">
                    <a:pos x="12" y="0"/>
                  </a:cxn>
                  <a:cxn ang="0">
                    <a:pos x="22" y="5"/>
                  </a:cxn>
                </a:cxnLst>
                <a:rect l="0" t="0" r="r" b="b"/>
                <a:pathLst>
                  <a:path w="22" h="5">
                    <a:moveTo>
                      <a:pt x="1" y="5"/>
                    </a:moveTo>
                    <a:cubicBezTo>
                      <a:pt x="0" y="1"/>
                      <a:pt x="6" y="0"/>
                      <a:pt x="12" y="0"/>
                    </a:cubicBezTo>
                    <a:cubicBezTo>
                      <a:pt x="18" y="0"/>
                      <a:pt x="22" y="1"/>
                      <a:pt x="22" y="5"/>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28" name="Freeform 1204"/>
              <p:cNvSpPr>
                <a:spLocks/>
              </p:cNvSpPr>
              <p:nvPr/>
            </p:nvSpPr>
            <p:spPr bwMode="auto">
              <a:xfrm>
                <a:off x="3875" y="1971"/>
                <a:ext cx="44" cy="39"/>
              </a:xfrm>
              <a:custGeom>
                <a:avLst/>
                <a:gdLst/>
                <a:ahLst/>
                <a:cxnLst>
                  <a:cxn ang="0">
                    <a:pos x="8" y="26"/>
                  </a:cxn>
                  <a:cxn ang="0">
                    <a:pos x="0" y="14"/>
                  </a:cxn>
                  <a:cxn ang="0">
                    <a:pos x="15" y="0"/>
                  </a:cxn>
                  <a:cxn ang="0">
                    <a:pos x="29" y="14"/>
                  </a:cxn>
                  <a:cxn ang="0">
                    <a:pos x="21" y="26"/>
                  </a:cxn>
                </a:cxnLst>
                <a:rect l="0" t="0" r="r" b="b"/>
                <a:pathLst>
                  <a:path w="29" h="26">
                    <a:moveTo>
                      <a:pt x="8" y="26"/>
                    </a:moveTo>
                    <a:cubicBezTo>
                      <a:pt x="3" y="23"/>
                      <a:pt x="0" y="19"/>
                      <a:pt x="0" y="14"/>
                    </a:cubicBezTo>
                    <a:cubicBezTo>
                      <a:pt x="0" y="6"/>
                      <a:pt x="7" y="0"/>
                      <a:pt x="15" y="0"/>
                    </a:cubicBezTo>
                    <a:cubicBezTo>
                      <a:pt x="23" y="0"/>
                      <a:pt x="29" y="6"/>
                      <a:pt x="29" y="14"/>
                    </a:cubicBezTo>
                    <a:cubicBezTo>
                      <a:pt x="29" y="19"/>
                      <a:pt x="26" y="24"/>
                      <a:pt x="21" y="26"/>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29" name="Freeform 1205"/>
              <p:cNvSpPr>
                <a:spLocks/>
              </p:cNvSpPr>
              <p:nvPr/>
            </p:nvSpPr>
            <p:spPr bwMode="auto">
              <a:xfrm>
                <a:off x="3883" y="1963"/>
                <a:ext cx="30" cy="12"/>
              </a:xfrm>
              <a:custGeom>
                <a:avLst/>
                <a:gdLst/>
                <a:ahLst/>
                <a:cxnLst>
                  <a:cxn ang="0">
                    <a:pos x="1" y="7"/>
                  </a:cxn>
                  <a:cxn ang="0">
                    <a:pos x="0" y="5"/>
                  </a:cxn>
                  <a:cxn ang="0">
                    <a:pos x="10" y="0"/>
                  </a:cxn>
                  <a:cxn ang="0">
                    <a:pos x="20" y="5"/>
                  </a:cxn>
                  <a:cxn ang="0">
                    <a:pos x="18" y="8"/>
                  </a:cxn>
                </a:cxnLst>
                <a:rect l="0" t="0" r="r" b="b"/>
                <a:pathLst>
                  <a:path w="20" h="8">
                    <a:moveTo>
                      <a:pt x="1" y="7"/>
                    </a:moveTo>
                    <a:cubicBezTo>
                      <a:pt x="0" y="7"/>
                      <a:pt x="0" y="6"/>
                      <a:pt x="0" y="5"/>
                    </a:cubicBezTo>
                    <a:cubicBezTo>
                      <a:pt x="0" y="3"/>
                      <a:pt x="4" y="0"/>
                      <a:pt x="10" y="0"/>
                    </a:cubicBezTo>
                    <a:cubicBezTo>
                      <a:pt x="15" y="0"/>
                      <a:pt x="20" y="3"/>
                      <a:pt x="20" y="5"/>
                    </a:cubicBezTo>
                    <a:cubicBezTo>
                      <a:pt x="20" y="6"/>
                      <a:pt x="19" y="7"/>
                      <a:pt x="18" y="8"/>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30" name="Freeform 1206"/>
              <p:cNvSpPr>
                <a:spLocks/>
              </p:cNvSpPr>
              <p:nvPr/>
            </p:nvSpPr>
            <p:spPr bwMode="auto">
              <a:xfrm>
                <a:off x="3877" y="1992"/>
                <a:ext cx="40" cy="6"/>
              </a:xfrm>
              <a:custGeom>
                <a:avLst/>
                <a:gdLst/>
                <a:ahLst/>
                <a:cxnLst>
                  <a:cxn ang="0">
                    <a:pos x="0" y="4"/>
                  </a:cxn>
                  <a:cxn ang="0">
                    <a:pos x="14" y="0"/>
                  </a:cxn>
                  <a:cxn ang="0">
                    <a:pos x="27" y="3"/>
                  </a:cxn>
                </a:cxnLst>
                <a:rect l="0" t="0" r="r" b="b"/>
                <a:pathLst>
                  <a:path w="27" h="4">
                    <a:moveTo>
                      <a:pt x="0" y="4"/>
                    </a:moveTo>
                    <a:cubicBezTo>
                      <a:pt x="1" y="2"/>
                      <a:pt x="7" y="0"/>
                      <a:pt x="14" y="0"/>
                    </a:cubicBezTo>
                    <a:cubicBezTo>
                      <a:pt x="20" y="0"/>
                      <a:pt x="25" y="1"/>
                      <a:pt x="27" y="3"/>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31" name="Freeform 1207"/>
              <p:cNvSpPr>
                <a:spLocks/>
              </p:cNvSpPr>
              <p:nvPr/>
            </p:nvSpPr>
            <p:spPr bwMode="auto">
              <a:xfrm>
                <a:off x="3890" y="1891"/>
                <a:ext cx="12" cy="74"/>
              </a:xfrm>
              <a:custGeom>
                <a:avLst/>
                <a:gdLst/>
                <a:ahLst/>
                <a:cxnLst>
                  <a:cxn ang="0">
                    <a:pos x="0" y="74"/>
                  </a:cxn>
                  <a:cxn ang="0">
                    <a:pos x="0" y="3"/>
                  </a:cxn>
                  <a:cxn ang="0">
                    <a:pos x="6" y="0"/>
                  </a:cxn>
                  <a:cxn ang="0">
                    <a:pos x="12" y="2"/>
                  </a:cxn>
                  <a:cxn ang="0">
                    <a:pos x="12" y="74"/>
                  </a:cxn>
                </a:cxnLst>
                <a:rect l="0" t="0" r="r" b="b"/>
                <a:pathLst>
                  <a:path w="12" h="74">
                    <a:moveTo>
                      <a:pt x="0" y="74"/>
                    </a:moveTo>
                    <a:lnTo>
                      <a:pt x="0" y="3"/>
                    </a:lnTo>
                    <a:lnTo>
                      <a:pt x="6" y="0"/>
                    </a:lnTo>
                    <a:lnTo>
                      <a:pt x="12" y="2"/>
                    </a:lnTo>
                    <a:lnTo>
                      <a:pt x="12" y="74"/>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32" name="Line 1208"/>
              <p:cNvSpPr>
                <a:spLocks noChangeShapeType="1"/>
              </p:cNvSpPr>
              <p:nvPr/>
            </p:nvSpPr>
            <p:spPr bwMode="auto">
              <a:xfrm>
                <a:off x="3896" y="1891"/>
                <a:ext cx="1" cy="7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33" name="Freeform 1209"/>
              <p:cNvSpPr>
                <a:spLocks/>
              </p:cNvSpPr>
              <p:nvPr/>
            </p:nvSpPr>
            <p:spPr bwMode="auto">
              <a:xfrm>
                <a:off x="3886" y="1885"/>
                <a:ext cx="21" cy="8"/>
              </a:xfrm>
              <a:custGeom>
                <a:avLst/>
                <a:gdLst/>
                <a:ahLst/>
                <a:cxnLst>
                  <a:cxn ang="0">
                    <a:pos x="4" y="8"/>
                  </a:cxn>
                  <a:cxn ang="0">
                    <a:pos x="0" y="6"/>
                  </a:cxn>
                  <a:cxn ang="0">
                    <a:pos x="9" y="0"/>
                  </a:cxn>
                  <a:cxn ang="0">
                    <a:pos x="21" y="3"/>
                  </a:cxn>
                  <a:cxn ang="0">
                    <a:pos x="16" y="8"/>
                  </a:cxn>
                </a:cxnLst>
                <a:rect l="0" t="0" r="r" b="b"/>
                <a:pathLst>
                  <a:path w="21" h="8">
                    <a:moveTo>
                      <a:pt x="4" y="8"/>
                    </a:moveTo>
                    <a:lnTo>
                      <a:pt x="0" y="6"/>
                    </a:lnTo>
                    <a:lnTo>
                      <a:pt x="9" y="0"/>
                    </a:lnTo>
                    <a:lnTo>
                      <a:pt x="21" y="3"/>
                    </a:lnTo>
                    <a:lnTo>
                      <a:pt x="16" y="8"/>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34" name="Line 1210"/>
              <p:cNvSpPr>
                <a:spLocks noChangeShapeType="1"/>
              </p:cNvSpPr>
              <p:nvPr/>
            </p:nvSpPr>
            <p:spPr bwMode="auto">
              <a:xfrm flipV="1">
                <a:off x="3893" y="1810"/>
                <a:ext cx="1" cy="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35" name="Line 1211"/>
              <p:cNvSpPr>
                <a:spLocks noChangeShapeType="1"/>
              </p:cNvSpPr>
              <p:nvPr/>
            </p:nvSpPr>
            <p:spPr bwMode="auto">
              <a:xfrm flipV="1">
                <a:off x="3899" y="1812"/>
                <a:ext cx="1" cy="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36" name="Oval 1212"/>
              <p:cNvSpPr>
                <a:spLocks noChangeArrowheads="1"/>
              </p:cNvSpPr>
              <p:nvPr/>
            </p:nvSpPr>
            <p:spPr bwMode="auto">
              <a:xfrm>
                <a:off x="3890" y="1806"/>
                <a:ext cx="14" cy="6"/>
              </a:xfrm>
              <a:prstGeom prst="ellips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37" name="Freeform 1213"/>
              <p:cNvSpPr>
                <a:spLocks/>
              </p:cNvSpPr>
              <p:nvPr/>
            </p:nvSpPr>
            <p:spPr bwMode="auto">
              <a:xfrm>
                <a:off x="3889" y="1803"/>
                <a:ext cx="15" cy="6"/>
              </a:xfrm>
              <a:custGeom>
                <a:avLst/>
                <a:gdLst/>
                <a:ahLst/>
                <a:cxnLst>
                  <a:cxn ang="0">
                    <a:pos x="1" y="4"/>
                  </a:cxn>
                  <a:cxn ang="0">
                    <a:pos x="5" y="0"/>
                  </a:cxn>
                  <a:cxn ang="0">
                    <a:pos x="10" y="4"/>
                  </a:cxn>
                </a:cxnLst>
                <a:rect l="0" t="0" r="r" b="b"/>
                <a:pathLst>
                  <a:path w="10" h="4">
                    <a:moveTo>
                      <a:pt x="1" y="4"/>
                    </a:moveTo>
                    <a:cubicBezTo>
                      <a:pt x="0" y="1"/>
                      <a:pt x="3" y="0"/>
                      <a:pt x="5" y="0"/>
                    </a:cubicBezTo>
                    <a:cubicBezTo>
                      <a:pt x="8" y="0"/>
                      <a:pt x="10" y="1"/>
                      <a:pt x="10" y="4"/>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38" name="Rectangle 1214"/>
              <p:cNvSpPr>
                <a:spLocks noChangeArrowheads="1"/>
              </p:cNvSpPr>
              <p:nvPr/>
            </p:nvSpPr>
            <p:spPr bwMode="auto">
              <a:xfrm>
                <a:off x="3893" y="1711"/>
                <a:ext cx="6" cy="92"/>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39" name="Line 1215"/>
              <p:cNvSpPr>
                <a:spLocks noChangeShapeType="1"/>
              </p:cNvSpPr>
              <p:nvPr/>
            </p:nvSpPr>
            <p:spPr bwMode="auto">
              <a:xfrm>
                <a:off x="3899" y="1803"/>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40" name="Rectangle 1216"/>
              <p:cNvSpPr>
                <a:spLocks noChangeArrowheads="1"/>
              </p:cNvSpPr>
              <p:nvPr/>
            </p:nvSpPr>
            <p:spPr bwMode="auto">
              <a:xfrm>
                <a:off x="3895" y="1669"/>
                <a:ext cx="3" cy="41"/>
              </a:xfrm>
              <a:prstGeom prst="rect">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41" name="Line 1217"/>
              <p:cNvSpPr>
                <a:spLocks noChangeShapeType="1"/>
              </p:cNvSpPr>
              <p:nvPr/>
            </p:nvSpPr>
            <p:spPr bwMode="auto">
              <a:xfrm>
                <a:off x="3898" y="1669"/>
                <a:ext cx="1" cy="1"/>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42" name="Line 1218"/>
              <p:cNvSpPr>
                <a:spLocks noChangeShapeType="1"/>
              </p:cNvSpPr>
              <p:nvPr/>
            </p:nvSpPr>
            <p:spPr bwMode="auto">
              <a:xfrm>
                <a:off x="3963" y="2735"/>
                <a:ext cx="35" cy="57"/>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43" name="Line 1219"/>
              <p:cNvSpPr>
                <a:spLocks noChangeShapeType="1"/>
              </p:cNvSpPr>
              <p:nvPr/>
            </p:nvSpPr>
            <p:spPr bwMode="auto">
              <a:xfrm>
                <a:off x="3923" y="2672"/>
                <a:ext cx="31" cy="49"/>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44" name="Line 1220"/>
              <p:cNvSpPr>
                <a:spLocks noChangeShapeType="1"/>
              </p:cNvSpPr>
              <p:nvPr/>
            </p:nvSpPr>
            <p:spPr bwMode="auto">
              <a:xfrm>
                <a:off x="3977" y="2727"/>
                <a:ext cx="37" cy="6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45" name="Line 1221"/>
              <p:cNvSpPr>
                <a:spLocks noChangeShapeType="1"/>
              </p:cNvSpPr>
              <p:nvPr/>
            </p:nvSpPr>
            <p:spPr bwMode="auto">
              <a:xfrm>
                <a:off x="3936" y="2663"/>
                <a:ext cx="33" cy="52"/>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46" name="Line 1222"/>
              <p:cNvSpPr>
                <a:spLocks noChangeShapeType="1"/>
              </p:cNvSpPr>
              <p:nvPr/>
            </p:nvSpPr>
            <p:spPr bwMode="auto">
              <a:xfrm flipH="1">
                <a:off x="3924" y="2726"/>
                <a:ext cx="30" cy="3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grpSp>
        <p:sp>
          <p:nvSpPr>
            <p:cNvPr id="2248" name="Line 1224"/>
            <p:cNvSpPr>
              <a:spLocks noChangeShapeType="1"/>
            </p:cNvSpPr>
            <p:nvPr/>
          </p:nvSpPr>
          <p:spPr bwMode="auto">
            <a:xfrm flipH="1">
              <a:off x="6232525" y="4338638"/>
              <a:ext cx="52388" cy="523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49" name="Freeform 1225"/>
            <p:cNvSpPr>
              <a:spLocks/>
            </p:cNvSpPr>
            <p:nvPr/>
          </p:nvSpPr>
          <p:spPr bwMode="auto">
            <a:xfrm>
              <a:off x="6275388" y="4308476"/>
              <a:ext cx="38100" cy="33338"/>
            </a:xfrm>
            <a:custGeom>
              <a:avLst/>
              <a:gdLst/>
              <a:ahLst/>
              <a:cxnLst>
                <a:cxn ang="0">
                  <a:pos x="16" y="4"/>
                </a:cxn>
                <a:cxn ang="0">
                  <a:pos x="15" y="9"/>
                </a:cxn>
                <a:cxn ang="0">
                  <a:pos x="11" y="11"/>
                </a:cxn>
                <a:cxn ang="0">
                  <a:pos x="7" y="14"/>
                </a:cxn>
                <a:cxn ang="0">
                  <a:pos x="1" y="10"/>
                </a:cxn>
                <a:cxn ang="0">
                  <a:pos x="6" y="1"/>
                </a:cxn>
                <a:cxn ang="0">
                  <a:pos x="16" y="4"/>
                </a:cxn>
              </a:cxnLst>
              <a:rect l="0" t="0" r="r" b="b"/>
              <a:pathLst>
                <a:path w="16" h="14">
                  <a:moveTo>
                    <a:pt x="16" y="4"/>
                  </a:moveTo>
                  <a:cubicBezTo>
                    <a:pt x="16" y="6"/>
                    <a:pt x="16" y="7"/>
                    <a:pt x="15" y="9"/>
                  </a:cubicBezTo>
                  <a:cubicBezTo>
                    <a:pt x="15" y="9"/>
                    <a:pt x="14" y="9"/>
                    <a:pt x="11" y="11"/>
                  </a:cubicBezTo>
                  <a:cubicBezTo>
                    <a:pt x="10" y="12"/>
                    <a:pt x="7" y="14"/>
                    <a:pt x="7" y="14"/>
                  </a:cubicBezTo>
                  <a:cubicBezTo>
                    <a:pt x="4" y="14"/>
                    <a:pt x="2" y="12"/>
                    <a:pt x="1" y="10"/>
                  </a:cubicBezTo>
                  <a:cubicBezTo>
                    <a:pt x="0" y="7"/>
                    <a:pt x="2" y="3"/>
                    <a:pt x="6" y="1"/>
                  </a:cubicBezTo>
                  <a:cubicBezTo>
                    <a:pt x="10" y="0"/>
                    <a:pt x="14" y="1"/>
                    <a:pt x="16" y="4"/>
                  </a:cubicBez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50" name="Line 1226"/>
            <p:cNvSpPr>
              <a:spLocks noChangeShapeType="1"/>
            </p:cNvSpPr>
            <p:nvPr/>
          </p:nvSpPr>
          <p:spPr bwMode="auto">
            <a:xfrm flipH="1">
              <a:off x="7216775" y="4371976"/>
              <a:ext cx="55563" cy="523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51" name="Line 1227"/>
            <p:cNvSpPr>
              <a:spLocks noChangeShapeType="1"/>
            </p:cNvSpPr>
            <p:nvPr/>
          </p:nvSpPr>
          <p:spPr bwMode="auto">
            <a:xfrm flipH="1">
              <a:off x="7219950" y="4384676"/>
              <a:ext cx="61913" cy="587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52" name="Freeform 1228"/>
            <p:cNvSpPr>
              <a:spLocks/>
            </p:cNvSpPr>
            <p:nvPr/>
          </p:nvSpPr>
          <p:spPr bwMode="auto">
            <a:xfrm>
              <a:off x="7331075" y="4160838"/>
              <a:ext cx="4763" cy="6350"/>
            </a:xfrm>
            <a:custGeom>
              <a:avLst/>
              <a:gdLst/>
              <a:ahLst/>
              <a:cxnLst>
                <a:cxn ang="0">
                  <a:pos x="2" y="2"/>
                </a:cxn>
                <a:cxn ang="0">
                  <a:pos x="1" y="2"/>
                </a:cxn>
                <a:cxn ang="0">
                  <a:pos x="0" y="1"/>
                </a:cxn>
                <a:cxn ang="0">
                  <a:pos x="2" y="0"/>
                </a:cxn>
                <a:cxn ang="0">
                  <a:pos x="2" y="2"/>
                </a:cxn>
              </a:cxnLst>
              <a:rect l="0" t="0" r="r" b="b"/>
              <a:pathLst>
                <a:path w="2" h="3">
                  <a:moveTo>
                    <a:pt x="2" y="2"/>
                  </a:moveTo>
                  <a:cubicBezTo>
                    <a:pt x="2" y="2"/>
                    <a:pt x="1" y="3"/>
                    <a:pt x="1" y="2"/>
                  </a:cubicBezTo>
                  <a:cubicBezTo>
                    <a:pt x="0" y="2"/>
                    <a:pt x="0" y="2"/>
                    <a:pt x="0" y="1"/>
                  </a:cubicBezTo>
                  <a:cubicBezTo>
                    <a:pt x="1" y="1"/>
                    <a:pt x="1" y="0"/>
                    <a:pt x="2" y="0"/>
                  </a:cubicBezTo>
                  <a:cubicBezTo>
                    <a:pt x="2" y="1"/>
                    <a:pt x="2" y="1"/>
                    <a:pt x="2" y="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53" name="Freeform 1229"/>
            <p:cNvSpPr>
              <a:spLocks/>
            </p:cNvSpPr>
            <p:nvPr/>
          </p:nvSpPr>
          <p:spPr bwMode="auto">
            <a:xfrm>
              <a:off x="7340600" y="4162426"/>
              <a:ext cx="4763" cy="4763"/>
            </a:xfrm>
            <a:custGeom>
              <a:avLst/>
              <a:gdLst/>
              <a:ahLst/>
              <a:cxnLst>
                <a:cxn ang="0">
                  <a:pos x="2" y="1"/>
                </a:cxn>
                <a:cxn ang="0">
                  <a:pos x="0" y="2"/>
                </a:cxn>
                <a:cxn ang="0">
                  <a:pos x="0" y="1"/>
                </a:cxn>
                <a:cxn ang="0">
                  <a:pos x="1" y="0"/>
                </a:cxn>
                <a:cxn ang="0">
                  <a:pos x="2" y="1"/>
                </a:cxn>
              </a:cxnLst>
              <a:rect l="0" t="0" r="r" b="b"/>
              <a:pathLst>
                <a:path w="2" h="2">
                  <a:moveTo>
                    <a:pt x="2" y="1"/>
                  </a:moveTo>
                  <a:cubicBezTo>
                    <a:pt x="2" y="2"/>
                    <a:pt x="1" y="2"/>
                    <a:pt x="0" y="2"/>
                  </a:cubicBezTo>
                  <a:cubicBezTo>
                    <a:pt x="0" y="2"/>
                    <a:pt x="0" y="1"/>
                    <a:pt x="0" y="1"/>
                  </a:cubicBezTo>
                  <a:cubicBezTo>
                    <a:pt x="0" y="0"/>
                    <a:pt x="1" y="0"/>
                    <a:pt x="1" y="0"/>
                  </a:cubicBezTo>
                  <a:cubicBezTo>
                    <a:pt x="2" y="0"/>
                    <a:pt x="2" y="1"/>
                    <a:pt x="2"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54" name="Freeform 1230"/>
            <p:cNvSpPr>
              <a:spLocks/>
            </p:cNvSpPr>
            <p:nvPr/>
          </p:nvSpPr>
          <p:spPr bwMode="auto">
            <a:xfrm>
              <a:off x="7348538" y="4165601"/>
              <a:ext cx="3175" cy="4763"/>
            </a:xfrm>
            <a:custGeom>
              <a:avLst/>
              <a:gdLst/>
              <a:ahLst/>
              <a:cxnLst>
                <a:cxn ang="0">
                  <a:pos x="2" y="1"/>
                </a:cxn>
                <a:cxn ang="0">
                  <a:pos x="1" y="2"/>
                </a:cxn>
                <a:cxn ang="0">
                  <a:pos x="0" y="1"/>
                </a:cxn>
                <a:cxn ang="0">
                  <a:pos x="1" y="0"/>
                </a:cxn>
                <a:cxn ang="0">
                  <a:pos x="2" y="1"/>
                </a:cxn>
              </a:cxnLst>
              <a:rect l="0" t="0" r="r" b="b"/>
              <a:pathLst>
                <a:path w="2" h="2">
                  <a:moveTo>
                    <a:pt x="2" y="1"/>
                  </a:moveTo>
                  <a:cubicBezTo>
                    <a:pt x="2" y="1"/>
                    <a:pt x="2" y="2"/>
                    <a:pt x="1" y="2"/>
                  </a:cubicBezTo>
                  <a:cubicBezTo>
                    <a:pt x="0" y="2"/>
                    <a:pt x="0" y="2"/>
                    <a:pt x="0" y="1"/>
                  </a:cubicBezTo>
                  <a:cubicBezTo>
                    <a:pt x="0" y="0"/>
                    <a:pt x="0" y="0"/>
                    <a:pt x="1" y="0"/>
                  </a:cubicBezTo>
                  <a:cubicBezTo>
                    <a:pt x="1" y="0"/>
                    <a:pt x="2" y="0"/>
                    <a:pt x="2"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55" name="Freeform 1231"/>
            <p:cNvSpPr>
              <a:spLocks/>
            </p:cNvSpPr>
            <p:nvPr/>
          </p:nvSpPr>
          <p:spPr bwMode="auto">
            <a:xfrm>
              <a:off x="7191375" y="3167063"/>
              <a:ext cx="668338" cy="1266825"/>
            </a:xfrm>
            <a:custGeom>
              <a:avLst/>
              <a:gdLst/>
              <a:ahLst/>
              <a:cxnLst>
                <a:cxn ang="0">
                  <a:pos x="0" y="533"/>
                </a:cxn>
                <a:cxn ang="0">
                  <a:pos x="57" y="433"/>
                </a:cxn>
                <a:cxn ang="0">
                  <a:pos x="61" y="415"/>
                </a:cxn>
                <a:cxn ang="0">
                  <a:pos x="63" y="402"/>
                </a:cxn>
                <a:cxn ang="0">
                  <a:pos x="87" y="370"/>
                </a:cxn>
                <a:cxn ang="0">
                  <a:pos x="105" y="313"/>
                </a:cxn>
                <a:cxn ang="0">
                  <a:pos x="98" y="300"/>
                </a:cxn>
                <a:cxn ang="0">
                  <a:pos x="118" y="221"/>
                </a:cxn>
                <a:cxn ang="0">
                  <a:pos x="128" y="114"/>
                </a:cxn>
                <a:cxn ang="0">
                  <a:pos x="131" y="38"/>
                </a:cxn>
                <a:cxn ang="0">
                  <a:pos x="125" y="20"/>
                </a:cxn>
                <a:cxn ang="0">
                  <a:pos x="130" y="15"/>
                </a:cxn>
                <a:cxn ang="0">
                  <a:pos x="134" y="6"/>
                </a:cxn>
                <a:cxn ang="0">
                  <a:pos x="139" y="0"/>
                </a:cxn>
                <a:cxn ang="0">
                  <a:pos x="144" y="6"/>
                </a:cxn>
                <a:cxn ang="0">
                  <a:pos x="148" y="16"/>
                </a:cxn>
                <a:cxn ang="0">
                  <a:pos x="153" y="34"/>
                </a:cxn>
                <a:cxn ang="0">
                  <a:pos x="151" y="124"/>
                </a:cxn>
                <a:cxn ang="0">
                  <a:pos x="171" y="300"/>
                </a:cxn>
                <a:cxn ang="0">
                  <a:pos x="182" y="304"/>
                </a:cxn>
                <a:cxn ang="0">
                  <a:pos x="183" y="348"/>
                </a:cxn>
                <a:cxn ang="0">
                  <a:pos x="203" y="402"/>
                </a:cxn>
                <a:cxn ang="0">
                  <a:pos x="214" y="414"/>
                </a:cxn>
                <a:cxn ang="0">
                  <a:pos x="217" y="424"/>
                </a:cxn>
                <a:cxn ang="0">
                  <a:pos x="278" y="533"/>
                </a:cxn>
                <a:cxn ang="0">
                  <a:pos x="219" y="516"/>
                </a:cxn>
                <a:cxn ang="0">
                  <a:pos x="198" y="515"/>
                </a:cxn>
                <a:cxn ang="0">
                  <a:pos x="199" y="488"/>
                </a:cxn>
                <a:cxn ang="0">
                  <a:pos x="187" y="467"/>
                </a:cxn>
                <a:cxn ang="0">
                  <a:pos x="157" y="453"/>
                </a:cxn>
                <a:cxn ang="0">
                  <a:pos x="122" y="454"/>
                </a:cxn>
                <a:cxn ang="0">
                  <a:pos x="94" y="466"/>
                </a:cxn>
                <a:cxn ang="0">
                  <a:pos x="80" y="482"/>
                </a:cxn>
                <a:cxn ang="0">
                  <a:pos x="78" y="507"/>
                </a:cxn>
                <a:cxn ang="0">
                  <a:pos x="59" y="515"/>
                </a:cxn>
                <a:cxn ang="0">
                  <a:pos x="61" y="533"/>
                </a:cxn>
              </a:cxnLst>
              <a:rect l="0" t="0" r="r" b="b"/>
              <a:pathLst>
                <a:path w="281" h="533">
                  <a:moveTo>
                    <a:pt x="61" y="533"/>
                  </a:moveTo>
                  <a:cubicBezTo>
                    <a:pt x="0" y="533"/>
                    <a:pt x="0" y="533"/>
                    <a:pt x="0" y="533"/>
                  </a:cubicBezTo>
                  <a:cubicBezTo>
                    <a:pt x="28" y="485"/>
                    <a:pt x="28" y="485"/>
                    <a:pt x="28" y="485"/>
                  </a:cubicBezTo>
                  <a:cubicBezTo>
                    <a:pt x="57" y="433"/>
                    <a:pt x="57" y="433"/>
                    <a:pt x="57" y="433"/>
                  </a:cubicBezTo>
                  <a:cubicBezTo>
                    <a:pt x="62" y="425"/>
                    <a:pt x="62" y="425"/>
                    <a:pt x="62" y="425"/>
                  </a:cubicBezTo>
                  <a:cubicBezTo>
                    <a:pt x="61" y="415"/>
                    <a:pt x="61" y="415"/>
                    <a:pt x="61" y="415"/>
                  </a:cubicBezTo>
                  <a:cubicBezTo>
                    <a:pt x="63" y="414"/>
                    <a:pt x="63" y="414"/>
                    <a:pt x="63" y="414"/>
                  </a:cubicBezTo>
                  <a:cubicBezTo>
                    <a:pt x="63" y="402"/>
                    <a:pt x="63" y="402"/>
                    <a:pt x="63" y="402"/>
                  </a:cubicBezTo>
                  <a:cubicBezTo>
                    <a:pt x="73" y="402"/>
                    <a:pt x="73" y="402"/>
                    <a:pt x="73" y="402"/>
                  </a:cubicBezTo>
                  <a:cubicBezTo>
                    <a:pt x="87" y="370"/>
                    <a:pt x="87" y="370"/>
                    <a:pt x="87" y="370"/>
                  </a:cubicBezTo>
                  <a:cubicBezTo>
                    <a:pt x="87" y="370"/>
                    <a:pt x="97" y="341"/>
                    <a:pt x="98" y="340"/>
                  </a:cubicBezTo>
                  <a:cubicBezTo>
                    <a:pt x="98" y="339"/>
                    <a:pt x="105" y="313"/>
                    <a:pt x="105" y="313"/>
                  </a:cubicBezTo>
                  <a:cubicBezTo>
                    <a:pt x="96" y="305"/>
                    <a:pt x="96" y="305"/>
                    <a:pt x="96" y="305"/>
                  </a:cubicBezTo>
                  <a:cubicBezTo>
                    <a:pt x="98" y="300"/>
                    <a:pt x="98" y="300"/>
                    <a:pt x="98" y="300"/>
                  </a:cubicBezTo>
                  <a:cubicBezTo>
                    <a:pt x="107" y="300"/>
                    <a:pt x="107" y="300"/>
                    <a:pt x="107" y="300"/>
                  </a:cubicBezTo>
                  <a:cubicBezTo>
                    <a:pt x="118" y="221"/>
                    <a:pt x="118" y="221"/>
                    <a:pt x="118" y="221"/>
                  </a:cubicBezTo>
                  <a:cubicBezTo>
                    <a:pt x="125" y="156"/>
                    <a:pt x="125" y="156"/>
                    <a:pt x="125" y="156"/>
                  </a:cubicBezTo>
                  <a:cubicBezTo>
                    <a:pt x="128" y="114"/>
                    <a:pt x="128" y="114"/>
                    <a:pt x="128" y="114"/>
                  </a:cubicBezTo>
                  <a:cubicBezTo>
                    <a:pt x="130" y="69"/>
                    <a:pt x="130" y="69"/>
                    <a:pt x="130" y="69"/>
                  </a:cubicBezTo>
                  <a:cubicBezTo>
                    <a:pt x="131" y="38"/>
                    <a:pt x="131" y="38"/>
                    <a:pt x="131" y="38"/>
                  </a:cubicBezTo>
                  <a:cubicBezTo>
                    <a:pt x="126" y="35"/>
                    <a:pt x="126" y="35"/>
                    <a:pt x="126" y="35"/>
                  </a:cubicBezTo>
                  <a:cubicBezTo>
                    <a:pt x="125" y="20"/>
                    <a:pt x="125" y="20"/>
                    <a:pt x="125" y="20"/>
                  </a:cubicBezTo>
                  <a:cubicBezTo>
                    <a:pt x="132" y="16"/>
                    <a:pt x="132" y="16"/>
                    <a:pt x="132" y="16"/>
                  </a:cubicBezTo>
                  <a:cubicBezTo>
                    <a:pt x="130" y="15"/>
                    <a:pt x="130" y="15"/>
                    <a:pt x="130" y="15"/>
                  </a:cubicBezTo>
                  <a:cubicBezTo>
                    <a:pt x="130" y="7"/>
                    <a:pt x="130" y="7"/>
                    <a:pt x="130" y="7"/>
                  </a:cubicBezTo>
                  <a:cubicBezTo>
                    <a:pt x="134" y="6"/>
                    <a:pt x="134" y="6"/>
                    <a:pt x="134" y="6"/>
                  </a:cubicBezTo>
                  <a:cubicBezTo>
                    <a:pt x="135" y="2"/>
                    <a:pt x="135" y="2"/>
                    <a:pt x="135" y="2"/>
                  </a:cubicBezTo>
                  <a:cubicBezTo>
                    <a:pt x="139" y="0"/>
                    <a:pt x="139" y="0"/>
                    <a:pt x="139" y="0"/>
                  </a:cubicBezTo>
                  <a:cubicBezTo>
                    <a:pt x="144" y="2"/>
                    <a:pt x="144" y="2"/>
                    <a:pt x="144" y="2"/>
                  </a:cubicBezTo>
                  <a:cubicBezTo>
                    <a:pt x="144" y="6"/>
                    <a:pt x="144" y="6"/>
                    <a:pt x="144" y="6"/>
                  </a:cubicBezTo>
                  <a:cubicBezTo>
                    <a:pt x="148" y="8"/>
                    <a:pt x="148" y="8"/>
                    <a:pt x="148" y="8"/>
                  </a:cubicBezTo>
                  <a:cubicBezTo>
                    <a:pt x="148" y="16"/>
                    <a:pt x="148" y="16"/>
                    <a:pt x="148" y="16"/>
                  </a:cubicBezTo>
                  <a:cubicBezTo>
                    <a:pt x="153" y="20"/>
                    <a:pt x="153" y="20"/>
                    <a:pt x="153" y="20"/>
                  </a:cubicBezTo>
                  <a:cubicBezTo>
                    <a:pt x="153" y="34"/>
                    <a:pt x="153" y="34"/>
                    <a:pt x="153" y="34"/>
                  </a:cubicBezTo>
                  <a:cubicBezTo>
                    <a:pt x="147" y="37"/>
                    <a:pt x="147" y="37"/>
                    <a:pt x="147" y="37"/>
                  </a:cubicBezTo>
                  <a:cubicBezTo>
                    <a:pt x="151" y="124"/>
                    <a:pt x="151" y="124"/>
                    <a:pt x="151" y="124"/>
                  </a:cubicBezTo>
                  <a:cubicBezTo>
                    <a:pt x="159" y="217"/>
                    <a:pt x="159" y="217"/>
                    <a:pt x="159" y="217"/>
                  </a:cubicBezTo>
                  <a:cubicBezTo>
                    <a:pt x="171" y="300"/>
                    <a:pt x="171" y="300"/>
                    <a:pt x="171" y="300"/>
                  </a:cubicBezTo>
                  <a:cubicBezTo>
                    <a:pt x="180" y="300"/>
                    <a:pt x="180" y="300"/>
                    <a:pt x="180" y="300"/>
                  </a:cubicBezTo>
                  <a:cubicBezTo>
                    <a:pt x="182" y="304"/>
                    <a:pt x="182" y="304"/>
                    <a:pt x="182" y="304"/>
                  </a:cubicBezTo>
                  <a:cubicBezTo>
                    <a:pt x="174" y="312"/>
                    <a:pt x="174" y="312"/>
                    <a:pt x="174" y="312"/>
                  </a:cubicBezTo>
                  <a:cubicBezTo>
                    <a:pt x="183" y="348"/>
                    <a:pt x="183" y="348"/>
                    <a:pt x="183" y="348"/>
                  </a:cubicBezTo>
                  <a:cubicBezTo>
                    <a:pt x="194" y="380"/>
                    <a:pt x="194" y="380"/>
                    <a:pt x="194" y="380"/>
                  </a:cubicBezTo>
                  <a:cubicBezTo>
                    <a:pt x="203" y="402"/>
                    <a:pt x="203" y="402"/>
                    <a:pt x="203" y="402"/>
                  </a:cubicBezTo>
                  <a:cubicBezTo>
                    <a:pt x="214" y="402"/>
                    <a:pt x="214" y="402"/>
                    <a:pt x="214" y="402"/>
                  </a:cubicBezTo>
                  <a:cubicBezTo>
                    <a:pt x="214" y="414"/>
                    <a:pt x="214" y="414"/>
                    <a:pt x="214" y="414"/>
                  </a:cubicBezTo>
                  <a:cubicBezTo>
                    <a:pt x="217" y="414"/>
                    <a:pt x="217" y="414"/>
                    <a:pt x="217" y="414"/>
                  </a:cubicBezTo>
                  <a:cubicBezTo>
                    <a:pt x="217" y="424"/>
                    <a:pt x="217" y="424"/>
                    <a:pt x="217" y="424"/>
                  </a:cubicBezTo>
                  <a:cubicBezTo>
                    <a:pt x="250" y="484"/>
                    <a:pt x="250" y="484"/>
                    <a:pt x="250" y="484"/>
                  </a:cubicBezTo>
                  <a:cubicBezTo>
                    <a:pt x="250" y="484"/>
                    <a:pt x="281" y="533"/>
                    <a:pt x="278" y="533"/>
                  </a:cubicBezTo>
                  <a:cubicBezTo>
                    <a:pt x="276" y="532"/>
                    <a:pt x="217" y="532"/>
                    <a:pt x="217" y="532"/>
                  </a:cubicBezTo>
                  <a:cubicBezTo>
                    <a:pt x="219" y="516"/>
                    <a:pt x="219" y="516"/>
                    <a:pt x="219" y="516"/>
                  </a:cubicBezTo>
                  <a:cubicBezTo>
                    <a:pt x="214" y="515"/>
                    <a:pt x="214" y="515"/>
                    <a:pt x="214" y="515"/>
                  </a:cubicBezTo>
                  <a:cubicBezTo>
                    <a:pt x="198" y="515"/>
                    <a:pt x="198" y="515"/>
                    <a:pt x="198" y="515"/>
                  </a:cubicBezTo>
                  <a:cubicBezTo>
                    <a:pt x="200" y="501"/>
                    <a:pt x="200" y="501"/>
                    <a:pt x="200" y="501"/>
                  </a:cubicBezTo>
                  <a:cubicBezTo>
                    <a:pt x="199" y="488"/>
                    <a:pt x="199" y="488"/>
                    <a:pt x="199" y="488"/>
                  </a:cubicBezTo>
                  <a:cubicBezTo>
                    <a:pt x="195" y="478"/>
                    <a:pt x="195" y="478"/>
                    <a:pt x="195" y="478"/>
                  </a:cubicBezTo>
                  <a:cubicBezTo>
                    <a:pt x="187" y="467"/>
                    <a:pt x="187" y="467"/>
                    <a:pt x="187" y="467"/>
                  </a:cubicBezTo>
                  <a:cubicBezTo>
                    <a:pt x="173" y="459"/>
                    <a:pt x="173" y="459"/>
                    <a:pt x="173" y="459"/>
                  </a:cubicBezTo>
                  <a:cubicBezTo>
                    <a:pt x="157" y="453"/>
                    <a:pt x="157" y="453"/>
                    <a:pt x="157" y="453"/>
                  </a:cubicBezTo>
                  <a:cubicBezTo>
                    <a:pt x="139" y="451"/>
                    <a:pt x="139" y="451"/>
                    <a:pt x="139" y="451"/>
                  </a:cubicBezTo>
                  <a:cubicBezTo>
                    <a:pt x="122" y="454"/>
                    <a:pt x="122" y="454"/>
                    <a:pt x="122" y="454"/>
                  </a:cubicBezTo>
                  <a:cubicBezTo>
                    <a:pt x="106" y="459"/>
                    <a:pt x="106" y="459"/>
                    <a:pt x="106" y="459"/>
                  </a:cubicBezTo>
                  <a:cubicBezTo>
                    <a:pt x="94" y="466"/>
                    <a:pt x="94" y="466"/>
                    <a:pt x="94" y="466"/>
                  </a:cubicBezTo>
                  <a:cubicBezTo>
                    <a:pt x="86" y="474"/>
                    <a:pt x="86" y="474"/>
                    <a:pt x="86" y="474"/>
                  </a:cubicBezTo>
                  <a:cubicBezTo>
                    <a:pt x="80" y="482"/>
                    <a:pt x="80" y="482"/>
                    <a:pt x="80" y="482"/>
                  </a:cubicBezTo>
                  <a:cubicBezTo>
                    <a:pt x="77" y="496"/>
                    <a:pt x="77" y="496"/>
                    <a:pt x="77" y="496"/>
                  </a:cubicBezTo>
                  <a:cubicBezTo>
                    <a:pt x="78" y="507"/>
                    <a:pt x="78" y="507"/>
                    <a:pt x="78" y="507"/>
                  </a:cubicBezTo>
                  <a:cubicBezTo>
                    <a:pt x="80" y="515"/>
                    <a:pt x="80" y="515"/>
                    <a:pt x="80" y="515"/>
                  </a:cubicBezTo>
                  <a:cubicBezTo>
                    <a:pt x="59" y="515"/>
                    <a:pt x="59" y="515"/>
                    <a:pt x="59" y="515"/>
                  </a:cubicBezTo>
                  <a:cubicBezTo>
                    <a:pt x="60" y="528"/>
                    <a:pt x="60" y="528"/>
                    <a:pt x="60" y="528"/>
                  </a:cubicBezTo>
                  <a:cubicBezTo>
                    <a:pt x="61" y="533"/>
                    <a:pt x="61" y="533"/>
                    <a:pt x="61" y="533"/>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56" name="Freeform 1232"/>
            <p:cNvSpPr>
              <a:spLocks/>
            </p:cNvSpPr>
            <p:nvPr/>
          </p:nvSpPr>
          <p:spPr bwMode="auto">
            <a:xfrm>
              <a:off x="7192963" y="4176713"/>
              <a:ext cx="328613" cy="257175"/>
            </a:xfrm>
            <a:custGeom>
              <a:avLst/>
              <a:gdLst/>
              <a:ahLst/>
              <a:cxnLst>
                <a:cxn ang="0">
                  <a:pos x="138" y="25"/>
                </a:cxn>
                <a:cxn ang="0">
                  <a:pos x="60" y="108"/>
                </a:cxn>
                <a:cxn ang="0">
                  <a:pos x="0" y="108"/>
                </a:cxn>
                <a:cxn ang="0">
                  <a:pos x="61" y="0"/>
                </a:cxn>
                <a:cxn ang="0">
                  <a:pos x="65" y="14"/>
                </a:cxn>
                <a:cxn ang="0">
                  <a:pos x="75" y="3"/>
                </a:cxn>
                <a:cxn ang="0">
                  <a:pos x="81" y="13"/>
                </a:cxn>
                <a:cxn ang="0">
                  <a:pos x="91" y="3"/>
                </a:cxn>
                <a:cxn ang="0">
                  <a:pos x="97" y="13"/>
                </a:cxn>
                <a:cxn ang="0">
                  <a:pos x="107" y="3"/>
                </a:cxn>
                <a:cxn ang="0">
                  <a:pos x="110" y="13"/>
                </a:cxn>
                <a:cxn ang="0">
                  <a:pos x="119" y="3"/>
                </a:cxn>
                <a:cxn ang="0">
                  <a:pos x="126" y="15"/>
                </a:cxn>
                <a:cxn ang="0">
                  <a:pos x="131" y="3"/>
                </a:cxn>
                <a:cxn ang="0">
                  <a:pos x="138" y="14"/>
                </a:cxn>
                <a:cxn ang="0">
                  <a:pos x="138" y="2"/>
                </a:cxn>
                <a:cxn ang="0">
                  <a:pos x="131" y="15"/>
                </a:cxn>
                <a:cxn ang="0">
                  <a:pos x="126" y="3"/>
                </a:cxn>
                <a:cxn ang="0">
                  <a:pos x="118" y="14"/>
                </a:cxn>
                <a:cxn ang="0">
                  <a:pos x="113" y="3"/>
                </a:cxn>
                <a:cxn ang="0">
                  <a:pos x="103" y="14"/>
                </a:cxn>
                <a:cxn ang="0">
                  <a:pos x="100" y="2"/>
                </a:cxn>
                <a:cxn ang="0">
                  <a:pos x="88" y="14"/>
                </a:cxn>
                <a:cxn ang="0">
                  <a:pos x="82" y="3"/>
                </a:cxn>
                <a:cxn ang="0">
                  <a:pos x="74" y="14"/>
                </a:cxn>
                <a:cxn ang="0">
                  <a:pos x="67" y="2"/>
                </a:cxn>
                <a:cxn ang="0">
                  <a:pos x="54" y="15"/>
                </a:cxn>
              </a:cxnLst>
              <a:rect l="0" t="0" r="r" b="b"/>
              <a:pathLst>
                <a:path w="138" h="108">
                  <a:moveTo>
                    <a:pt x="138" y="25"/>
                  </a:moveTo>
                  <a:cubicBezTo>
                    <a:pt x="40" y="32"/>
                    <a:pt x="60" y="108"/>
                    <a:pt x="60" y="108"/>
                  </a:cubicBezTo>
                  <a:cubicBezTo>
                    <a:pt x="0" y="108"/>
                    <a:pt x="0" y="108"/>
                    <a:pt x="0" y="108"/>
                  </a:cubicBezTo>
                  <a:cubicBezTo>
                    <a:pt x="61" y="0"/>
                    <a:pt x="61" y="0"/>
                    <a:pt x="61" y="0"/>
                  </a:cubicBezTo>
                  <a:cubicBezTo>
                    <a:pt x="65" y="14"/>
                    <a:pt x="65" y="14"/>
                    <a:pt x="65" y="14"/>
                  </a:cubicBezTo>
                  <a:cubicBezTo>
                    <a:pt x="75" y="3"/>
                    <a:pt x="75" y="3"/>
                    <a:pt x="75" y="3"/>
                  </a:cubicBezTo>
                  <a:cubicBezTo>
                    <a:pt x="81" y="13"/>
                    <a:pt x="81" y="13"/>
                    <a:pt x="81" y="13"/>
                  </a:cubicBezTo>
                  <a:cubicBezTo>
                    <a:pt x="91" y="3"/>
                    <a:pt x="91" y="3"/>
                    <a:pt x="91" y="3"/>
                  </a:cubicBezTo>
                  <a:cubicBezTo>
                    <a:pt x="97" y="13"/>
                    <a:pt x="97" y="13"/>
                    <a:pt x="97" y="13"/>
                  </a:cubicBezTo>
                  <a:cubicBezTo>
                    <a:pt x="107" y="3"/>
                    <a:pt x="107" y="3"/>
                    <a:pt x="107" y="3"/>
                  </a:cubicBezTo>
                  <a:cubicBezTo>
                    <a:pt x="110" y="13"/>
                    <a:pt x="110" y="13"/>
                    <a:pt x="110" y="13"/>
                  </a:cubicBezTo>
                  <a:cubicBezTo>
                    <a:pt x="119" y="3"/>
                    <a:pt x="119" y="3"/>
                    <a:pt x="119" y="3"/>
                  </a:cubicBezTo>
                  <a:cubicBezTo>
                    <a:pt x="119" y="3"/>
                    <a:pt x="124" y="13"/>
                    <a:pt x="126" y="15"/>
                  </a:cubicBezTo>
                  <a:cubicBezTo>
                    <a:pt x="131" y="3"/>
                    <a:pt x="131" y="3"/>
                    <a:pt x="131" y="3"/>
                  </a:cubicBezTo>
                  <a:cubicBezTo>
                    <a:pt x="138" y="14"/>
                    <a:pt x="138" y="14"/>
                    <a:pt x="138" y="14"/>
                  </a:cubicBezTo>
                  <a:cubicBezTo>
                    <a:pt x="138" y="2"/>
                    <a:pt x="138" y="2"/>
                    <a:pt x="138" y="2"/>
                  </a:cubicBezTo>
                  <a:cubicBezTo>
                    <a:pt x="131" y="15"/>
                    <a:pt x="131" y="15"/>
                    <a:pt x="131" y="15"/>
                  </a:cubicBezTo>
                  <a:cubicBezTo>
                    <a:pt x="126" y="3"/>
                    <a:pt x="126" y="3"/>
                    <a:pt x="126" y="3"/>
                  </a:cubicBezTo>
                  <a:cubicBezTo>
                    <a:pt x="118" y="14"/>
                    <a:pt x="118" y="14"/>
                    <a:pt x="118" y="14"/>
                  </a:cubicBezTo>
                  <a:cubicBezTo>
                    <a:pt x="113" y="3"/>
                    <a:pt x="113" y="3"/>
                    <a:pt x="113" y="3"/>
                  </a:cubicBezTo>
                  <a:cubicBezTo>
                    <a:pt x="103" y="14"/>
                    <a:pt x="103" y="14"/>
                    <a:pt x="103" y="14"/>
                  </a:cubicBezTo>
                  <a:cubicBezTo>
                    <a:pt x="100" y="2"/>
                    <a:pt x="100" y="2"/>
                    <a:pt x="100" y="2"/>
                  </a:cubicBezTo>
                  <a:cubicBezTo>
                    <a:pt x="88" y="14"/>
                    <a:pt x="88" y="14"/>
                    <a:pt x="88" y="14"/>
                  </a:cubicBezTo>
                  <a:cubicBezTo>
                    <a:pt x="82" y="3"/>
                    <a:pt x="82" y="3"/>
                    <a:pt x="82" y="3"/>
                  </a:cubicBezTo>
                  <a:cubicBezTo>
                    <a:pt x="74" y="14"/>
                    <a:pt x="74" y="14"/>
                    <a:pt x="74" y="14"/>
                  </a:cubicBezTo>
                  <a:cubicBezTo>
                    <a:pt x="67" y="2"/>
                    <a:pt x="67" y="2"/>
                    <a:pt x="67" y="2"/>
                  </a:cubicBezTo>
                  <a:cubicBezTo>
                    <a:pt x="54" y="15"/>
                    <a:pt x="54" y="15"/>
                    <a:pt x="54" y="15"/>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57" name="Freeform 1233"/>
            <p:cNvSpPr>
              <a:spLocks/>
            </p:cNvSpPr>
            <p:nvPr/>
          </p:nvSpPr>
          <p:spPr bwMode="auto">
            <a:xfrm>
              <a:off x="7329488" y="4238626"/>
              <a:ext cx="192088" cy="152400"/>
            </a:xfrm>
            <a:custGeom>
              <a:avLst/>
              <a:gdLst/>
              <a:ahLst/>
              <a:cxnLst>
                <a:cxn ang="0">
                  <a:pos x="81" y="0"/>
                </a:cxn>
                <a:cxn ang="0">
                  <a:pos x="23" y="64"/>
                </a:cxn>
                <a:cxn ang="0">
                  <a:pos x="2" y="64"/>
                </a:cxn>
              </a:cxnLst>
              <a:rect l="0" t="0" r="r" b="b"/>
              <a:pathLst>
                <a:path w="81" h="64">
                  <a:moveTo>
                    <a:pt x="81" y="0"/>
                  </a:moveTo>
                  <a:cubicBezTo>
                    <a:pt x="0" y="8"/>
                    <a:pt x="23" y="64"/>
                    <a:pt x="23" y="64"/>
                  </a:cubicBezTo>
                  <a:cubicBezTo>
                    <a:pt x="2" y="64"/>
                    <a:pt x="2" y="64"/>
                    <a:pt x="2" y="64"/>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58" name="Line 1234"/>
            <p:cNvSpPr>
              <a:spLocks noChangeShapeType="1"/>
            </p:cNvSpPr>
            <p:nvPr/>
          </p:nvSpPr>
          <p:spPr bwMode="auto">
            <a:xfrm flipV="1">
              <a:off x="7288213" y="4181476"/>
              <a:ext cx="133350" cy="24765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59" name="Freeform 1235"/>
            <p:cNvSpPr>
              <a:spLocks/>
            </p:cNvSpPr>
            <p:nvPr/>
          </p:nvSpPr>
          <p:spPr bwMode="auto">
            <a:xfrm>
              <a:off x="7339013" y="4151313"/>
              <a:ext cx="182563" cy="28575"/>
            </a:xfrm>
            <a:custGeom>
              <a:avLst/>
              <a:gdLst/>
              <a:ahLst/>
              <a:cxnLst>
                <a:cxn ang="0">
                  <a:pos x="0" y="18"/>
                </a:cxn>
                <a:cxn ang="0">
                  <a:pos x="115" y="18"/>
                </a:cxn>
                <a:cxn ang="0">
                  <a:pos x="115" y="0"/>
                </a:cxn>
                <a:cxn ang="0">
                  <a:pos x="0" y="0"/>
                </a:cxn>
                <a:cxn ang="0">
                  <a:pos x="0" y="16"/>
                </a:cxn>
              </a:cxnLst>
              <a:rect l="0" t="0" r="r" b="b"/>
              <a:pathLst>
                <a:path w="115" h="18">
                  <a:moveTo>
                    <a:pt x="0" y="18"/>
                  </a:moveTo>
                  <a:lnTo>
                    <a:pt x="115" y="18"/>
                  </a:lnTo>
                  <a:lnTo>
                    <a:pt x="115" y="0"/>
                  </a:lnTo>
                  <a:lnTo>
                    <a:pt x="0" y="0"/>
                  </a:lnTo>
                  <a:lnTo>
                    <a:pt x="0" y="16"/>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60" name="Line 1236"/>
            <p:cNvSpPr>
              <a:spLocks noChangeShapeType="1"/>
            </p:cNvSpPr>
            <p:nvPr/>
          </p:nvSpPr>
          <p:spPr bwMode="auto">
            <a:xfrm flipH="1" flipV="1">
              <a:off x="7356475" y="4152901"/>
              <a:ext cx="4763" cy="269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61" name="Line 1237"/>
            <p:cNvSpPr>
              <a:spLocks noChangeShapeType="1"/>
            </p:cNvSpPr>
            <p:nvPr/>
          </p:nvSpPr>
          <p:spPr bwMode="auto">
            <a:xfrm flipH="1" flipV="1">
              <a:off x="7345363" y="4152901"/>
              <a:ext cx="4763" cy="269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62" name="Line 1238"/>
            <p:cNvSpPr>
              <a:spLocks noChangeShapeType="1"/>
            </p:cNvSpPr>
            <p:nvPr/>
          </p:nvSpPr>
          <p:spPr bwMode="auto">
            <a:xfrm flipH="1" flipV="1">
              <a:off x="7375525" y="4152901"/>
              <a:ext cx="4763" cy="269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63" name="Line 1239"/>
            <p:cNvSpPr>
              <a:spLocks noChangeShapeType="1"/>
            </p:cNvSpPr>
            <p:nvPr/>
          </p:nvSpPr>
          <p:spPr bwMode="auto">
            <a:xfrm flipH="1" flipV="1">
              <a:off x="7394575" y="4152901"/>
              <a:ext cx="4763" cy="269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64" name="Line 1240"/>
            <p:cNvSpPr>
              <a:spLocks noChangeShapeType="1"/>
            </p:cNvSpPr>
            <p:nvPr/>
          </p:nvSpPr>
          <p:spPr bwMode="auto">
            <a:xfrm flipH="1" flipV="1">
              <a:off x="7413625" y="4152901"/>
              <a:ext cx="4763" cy="269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65" name="Line 1241"/>
            <p:cNvSpPr>
              <a:spLocks noChangeShapeType="1"/>
            </p:cNvSpPr>
            <p:nvPr/>
          </p:nvSpPr>
          <p:spPr bwMode="auto">
            <a:xfrm flipH="1" flipV="1">
              <a:off x="7432675" y="4152901"/>
              <a:ext cx="4763" cy="269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66" name="Line 1242"/>
            <p:cNvSpPr>
              <a:spLocks noChangeShapeType="1"/>
            </p:cNvSpPr>
            <p:nvPr/>
          </p:nvSpPr>
          <p:spPr bwMode="auto">
            <a:xfrm flipH="1" flipV="1">
              <a:off x="7454900" y="4152901"/>
              <a:ext cx="1588" cy="269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67" name="Line 1243"/>
            <p:cNvSpPr>
              <a:spLocks noChangeShapeType="1"/>
            </p:cNvSpPr>
            <p:nvPr/>
          </p:nvSpPr>
          <p:spPr bwMode="auto">
            <a:xfrm flipH="1" flipV="1">
              <a:off x="7473950" y="4152901"/>
              <a:ext cx="1588" cy="269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68" name="Line 1244"/>
            <p:cNvSpPr>
              <a:spLocks noChangeShapeType="1"/>
            </p:cNvSpPr>
            <p:nvPr/>
          </p:nvSpPr>
          <p:spPr bwMode="auto">
            <a:xfrm flipH="1" flipV="1">
              <a:off x="7494588" y="4156076"/>
              <a:ext cx="3175" cy="206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69" name="Line 1245"/>
            <p:cNvSpPr>
              <a:spLocks noChangeShapeType="1"/>
            </p:cNvSpPr>
            <p:nvPr/>
          </p:nvSpPr>
          <p:spPr bwMode="auto">
            <a:xfrm flipV="1">
              <a:off x="7518400" y="4152901"/>
              <a:ext cx="1588" cy="269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70" name="Freeform 1246"/>
            <p:cNvSpPr>
              <a:spLocks/>
            </p:cNvSpPr>
            <p:nvPr/>
          </p:nvSpPr>
          <p:spPr bwMode="auto">
            <a:xfrm>
              <a:off x="7219950" y="4233863"/>
              <a:ext cx="173038" cy="198438"/>
            </a:xfrm>
            <a:custGeom>
              <a:avLst/>
              <a:gdLst/>
              <a:ahLst/>
              <a:cxnLst>
                <a:cxn ang="0">
                  <a:pos x="0" y="101"/>
                </a:cxn>
                <a:cxn ang="0">
                  <a:pos x="72" y="68"/>
                </a:cxn>
                <a:cxn ang="0">
                  <a:pos x="37" y="33"/>
                </a:cxn>
                <a:cxn ang="0">
                  <a:pos x="109" y="0"/>
                </a:cxn>
                <a:cxn ang="0">
                  <a:pos x="58" y="0"/>
                </a:cxn>
                <a:cxn ang="0">
                  <a:pos x="88" y="35"/>
                </a:cxn>
                <a:cxn ang="0">
                  <a:pos x="19" y="68"/>
                </a:cxn>
                <a:cxn ang="0">
                  <a:pos x="52" y="104"/>
                </a:cxn>
                <a:cxn ang="0">
                  <a:pos x="16" y="125"/>
                </a:cxn>
                <a:cxn ang="0">
                  <a:pos x="0" y="101"/>
                </a:cxn>
              </a:cxnLst>
              <a:rect l="0" t="0" r="r" b="b"/>
              <a:pathLst>
                <a:path w="109" h="125">
                  <a:moveTo>
                    <a:pt x="0" y="101"/>
                  </a:moveTo>
                  <a:lnTo>
                    <a:pt x="72" y="68"/>
                  </a:lnTo>
                  <a:lnTo>
                    <a:pt x="37" y="33"/>
                  </a:lnTo>
                  <a:lnTo>
                    <a:pt x="109" y="0"/>
                  </a:lnTo>
                  <a:lnTo>
                    <a:pt x="58" y="0"/>
                  </a:lnTo>
                  <a:lnTo>
                    <a:pt x="88" y="35"/>
                  </a:lnTo>
                  <a:lnTo>
                    <a:pt x="19" y="68"/>
                  </a:lnTo>
                  <a:lnTo>
                    <a:pt x="52" y="104"/>
                  </a:lnTo>
                  <a:lnTo>
                    <a:pt x="16" y="125"/>
                  </a:lnTo>
                  <a:lnTo>
                    <a:pt x="0" y="101"/>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71" name="Line 1247"/>
            <p:cNvSpPr>
              <a:spLocks noChangeShapeType="1"/>
            </p:cNvSpPr>
            <p:nvPr/>
          </p:nvSpPr>
          <p:spPr bwMode="auto">
            <a:xfrm>
              <a:off x="7319963" y="4213226"/>
              <a:ext cx="2016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72" name="Freeform 1248"/>
            <p:cNvSpPr>
              <a:spLocks/>
            </p:cNvSpPr>
            <p:nvPr/>
          </p:nvSpPr>
          <p:spPr bwMode="auto">
            <a:xfrm>
              <a:off x="7375525" y="4214813"/>
              <a:ext cx="146050" cy="47625"/>
            </a:xfrm>
            <a:custGeom>
              <a:avLst/>
              <a:gdLst/>
              <a:ahLst/>
              <a:cxnLst>
                <a:cxn ang="0">
                  <a:pos x="0" y="20"/>
                </a:cxn>
                <a:cxn ang="0">
                  <a:pos x="61" y="1"/>
                </a:cxn>
              </a:cxnLst>
              <a:rect l="0" t="0" r="r" b="b"/>
              <a:pathLst>
                <a:path w="61" h="20">
                  <a:moveTo>
                    <a:pt x="0" y="20"/>
                  </a:moveTo>
                  <a:cubicBezTo>
                    <a:pt x="0" y="20"/>
                    <a:pt x="27" y="0"/>
                    <a:pt x="61"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73" name="Line 1249"/>
            <p:cNvSpPr>
              <a:spLocks noChangeShapeType="1"/>
            </p:cNvSpPr>
            <p:nvPr/>
          </p:nvSpPr>
          <p:spPr bwMode="auto">
            <a:xfrm flipH="1" flipV="1">
              <a:off x="7399338" y="4219576"/>
              <a:ext cx="12700" cy="222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74" name="Line 1250"/>
            <p:cNvSpPr>
              <a:spLocks noChangeShapeType="1"/>
            </p:cNvSpPr>
            <p:nvPr/>
          </p:nvSpPr>
          <p:spPr bwMode="auto">
            <a:xfrm flipH="1" flipV="1">
              <a:off x="7413625" y="4214813"/>
              <a:ext cx="9525" cy="222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75" name="Line 1251"/>
            <p:cNvSpPr>
              <a:spLocks noChangeShapeType="1"/>
            </p:cNvSpPr>
            <p:nvPr/>
          </p:nvSpPr>
          <p:spPr bwMode="auto">
            <a:xfrm flipH="1" flipV="1">
              <a:off x="7426325" y="4214813"/>
              <a:ext cx="9525" cy="174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76" name="Line 1252"/>
            <p:cNvSpPr>
              <a:spLocks noChangeShapeType="1"/>
            </p:cNvSpPr>
            <p:nvPr/>
          </p:nvSpPr>
          <p:spPr bwMode="auto">
            <a:xfrm flipH="1" flipV="1">
              <a:off x="7392988" y="4233863"/>
              <a:ext cx="6350" cy="127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77" name="Line 1253"/>
            <p:cNvSpPr>
              <a:spLocks noChangeShapeType="1"/>
            </p:cNvSpPr>
            <p:nvPr/>
          </p:nvSpPr>
          <p:spPr bwMode="auto">
            <a:xfrm flipH="1" flipV="1">
              <a:off x="7440613" y="4214813"/>
              <a:ext cx="6350" cy="127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78" name="Line 1254"/>
            <p:cNvSpPr>
              <a:spLocks noChangeShapeType="1"/>
            </p:cNvSpPr>
            <p:nvPr/>
          </p:nvSpPr>
          <p:spPr bwMode="auto">
            <a:xfrm flipH="1" flipV="1">
              <a:off x="7451725" y="4214813"/>
              <a:ext cx="7938" cy="127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79" name="Freeform 1255"/>
            <p:cNvSpPr>
              <a:spLocks/>
            </p:cNvSpPr>
            <p:nvPr/>
          </p:nvSpPr>
          <p:spPr bwMode="auto">
            <a:xfrm>
              <a:off x="7339013" y="3232151"/>
              <a:ext cx="182563" cy="944563"/>
            </a:xfrm>
            <a:custGeom>
              <a:avLst/>
              <a:gdLst/>
              <a:ahLst/>
              <a:cxnLst>
                <a:cxn ang="0">
                  <a:pos x="0" y="397"/>
                </a:cxn>
                <a:cxn ang="0">
                  <a:pos x="44" y="281"/>
                </a:cxn>
                <a:cxn ang="0">
                  <a:pos x="69" y="1"/>
                </a:cxn>
                <a:cxn ang="0">
                  <a:pos x="77" y="0"/>
                </a:cxn>
              </a:cxnLst>
              <a:rect l="0" t="0" r="r" b="b"/>
              <a:pathLst>
                <a:path w="77" h="397">
                  <a:moveTo>
                    <a:pt x="0" y="397"/>
                  </a:moveTo>
                  <a:cubicBezTo>
                    <a:pt x="0" y="397"/>
                    <a:pt x="34" y="338"/>
                    <a:pt x="44" y="281"/>
                  </a:cubicBezTo>
                  <a:cubicBezTo>
                    <a:pt x="54" y="225"/>
                    <a:pt x="71" y="91"/>
                    <a:pt x="69" y="1"/>
                  </a:cubicBezTo>
                  <a:cubicBezTo>
                    <a:pt x="70" y="0"/>
                    <a:pt x="77" y="0"/>
                    <a:pt x="77"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80" name="Freeform 1256"/>
            <p:cNvSpPr>
              <a:spLocks/>
            </p:cNvSpPr>
            <p:nvPr/>
          </p:nvSpPr>
          <p:spPr bwMode="auto">
            <a:xfrm>
              <a:off x="7489825" y="3227388"/>
              <a:ext cx="31750" cy="28575"/>
            </a:xfrm>
            <a:custGeom>
              <a:avLst/>
              <a:gdLst/>
              <a:ahLst/>
              <a:cxnLst>
                <a:cxn ang="0">
                  <a:pos x="6" y="18"/>
                </a:cxn>
                <a:cxn ang="0">
                  <a:pos x="0" y="14"/>
                </a:cxn>
                <a:cxn ang="0">
                  <a:pos x="0" y="0"/>
                </a:cxn>
                <a:cxn ang="0">
                  <a:pos x="20" y="0"/>
                </a:cxn>
              </a:cxnLst>
              <a:rect l="0" t="0" r="r" b="b"/>
              <a:pathLst>
                <a:path w="20" h="18">
                  <a:moveTo>
                    <a:pt x="6" y="18"/>
                  </a:moveTo>
                  <a:lnTo>
                    <a:pt x="0" y="14"/>
                  </a:lnTo>
                  <a:lnTo>
                    <a:pt x="0" y="0"/>
                  </a:lnTo>
                  <a:lnTo>
                    <a:pt x="20"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81" name="Freeform 1257"/>
            <p:cNvSpPr>
              <a:spLocks/>
            </p:cNvSpPr>
            <p:nvPr/>
          </p:nvSpPr>
          <p:spPr bwMode="auto">
            <a:xfrm>
              <a:off x="7488238" y="3203576"/>
              <a:ext cx="33338" cy="23813"/>
            </a:xfrm>
            <a:custGeom>
              <a:avLst/>
              <a:gdLst/>
              <a:ahLst/>
              <a:cxnLst>
                <a:cxn ang="0">
                  <a:pos x="1" y="15"/>
                </a:cxn>
                <a:cxn ang="0">
                  <a:pos x="0" y="6"/>
                </a:cxn>
                <a:cxn ang="0">
                  <a:pos x="9" y="0"/>
                </a:cxn>
                <a:cxn ang="0">
                  <a:pos x="21" y="0"/>
                </a:cxn>
              </a:cxnLst>
              <a:rect l="0" t="0" r="r" b="b"/>
              <a:pathLst>
                <a:path w="21" h="15">
                  <a:moveTo>
                    <a:pt x="1" y="15"/>
                  </a:moveTo>
                  <a:lnTo>
                    <a:pt x="0" y="6"/>
                  </a:lnTo>
                  <a:lnTo>
                    <a:pt x="9" y="0"/>
                  </a:lnTo>
                  <a:lnTo>
                    <a:pt x="21"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82" name="Freeform 1258"/>
            <p:cNvSpPr>
              <a:spLocks/>
            </p:cNvSpPr>
            <p:nvPr/>
          </p:nvSpPr>
          <p:spPr bwMode="auto">
            <a:xfrm>
              <a:off x="7499350" y="3182938"/>
              <a:ext cx="22225" cy="23813"/>
            </a:xfrm>
            <a:custGeom>
              <a:avLst/>
              <a:gdLst/>
              <a:ahLst/>
              <a:cxnLst>
                <a:cxn ang="0">
                  <a:pos x="0" y="15"/>
                </a:cxn>
                <a:cxn ang="0">
                  <a:pos x="0" y="0"/>
                </a:cxn>
                <a:cxn ang="0">
                  <a:pos x="14" y="0"/>
                </a:cxn>
              </a:cxnLst>
              <a:rect l="0" t="0" r="r" b="b"/>
              <a:pathLst>
                <a:path w="14" h="15">
                  <a:moveTo>
                    <a:pt x="0" y="15"/>
                  </a:moveTo>
                  <a:lnTo>
                    <a:pt x="0" y="0"/>
                  </a:lnTo>
                  <a:lnTo>
                    <a:pt x="14"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83" name="Freeform 1259"/>
            <p:cNvSpPr>
              <a:spLocks/>
            </p:cNvSpPr>
            <p:nvPr/>
          </p:nvSpPr>
          <p:spPr bwMode="auto">
            <a:xfrm>
              <a:off x="7508875" y="3168651"/>
              <a:ext cx="12700" cy="14288"/>
            </a:xfrm>
            <a:custGeom>
              <a:avLst/>
              <a:gdLst/>
              <a:ahLst/>
              <a:cxnLst>
                <a:cxn ang="0">
                  <a:pos x="0" y="9"/>
                </a:cxn>
                <a:cxn ang="0">
                  <a:pos x="2" y="2"/>
                </a:cxn>
                <a:cxn ang="0">
                  <a:pos x="8" y="0"/>
                </a:cxn>
              </a:cxnLst>
              <a:rect l="0" t="0" r="r" b="b"/>
              <a:pathLst>
                <a:path w="8" h="9">
                  <a:moveTo>
                    <a:pt x="0" y="9"/>
                  </a:moveTo>
                  <a:lnTo>
                    <a:pt x="2" y="2"/>
                  </a:lnTo>
                  <a:lnTo>
                    <a:pt x="8"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84" name="Line 1260"/>
            <p:cNvSpPr>
              <a:spLocks noChangeShapeType="1"/>
            </p:cNvSpPr>
            <p:nvPr/>
          </p:nvSpPr>
          <p:spPr bwMode="auto">
            <a:xfrm flipV="1">
              <a:off x="7521575" y="3076576"/>
              <a:ext cx="1588" cy="920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85" name="Line 1261"/>
            <p:cNvSpPr>
              <a:spLocks noChangeShapeType="1"/>
            </p:cNvSpPr>
            <p:nvPr/>
          </p:nvSpPr>
          <p:spPr bwMode="auto">
            <a:xfrm flipV="1">
              <a:off x="7502525" y="3260726"/>
              <a:ext cx="19050"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86" name="Freeform 1262"/>
            <p:cNvSpPr>
              <a:spLocks/>
            </p:cNvSpPr>
            <p:nvPr/>
          </p:nvSpPr>
          <p:spPr bwMode="auto">
            <a:xfrm>
              <a:off x="7446963" y="3275013"/>
              <a:ext cx="74613" cy="604838"/>
            </a:xfrm>
            <a:custGeom>
              <a:avLst/>
              <a:gdLst/>
              <a:ahLst/>
              <a:cxnLst>
                <a:cxn ang="0">
                  <a:pos x="47" y="381"/>
                </a:cxn>
                <a:cxn ang="0">
                  <a:pos x="30" y="381"/>
                </a:cxn>
                <a:cxn ang="0">
                  <a:pos x="0" y="381"/>
                </a:cxn>
                <a:cxn ang="0">
                  <a:pos x="47" y="318"/>
                </a:cxn>
                <a:cxn ang="0">
                  <a:pos x="12" y="318"/>
                </a:cxn>
                <a:cxn ang="0">
                  <a:pos x="45" y="276"/>
                </a:cxn>
                <a:cxn ang="0">
                  <a:pos x="17" y="276"/>
                </a:cxn>
                <a:cxn ang="0">
                  <a:pos x="47" y="234"/>
                </a:cxn>
                <a:cxn ang="0">
                  <a:pos x="21" y="234"/>
                </a:cxn>
                <a:cxn ang="0">
                  <a:pos x="45" y="200"/>
                </a:cxn>
                <a:cxn ang="0">
                  <a:pos x="26" y="200"/>
                </a:cxn>
                <a:cxn ang="0">
                  <a:pos x="45" y="164"/>
                </a:cxn>
                <a:cxn ang="0">
                  <a:pos x="29" y="164"/>
                </a:cxn>
                <a:cxn ang="0">
                  <a:pos x="45" y="134"/>
                </a:cxn>
                <a:cxn ang="0">
                  <a:pos x="32" y="135"/>
                </a:cxn>
                <a:cxn ang="0">
                  <a:pos x="44" y="110"/>
                </a:cxn>
                <a:cxn ang="0">
                  <a:pos x="33" y="110"/>
                </a:cxn>
                <a:cxn ang="0">
                  <a:pos x="45" y="84"/>
                </a:cxn>
                <a:cxn ang="0">
                  <a:pos x="35" y="84"/>
                </a:cxn>
                <a:cxn ang="0">
                  <a:pos x="47" y="62"/>
                </a:cxn>
                <a:cxn ang="0">
                  <a:pos x="36" y="62"/>
                </a:cxn>
                <a:cxn ang="0">
                  <a:pos x="45" y="44"/>
                </a:cxn>
                <a:cxn ang="0">
                  <a:pos x="36" y="45"/>
                </a:cxn>
                <a:cxn ang="0">
                  <a:pos x="47" y="27"/>
                </a:cxn>
                <a:cxn ang="0">
                  <a:pos x="36" y="27"/>
                </a:cxn>
                <a:cxn ang="0">
                  <a:pos x="45" y="12"/>
                </a:cxn>
                <a:cxn ang="0">
                  <a:pos x="36" y="14"/>
                </a:cxn>
                <a:cxn ang="0">
                  <a:pos x="44" y="0"/>
                </a:cxn>
                <a:cxn ang="0">
                  <a:pos x="36" y="0"/>
                </a:cxn>
              </a:cxnLst>
              <a:rect l="0" t="0" r="r" b="b"/>
              <a:pathLst>
                <a:path w="47" h="381">
                  <a:moveTo>
                    <a:pt x="47" y="381"/>
                  </a:moveTo>
                  <a:lnTo>
                    <a:pt x="30" y="381"/>
                  </a:lnTo>
                  <a:lnTo>
                    <a:pt x="0" y="381"/>
                  </a:lnTo>
                  <a:lnTo>
                    <a:pt x="47" y="318"/>
                  </a:lnTo>
                  <a:lnTo>
                    <a:pt x="12" y="318"/>
                  </a:lnTo>
                  <a:lnTo>
                    <a:pt x="45" y="276"/>
                  </a:lnTo>
                  <a:lnTo>
                    <a:pt x="17" y="276"/>
                  </a:lnTo>
                  <a:lnTo>
                    <a:pt x="47" y="234"/>
                  </a:lnTo>
                  <a:lnTo>
                    <a:pt x="21" y="234"/>
                  </a:lnTo>
                  <a:lnTo>
                    <a:pt x="45" y="200"/>
                  </a:lnTo>
                  <a:lnTo>
                    <a:pt x="26" y="200"/>
                  </a:lnTo>
                  <a:lnTo>
                    <a:pt x="45" y="164"/>
                  </a:lnTo>
                  <a:lnTo>
                    <a:pt x="29" y="164"/>
                  </a:lnTo>
                  <a:lnTo>
                    <a:pt x="45" y="134"/>
                  </a:lnTo>
                  <a:lnTo>
                    <a:pt x="32" y="135"/>
                  </a:lnTo>
                  <a:lnTo>
                    <a:pt x="44" y="110"/>
                  </a:lnTo>
                  <a:lnTo>
                    <a:pt x="33" y="110"/>
                  </a:lnTo>
                  <a:lnTo>
                    <a:pt x="45" y="84"/>
                  </a:lnTo>
                  <a:lnTo>
                    <a:pt x="35" y="84"/>
                  </a:lnTo>
                  <a:lnTo>
                    <a:pt x="47" y="62"/>
                  </a:lnTo>
                  <a:lnTo>
                    <a:pt x="36" y="62"/>
                  </a:lnTo>
                  <a:lnTo>
                    <a:pt x="45" y="44"/>
                  </a:lnTo>
                  <a:lnTo>
                    <a:pt x="36" y="45"/>
                  </a:lnTo>
                  <a:lnTo>
                    <a:pt x="47" y="27"/>
                  </a:lnTo>
                  <a:lnTo>
                    <a:pt x="36" y="27"/>
                  </a:lnTo>
                  <a:lnTo>
                    <a:pt x="45" y="12"/>
                  </a:lnTo>
                  <a:lnTo>
                    <a:pt x="36" y="14"/>
                  </a:lnTo>
                  <a:lnTo>
                    <a:pt x="44" y="0"/>
                  </a:lnTo>
                  <a:lnTo>
                    <a:pt x="36"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87" name="Freeform 1263"/>
            <p:cNvSpPr>
              <a:spLocks/>
            </p:cNvSpPr>
            <p:nvPr/>
          </p:nvSpPr>
          <p:spPr bwMode="auto">
            <a:xfrm>
              <a:off x="7494588" y="3413126"/>
              <a:ext cx="26988" cy="466725"/>
            </a:xfrm>
            <a:custGeom>
              <a:avLst/>
              <a:gdLst/>
              <a:ahLst/>
              <a:cxnLst>
                <a:cxn ang="0">
                  <a:pos x="0" y="196"/>
                </a:cxn>
                <a:cxn ang="0">
                  <a:pos x="11" y="0"/>
                </a:cxn>
              </a:cxnLst>
              <a:rect l="0" t="0" r="r" b="b"/>
              <a:pathLst>
                <a:path w="11" h="196">
                  <a:moveTo>
                    <a:pt x="0" y="196"/>
                  </a:moveTo>
                  <a:cubicBezTo>
                    <a:pt x="0" y="196"/>
                    <a:pt x="11" y="102"/>
                    <a:pt x="11"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88" name="Freeform 1264"/>
            <p:cNvSpPr>
              <a:spLocks/>
            </p:cNvSpPr>
            <p:nvPr/>
          </p:nvSpPr>
          <p:spPr bwMode="auto">
            <a:xfrm>
              <a:off x="7423150" y="3910013"/>
              <a:ext cx="66675" cy="269875"/>
            </a:xfrm>
            <a:custGeom>
              <a:avLst/>
              <a:gdLst/>
              <a:ahLst/>
              <a:cxnLst>
                <a:cxn ang="0">
                  <a:pos x="28" y="0"/>
                </a:cxn>
                <a:cxn ang="0">
                  <a:pos x="0" y="113"/>
                </a:cxn>
              </a:cxnLst>
              <a:rect l="0" t="0" r="r" b="b"/>
              <a:pathLst>
                <a:path w="28" h="113">
                  <a:moveTo>
                    <a:pt x="28" y="0"/>
                  </a:moveTo>
                  <a:cubicBezTo>
                    <a:pt x="28" y="0"/>
                    <a:pt x="21" y="77"/>
                    <a:pt x="0" y="113"/>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89" name="Freeform 1265"/>
            <p:cNvSpPr>
              <a:spLocks/>
            </p:cNvSpPr>
            <p:nvPr/>
          </p:nvSpPr>
          <p:spPr bwMode="auto">
            <a:xfrm>
              <a:off x="7445375" y="3910013"/>
              <a:ext cx="73025" cy="23813"/>
            </a:xfrm>
            <a:custGeom>
              <a:avLst/>
              <a:gdLst/>
              <a:ahLst/>
              <a:cxnLst>
                <a:cxn ang="0">
                  <a:pos x="0" y="0"/>
                </a:cxn>
                <a:cxn ang="0">
                  <a:pos x="31" y="0"/>
                </a:cxn>
                <a:cxn ang="0">
                  <a:pos x="17" y="10"/>
                </a:cxn>
                <a:cxn ang="0">
                  <a:pos x="0" y="0"/>
                </a:cxn>
              </a:cxnLst>
              <a:rect l="0" t="0" r="r" b="b"/>
              <a:pathLst>
                <a:path w="31" h="10">
                  <a:moveTo>
                    <a:pt x="0" y="0"/>
                  </a:moveTo>
                  <a:cubicBezTo>
                    <a:pt x="31" y="0"/>
                    <a:pt x="31" y="0"/>
                    <a:pt x="31" y="0"/>
                  </a:cubicBezTo>
                  <a:cubicBezTo>
                    <a:pt x="31" y="0"/>
                    <a:pt x="19" y="10"/>
                    <a:pt x="17" y="10"/>
                  </a:cubicBezTo>
                  <a:cubicBezTo>
                    <a:pt x="16" y="10"/>
                    <a:pt x="0" y="0"/>
                    <a:pt x="0" y="0"/>
                  </a:cubicBez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90" name="Line 1266"/>
            <p:cNvSpPr>
              <a:spLocks noChangeShapeType="1"/>
            </p:cNvSpPr>
            <p:nvPr/>
          </p:nvSpPr>
          <p:spPr bwMode="auto">
            <a:xfrm>
              <a:off x="7423150" y="3890963"/>
              <a:ext cx="98425"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91" name="Freeform 1267"/>
            <p:cNvSpPr>
              <a:spLocks/>
            </p:cNvSpPr>
            <p:nvPr/>
          </p:nvSpPr>
          <p:spPr bwMode="auto">
            <a:xfrm>
              <a:off x="7421563" y="3879851"/>
              <a:ext cx="100013" cy="30163"/>
            </a:xfrm>
            <a:custGeom>
              <a:avLst/>
              <a:gdLst/>
              <a:ahLst/>
              <a:cxnLst>
                <a:cxn ang="0">
                  <a:pos x="10" y="19"/>
                </a:cxn>
                <a:cxn ang="0">
                  <a:pos x="0" y="6"/>
                </a:cxn>
                <a:cxn ang="0">
                  <a:pos x="3" y="0"/>
                </a:cxn>
                <a:cxn ang="0">
                  <a:pos x="63" y="1"/>
                </a:cxn>
              </a:cxnLst>
              <a:rect l="0" t="0" r="r" b="b"/>
              <a:pathLst>
                <a:path w="63" h="19">
                  <a:moveTo>
                    <a:pt x="10" y="19"/>
                  </a:moveTo>
                  <a:lnTo>
                    <a:pt x="0" y="6"/>
                  </a:lnTo>
                  <a:lnTo>
                    <a:pt x="3" y="0"/>
                  </a:lnTo>
                  <a:lnTo>
                    <a:pt x="63" y="1"/>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92" name="Freeform 1268"/>
            <p:cNvSpPr>
              <a:spLocks/>
            </p:cNvSpPr>
            <p:nvPr/>
          </p:nvSpPr>
          <p:spPr bwMode="auto">
            <a:xfrm>
              <a:off x="7339013" y="3960813"/>
              <a:ext cx="144463" cy="215900"/>
            </a:xfrm>
            <a:custGeom>
              <a:avLst/>
              <a:gdLst/>
              <a:ahLst/>
              <a:cxnLst>
                <a:cxn ang="0">
                  <a:pos x="91" y="0"/>
                </a:cxn>
                <a:cxn ang="0">
                  <a:pos x="53" y="22"/>
                </a:cxn>
                <a:cxn ang="0">
                  <a:pos x="83" y="22"/>
                </a:cxn>
                <a:cxn ang="0">
                  <a:pos x="40" y="57"/>
                </a:cxn>
                <a:cxn ang="0">
                  <a:pos x="77" y="57"/>
                </a:cxn>
                <a:cxn ang="0">
                  <a:pos x="26" y="91"/>
                </a:cxn>
                <a:cxn ang="0">
                  <a:pos x="68" y="91"/>
                </a:cxn>
                <a:cxn ang="0">
                  <a:pos x="0" y="136"/>
                </a:cxn>
              </a:cxnLst>
              <a:rect l="0" t="0" r="r" b="b"/>
              <a:pathLst>
                <a:path w="91" h="136">
                  <a:moveTo>
                    <a:pt x="91" y="0"/>
                  </a:moveTo>
                  <a:lnTo>
                    <a:pt x="53" y="22"/>
                  </a:lnTo>
                  <a:lnTo>
                    <a:pt x="83" y="22"/>
                  </a:lnTo>
                  <a:lnTo>
                    <a:pt x="40" y="57"/>
                  </a:lnTo>
                  <a:lnTo>
                    <a:pt x="77" y="57"/>
                  </a:lnTo>
                  <a:lnTo>
                    <a:pt x="26" y="91"/>
                  </a:lnTo>
                  <a:lnTo>
                    <a:pt x="68" y="91"/>
                  </a:lnTo>
                  <a:lnTo>
                    <a:pt x="0" y="136"/>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93" name="Freeform 1269"/>
            <p:cNvSpPr>
              <a:spLocks/>
            </p:cNvSpPr>
            <p:nvPr/>
          </p:nvSpPr>
          <p:spPr bwMode="auto">
            <a:xfrm>
              <a:off x="7375525" y="4108451"/>
              <a:ext cx="52388" cy="61913"/>
            </a:xfrm>
            <a:custGeom>
              <a:avLst/>
              <a:gdLst/>
              <a:ahLst/>
              <a:cxnLst>
                <a:cxn ang="0">
                  <a:pos x="22" y="26"/>
                </a:cxn>
                <a:cxn ang="0">
                  <a:pos x="0" y="0"/>
                </a:cxn>
              </a:cxnLst>
              <a:rect l="0" t="0" r="r" b="b"/>
              <a:pathLst>
                <a:path w="22" h="26">
                  <a:moveTo>
                    <a:pt x="22" y="26"/>
                  </a:moveTo>
                  <a:cubicBezTo>
                    <a:pt x="21" y="25"/>
                    <a:pt x="0" y="0"/>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94" name="Line 1270"/>
            <p:cNvSpPr>
              <a:spLocks noChangeShapeType="1"/>
            </p:cNvSpPr>
            <p:nvPr/>
          </p:nvSpPr>
          <p:spPr bwMode="auto">
            <a:xfrm flipH="1" flipV="1">
              <a:off x="7399338" y="4051301"/>
              <a:ext cx="50800" cy="523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95" name="Freeform 1271"/>
            <p:cNvSpPr>
              <a:spLocks/>
            </p:cNvSpPr>
            <p:nvPr/>
          </p:nvSpPr>
          <p:spPr bwMode="auto">
            <a:xfrm>
              <a:off x="7418388" y="3995738"/>
              <a:ext cx="46038" cy="55563"/>
            </a:xfrm>
            <a:custGeom>
              <a:avLst/>
              <a:gdLst/>
              <a:ahLst/>
              <a:cxnLst>
                <a:cxn ang="0">
                  <a:pos x="19" y="23"/>
                </a:cxn>
                <a:cxn ang="0">
                  <a:pos x="0" y="0"/>
                </a:cxn>
              </a:cxnLst>
              <a:rect l="0" t="0" r="r" b="b"/>
              <a:pathLst>
                <a:path w="19" h="23">
                  <a:moveTo>
                    <a:pt x="19" y="23"/>
                  </a:moveTo>
                  <a:cubicBezTo>
                    <a:pt x="18" y="20"/>
                    <a:pt x="0" y="0"/>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96" name="Freeform 1272"/>
            <p:cNvSpPr>
              <a:spLocks/>
            </p:cNvSpPr>
            <p:nvPr/>
          </p:nvSpPr>
          <p:spPr bwMode="auto">
            <a:xfrm>
              <a:off x="7435850" y="3913188"/>
              <a:ext cx="85725" cy="23813"/>
            </a:xfrm>
            <a:custGeom>
              <a:avLst/>
              <a:gdLst/>
              <a:ahLst/>
              <a:cxnLst>
                <a:cxn ang="0">
                  <a:pos x="1" y="9"/>
                </a:cxn>
                <a:cxn ang="0">
                  <a:pos x="20" y="0"/>
                </a:cxn>
                <a:cxn ang="0">
                  <a:pos x="36" y="10"/>
                </a:cxn>
                <a:cxn ang="0">
                  <a:pos x="0" y="10"/>
                </a:cxn>
              </a:cxnLst>
              <a:rect l="0" t="0" r="r" b="b"/>
              <a:pathLst>
                <a:path w="36" h="10">
                  <a:moveTo>
                    <a:pt x="1" y="9"/>
                  </a:moveTo>
                  <a:cubicBezTo>
                    <a:pt x="3" y="9"/>
                    <a:pt x="20" y="0"/>
                    <a:pt x="20" y="0"/>
                  </a:cubicBezTo>
                  <a:cubicBezTo>
                    <a:pt x="36" y="10"/>
                    <a:pt x="36" y="10"/>
                    <a:pt x="36" y="10"/>
                  </a:cubicBezTo>
                  <a:cubicBezTo>
                    <a:pt x="36" y="10"/>
                    <a:pt x="2" y="10"/>
                    <a:pt x="0" y="1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97" name="Freeform 1273"/>
            <p:cNvSpPr>
              <a:spLocks/>
            </p:cNvSpPr>
            <p:nvPr/>
          </p:nvSpPr>
          <p:spPr bwMode="auto">
            <a:xfrm>
              <a:off x="7343775" y="4122738"/>
              <a:ext cx="177800" cy="28575"/>
            </a:xfrm>
            <a:custGeom>
              <a:avLst/>
              <a:gdLst/>
              <a:ahLst/>
              <a:cxnLst>
                <a:cxn ang="0">
                  <a:pos x="112" y="0"/>
                </a:cxn>
                <a:cxn ang="0">
                  <a:pos x="0" y="0"/>
                </a:cxn>
                <a:cxn ang="0">
                  <a:pos x="0" y="18"/>
                </a:cxn>
              </a:cxnLst>
              <a:rect l="0" t="0" r="r" b="b"/>
              <a:pathLst>
                <a:path w="112" h="18">
                  <a:moveTo>
                    <a:pt x="112" y="0"/>
                  </a:moveTo>
                  <a:lnTo>
                    <a:pt x="0" y="0"/>
                  </a:lnTo>
                  <a:lnTo>
                    <a:pt x="0" y="18"/>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98" name="Line 1274"/>
            <p:cNvSpPr>
              <a:spLocks noChangeShapeType="1"/>
            </p:cNvSpPr>
            <p:nvPr/>
          </p:nvSpPr>
          <p:spPr bwMode="auto">
            <a:xfrm flipH="1" flipV="1">
              <a:off x="7461250" y="3784601"/>
              <a:ext cx="31750" cy="920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299" name="Line 1275"/>
            <p:cNvSpPr>
              <a:spLocks noChangeShapeType="1"/>
            </p:cNvSpPr>
            <p:nvPr/>
          </p:nvSpPr>
          <p:spPr bwMode="auto">
            <a:xfrm>
              <a:off x="7454900" y="3836988"/>
              <a:ext cx="6667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00" name="Line 1276"/>
            <p:cNvSpPr>
              <a:spLocks noChangeShapeType="1"/>
            </p:cNvSpPr>
            <p:nvPr/>
          </p:nvSpPr>
          <p:spPr bwMode="auto">
            <a:xfrm flipH="1" flipV="1">
              <a:off x="7470775" y="3713163"/>
              <a:ext cx="33338" cy="619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01" name="Line 1277"/>
            <p:cNvSpPr>
              <a:spLocks noChangeShapeType="1"/>
            </p:cNvSpPr>
            <p:nvPr/>
          </p:nvSpPr>
          <p:spPr bwMode="auto">
            <a:xfrm flipH="1" flipV="1">
              <a:off x="7478713" y="3646488"/>
              <a:ext cx="30163" cy="603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02" name="Freeform 1278"/>
            <p:cNvSpPr>
              <a:spLocks/>
            </p:cNvSpPr>
            <p:nvPr/>
          </p:nvSpPr>
          <p:spPr bwMode="auto">
            <a:xfrm>
              <a:off x="7488238" y="3592513"/>
              <a:ext cx="25400" cy="53975"/>
            </a:xfrm>
            <a:custGeom>
              <a:avLst/>
              <a:gdLst/>
              <a:ahLst/>
              <a:cxnLst>
                <a:cxn ang="0">
                  <a:pos x="11" y="23"/>
                </a:cxn>
                <a:cxn ang="0">
                  <a:pos x="0" y="0"/>
                </a:cxn>
              </a:cxnLst>
              <a:rect l="0" t="0" r="r" b="b"/>
              <a:pathLst>
                <a:path w="11" h="23">
                  <a:moveTo>
                    <a:pt x="11" y="23"/>
                  </a:moveTo>
                  <a:cubicBezTo>
                    <a:pt x="10" y="21"/>
                    <a:pt x="0" y="0"/>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03" name="Line 1279"/>
            <p:cNvSpPr>
              <a:spLocks noChangeShapeType="1"/>
            </p:cNvSpPr>
            <p:nvPr/>
          </p:nvSpPr>
          <p:spPr bwMode="auto">
            <a:xfrm flipH="1" flipV="1">
              <a:off x="7488238" y="3535363"/>
              <a:ext cx="30163" cy="5715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04" name="Line 1280"/>
            <p:cNvSpPr>
              <a:spLocks noChangeShapeType="1"/>
            </p:cNvSpPr>
            <p:nvPr/>
          </p:nvSpPr>
          <p:spPr bwMode="auto">
            <a:xfrm flipH="1" flipV="1">
              <a:off x="7494588" y="3449638"/>
              <a:ext cx="23813" cy="381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05" name="Freeform 1281"/>
            <p:cNvSpPr>
              <a:spLocks/>
            </p:cNvSpPr>
            <p:nvPr/>
          </p:nvSpPr>
          <p:spPr bwMode="auto">
            <a:xfrm>
              <a:off x="7493000" y="3489326"/>
              <a:ext cx="23813" cy="47625"/>
            </a:xfrm>
            <a:custGeom>
              <a:avLst/>
              <a:gdLst/>
              <a:ahLst/>
              <a:cxnLst>
                <a:cxn ang="0">
                  <a:pos x="10" y="20"/>
                </a:cxn>
                <a:cxn ang="0">
                  <a:pos x="0" y="0"/>
                </a:cxn>
              </a:cxnLst>
              <a:rect l="0" t="0" r="r" b="b"/>
              <a:pathLst>
                <a:path w="10" h="20">
                  <a:moveTo>
                    <a:pt x="10" y="20"/>
                  </a:moveTo>
                  <a:cubicBezTo>
                    <a:pt x="10" y="19"/>
                    <a:pt x="0" y="0"/>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06" name="Line 1282"/>
            <p:cNvSpPr>
              <a:spLocks noChangeShapeType="1"/>
            </p:cNvSpPr>
            <p:nvPr/>
          </p:nvSpPr>
          <p:spPr bwMode="auto">
            <a:xfrm flipH="1" flipV="1">
              <a:off x="7499350" y="3408363"/>
              <a:ext cx="19050" cy="381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07" name="Line 1283"/>
            <p:cNvSpPr>
              <a:spLocks noChangeShapeType="1"/>
            </p:cNvSpPr>
            <p:nvPr/>
          </p:nvSpPr>
          <p:spPr bwMode="auto">
            <a:xfrm flipH="1" flipV="1">
              <a:off x="7502525" y="3375026"/>
              <a:ext cx="19050" cy="333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08" name="Freeform 1284"/>
            <p:cNvSpPr>
              <a:spLocks/>
            </p:cNvSpPr>
            <p:nvPr/>
          </p:nvSpPr>
          <p:spPr bwMode="auto">
            <a:xfrm>
              <a:off x="7504113" y="3346451"/>
              <a:ext cx="17463" cy="26988"/>
            </a:xfrm>
            <a:custGeom>
              <a:avLst/>
              <a:gdLst/>
              <a:ahLst/>
              <a:cxnLst>
                <a:cxn ang="0">
                  <a:pos x="7" y="11"/>
                </a:cxn>
                <a:cxn ang="0">
                  <a:pos x="0" y="0"/>
                </a:cxn>
              </a:cxnLst>
              <a:rect l="0" t="0" r="r" b="b"/>
              <a:pathLst>
                <a:path w="7" h="11">
                  <a:moveTo>
                    <a:pt x="7" y="11"/>
                  </a:moveTo>
                  <a:cubicBezTo>
                    <a:pt x="7" y="10"/>
                    <a:pt x="0" y="0"/>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09" name="Line 1285"/>
            <p:cNvSpPr>
              <a:spLocks noChangeShapeType="1"/>
            </p:cNvSpPr>
            <p:nvPr/>
          </p:nvSpPr>
          <p:spPr bwMode="auto">
            <a:xfrm flipH="1" flipV="1">
              <a:off x="7502525" y="3317876"/>
              <a:ext cx="19050" cy="238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10" name="Line 1286"/>
            <p:cNvSpPr>
              <a:spLocks noChangeShapeType="1"/>
            </p:cNvSpPr>
            <p:nvPr/>
          </p:nvSpPr>
          <p:spPr bwMode="auto">
            <a:xfrm flipH="1" flipV="1">
              <a:off x="7504113" y="3297238"/>
              <a:ext cx="17463" cy="1905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11" name="Line 1287"/>
            <p:cNvSpPr>
              <a:spLocks noChangeShapeType="1"/>
            </p:cNvSpPr>
            <p:nvPr/>
          </p:nvSpPr>
          <p:spPr bwMode="auto">
            <a:xfrm flipH="1" flipV="1">
              <a:off x="7507288" y="3278188"/>
              <a:ext cx="11113" cy="158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12" name="Line 1288"/>
            <p:cNvSpPr>
              <a:spLocks noChangeShapeType="1"/>
            </p:cNvSpPr>
            <p:nvPr/>
          </p:nvSpPr>
          <p:spPr bwMode="auto">
            <a:xfrm>
              <a:off x="7518400" y="3232151"/>
              <a:ext cx="1588" cy="269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13" name="Line 1289"/>
            <p:cNvSpPr>
              <a:spLocks noChangeShapeType="1"/>
            </p:cNvSpPr>
            <p:nvPr/>
          </p:nvSpPr>
          <p:spPr bwMode="auto">
            <a:xfrm>
              <a:off x="7512050" y="3235326"/>
              <a:ext cx="1588" cy="238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14" name="Freeform 1290"/>
            <p:cNvSpPr>
              <a:spLocks/>
            </p:cNvSpPr>
            <p:nvPr/>
          </p:nvSpPr>
          <p:spPr bwMode="auto">
            <a:xfrm>
              <a:off x="7508875" y="3203576"/>
              <a:ext cx="14288" cy="12700"/>
            </a:xfrm>
            <a:custGeom>
              <a:avLst/>
              <a:gdLst/>
              <a:ahLst/>
              <a:cxnLst>
                <a:cxn ang="0">
                  <a:pos x="0" y="0"/>
                </a:cxn>
                <a:cxn ang="0">
                  <a:pos x="0" y="8"/>
                </a:cxn>
                <a:cxn ang="0">
                  <a:pos x="9" y="8"/>
                </a:cxn>
              </a:cxnLst>
              <a:rect l="0" t="0" r="r" b="b"/>
              <a:pathLst>
                <a:path w="9" h="8">
                  <a:moveTo>
                    <a:pt x="0" y="0"/>
                  </a:moveTo>
                  <a:lnTo>
                    <a:pt x="0" y="8"/>
                  </a:lnTo>
                  <a:lnTo>
                    <a:pt x="9" y="8"/>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15" name="Freeform 1291"/>
            <p:cNvSpPr>
              <a:spLocks/>
            </p:cNvSpPr>
            <p:nvPr/>
          </p:nvSpPr>
          <p:spPr bwMode="auto">
            <a:xfrm>
              <a:off x="7521575" y="4176713"/>
              <a:ext cx="330200" cy="257175"/>
            </a:xfrm>
            <a:custGeom>
              <a:avLst/>
              <a:gdLst/>
              <a:ahLst/>
              <a:cxnLst>
                <a:cxn ang="0">
                  <a:pos x="0" y="25"/>
                </a:cxn>
                <a:cxn ang="0">
                  <a:pos x="78" y="108"/>
                </a:cxn>
                <a:cxn ang="0">
                  <a:pos x="139" y="108"/>
                </a:cxn>
                <a:cxn ang="0">
                  <a:pos x="77" y="0"/>
                </a:cxn>
                <a:cxn ang="0">
                  <a:pos x="74" y="14"/>
                </a:cxn>
                <a:cxn ang="0">
                  <a:pos x="64" y="3"/>
                </a:cxn>
                <a:cxn ang="0">
                  <a:pos x="57" y="13"/>
                </a:cxn>
                <a:cxn ang="0">
                  <a:pos x="47" y="3"/>
                </a:cxn>
                <a:cxn ang="0">
                  <a:pos x="41" y="13"/>
                </a:cxn>
                <a:cxn ang="0">
                  <a:pos x="31" y="3"/>
                </a:cxn>
                <a:cxn ang="0">
                  <a:pos x="28" y="13"/>
                </a:cxn>
                <a:cxn ang="0">
                  <a:pos x="20" y="3"/>
                </a:cxn>
                <a:cxn ang="0">
                  <a:pos x="13" y="15"/>
                </a:cxn>
                <a:cxn ang="0">
                  <a:pos x="8" y="3"/>
                </a:cxn>
                <a:cxn ang="0">
                  <a:pos x="0" y="14"/>
                </a:cxn>
                <a:cxn ang="0">
                  <a:pos x="0" y="2"/>
                </a:cxn>
                <a:cxn ang="0">
                  <a:pos x="7" y="15"/>
                </a:cxn>
                <a:cxn ang="0">
                  <a:pos x="12" y="3"/>
                </a:cxn>
                <a:cxn ang="0">
                  <a:pos x="20" y="14"/>
                </a:cxn>
                <a:cxn ang="0">
                  <a:pos x="26" y="3"/>
                </a:cxn>
                <a:cxn ang="0">
                  <a:pos x="35" y="14"/>
                </a:cxn>
                <a:cxn ang="0">
                  <a:pos x="39" y="2"/>
                </a:cxn>
                <a:cxn ang="0">
                  <a:pos x="50" y="14"/>
                </a:cxn>
                <a:cxn ang="0">
                  <a:pos x="57" y="3"/>
                </a:cxn>
                <a:cxn ang="0">
                  <a:pos x="64" y="14"/>
                </a:cxn>
                <a:cxn ang="0">
                  <a:pos x="71" y="2"/>
                </a:cxn>
                <a:cxn ang="0">
                  <a:pos x="85" y="15"/>
                </a:cxn>
              </a:cxnLst>
              <a:rect l="0" t="0" r="r" b="b"/>
              <a:pathLst>
                <a:path w="139" h="108">
                  <a:moveTo>
                    <a:pt x="0" y="25"/>
                  </a:moveTo>
                  <a:cubicBezTo>
                    <a:pt x="98" y="32"/>
                    <a:pt x="78" y="108"/>
                    <a:pt x="78" y="108"/>
                  </a:cubicBezTo>
                  <a:cubicBezTo>
                    <a:pt x="139" y="108"/>
                    <a:pt x="139" y="108"/>
                    <a:pt x="139" y="108"/>
                  </a:cubicBezTo>
                  <a:cubicBezTo>
                    <a:pt x="77" y="0"/>
                    <a:pt x="77" y="0"/>
                    <a:pt x="77" y="0"/>
                  </a:cubicBezTo>
                  <a:cubicBezTo>
                    <a:pt x="74" y="14"/>
                    <a:pt x="74" y="14"/>
                    <a:pt x="74" y="14"/>
                  </a:cubicBezTo>
                  <a:cubicBezTo>
                    <a:pt x="64" y="3"/>
                    <a:pt x="64" y="3"/>
                    <a:pt x="64" y="3"/>
                  </a:cubicBezTo>
                  <a:cubicBezTo>
                    <a:pt x="57" y="13"/>
                    <a:pt x="57" y="13"/>
                    <a:pt x="57" y="13"/>
                  </a:cubicBezTo>
                  <a:cubicBezTo>
                    <a:pt x="47" y="3"/>
                    <a:pt x="47" y="3"/>
                    <a:pt x="47" y="3"/>
                  </a:cubicBezTo>
                  <a:cubicBezTo>
                    <a:pt x="41" y="13"/>
                    <a:pt x="41" y="13"/>
                    <a:pt x="41" y="13"/>
                  </a:cubicBezTo>
                  <a:cubicBezTo>
                    <a:pt x="31" y="3"/>
                    <a:pt x="31" y="3"/>
                    <a:pt x="31" y="3"/>
                  </a:cubicBezTo>
                  <a:cubicBezTo>
                    <a:pt x="28" y="13"/>
                    <a:pt x="28" y="13"/>
                    <a:pt x="28" y="13"/>
                  </a:cubicBezTo>
                  <a:cubicBezTo>
                    <a:pt x="20" y="3"/>
                    <a:pt x="20" y="3"/>
                    <a:pt x="20" y="3"/>
                  </a:cubicBezTo>
                  <a:cubicBezTo>
                    <a:pt x="20" y="3"/>
                    <a:pt x="14" y="13"/>
                    <a:pt x="13" y="15"/>
                  </a:cubicBezTo>
                  <a:cubicBezTo>
                    <a:pt x="8" y="3"/>
                    <a:pt x="8" y="3"/>
                    <a:pt x="8" y="3"/>
                  </a:cubicBezTo>
                  <a:cubicBezTo>
                    <a:pt x="0" y="14"/>
                    <a:pt x="0" y="14"/>
                    <a:pt x="0" y="14"/>
                  </a:cubicBezTo>
                  <a:cubicBezTo>
                    <a:pt x="0" y="2"/>
                    <a:pt x="0" y="2"/>
                    <a:pt x="0" y="2"/>
                  </a:cubicBezTo>
                  <a:cubicBezTo>
                    <a:pt x="7" y="15"/>
                    <a:pt x="7" y="15"/>
                    <a:pt x="7" y="15"/>
                  </a:cubicBezTo>
                  <a:cubicBezTo>
                    <a:pt x="12" y="3"/>
                    <a:pt x="12" y="3"/>
                    <a:pt x="12" y="3"/>
                  </a:cubicBezTo>
                  <a:cubicBezTo>
                    <a:pt x="20" y="14"/>
                    <a:pt x="20" y="14"/>
                    <a:pt x="20" y="14"/>
                  </a:cubicBezTo>
                  <a:cubicBezTo>
                    <a:pt x="26" y="3"/>
                    <a:pt x="26" y="3"/>
                    <a:pt x="26" y="3"/>
                  </a:cubicBezTo>
                  <a:cubicBezTo>
                    <a:pt x="35" y="14"/>
                    <a:pt x="35" y="14"/>
                    <a:pt x="35" y="14"/>
                  </a:cubicBezTo>
                  <a:cubicBezTo>
                    <a:pt x="39" y="2"/>
                    <a:pt x="39" y="2"/>
                    <a:pt x="39" y="2"/>
                  </a:cubicBezTo>
                  <a:cubicBezTo>
                    <a:pt x="50" y="14"/>
                    <a:pt x="50" y="14"/>
                    <a:pt x="50" y="14"/>
                  </a:cubicBezTo>
                  <a:cubicBezTo>
                    <a:pt x="57" y="3"/>
                    <a:pt x="57" y="3"/>
                    <a:pt x="57" y="3"/>
                  </a:cubicBezTo>
                  <a:cubicBezTo>
                    <a:pt x="64" y="14"/>
                    <a:pt x="64" y="14"/>
                    <a:pt x="64" y="14"/>
                  </a:cubicBezTo>
                  <a:cubicBezTo>
                    <a:pt x="71" y="2"/>
                    <a:pt x="71" y="2"/>
                    <a:pt x="71" y="2"/>
                  </a:cubicBezTo>
                  <a:cubicBezTo>
                    <a:pt x="85" y="15"/>
                    <a:pt x="85" y="15"/>
                    <a:pt x="85" y="15"/>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16" name="Freeform 1292"/>
            <p:cNvSpPr>
              <a:spLocks/>
            </p:cNvSpPr>
            <p:nvPr/>
          </p:nvSpPr>
          <p:spPr bwMode="auto">
            <a:xfrm>
              <a:off x="7521575" y="4238626"/>
              <a:ext cx="195263" cy="152400"/>
            </a:xfrm>
            <a:custGeom>
              <a:avLst/>
              <a:gdLst/>
              <a:ahLst/>
              <a:cxnLst>
                <a:cxn ang="0">
                  <a:pos x="0" y="0"/>
                </a:cxn>
                <a:cxn ang="0">
                  <a:pos x="59" y="64"/>
                </a:cxn>
                <a:cxn ang="0">
                  <a:pos x="80" y="64"/>
                </a:cxn>
              </a:cxnLst>
              <a:rect l="0" t="0" r="r" b="b"/>
              <a:pathLst>
                <a:path w="82" h="64">
                  <a:moveTo>
                    <a:pt x="0" y="0"/>
                  </a:moveTo>
                  <a:cubicBezTo>
                    <a:pt x="82" y="8"/>
                    <a:pt x="59" y="64"/>
                    <a:pt x="59" y="64"/>
                  </a:cubicBezTo>
                  <a:cubicBezTo>
                    <a:pt x="80" y="64"/>
                    <a:pt x="80" y="64"/>
                    <a:pt x="80" y="64"/>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17" name="Line 1293"/>
            <p:cNvSpPr>
              <a:spLocks noChangeShapeType="1"/>
            </p:cNvSpPr>
            <p:nvPr/>
          </p:nvSpPr>
          <p:spPr bwMode="auto">
            <a:xfrm flipH="1" flipV="1">
              <a:off x="7623175" y="4181476"/>
              <a:ext cx="133350" cy="24765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18" name="Freeform 1294"/>
            <p:cNvSpPr>
              <a:spLocks/>
            </p:cNvSpPr>
            <p:nvPr/>
          </p:nvSpPr>
          <p:spPr bwMode="auto">
            <a:xfrm>
              <a:off x="7521575" y="4151313"/>
              <a:ext cx="182563" cy="28575"/>
            </a:xfrm>
            <a:custGeom>
              <a:avLst/>
              <a:gdLst/>
              <a:ahLst/>
              <a:cxnLst>
                <a:cxn ang="0">
                  <a:pos x="115" y="18"/>
                </a:cxn>
                <a:cxn ang="0">
                  <a:pos x="0" y="18"/>
                </a:cxn>
                <a:cxn ang="0">
                  <a:pos x="0" y="0"/>
                </a:cxn>
                <a:cxn ang="0">
                  <a:pos x="115" y="0"/>
                </a:cxn>
                <a:cxn ang="0">
                  <a:pos x="115" y="16"/>
                </a:cxn>
              </a:cxnLst>
              <a:rect l="0" t="0" r="r" b="b"/>
              <a:pathLst>
                <a:path w="115" h="18">
                  <a:moveTo>
                    <a:pt x="115" y="18"/>
                  </a:moveTo>
                  <a:lnTo>
                    <a:pt x="0" y="18"/>
                  </a:lnTo>
                  <a:lnTo>
                    <a:pt x="0" y="0"/>
                  </a:lnTo>
                  <a:lnTo>
                    <a:pt x="115" y="0"/>
                  </a:lnTo>
                  <a:lnTo>
                    <a:pt x="115" y="16"/>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19" name="Line 1295"/>
            <p:cNvSpPr>
              <a:spLocks noChangeShapeType="1"/>
            </p:cNvSpPr>
            <p:nvPr/>
          </p:nvSpPr>
          <p:spPr bwMode="auto">
            <a:xfrm flipV="1">
              <a:off x="7680325" y="4152901"/>
              <a:ext cx="4763" cy="269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20" name="Line 1296"/>
            <p:cNvSpPr>
              <a:spLocks noChangeShapeType="1"/>
            </p:cNvSpPr>
            <p:nvPr/>
          </p:nvSpPr>
          <p:spPr bwMode="auto">
            <a:xfrm flipV="1">
              <a:off x="7694613" y="4152901"/>
              <a:ext cx="4763" cy="269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21" name="Line 1297"/>
            <p:cNvSpPr>
              <a:spLocks noChangeShapeType="1"/>
            </p:cNvSpPr>
            <p:nvPr/>
          </p:nvSpPr>
          <p:spPr bwMode="auto">
            <a:xfrm flipV="1">
              <a:off x="7664450" y="4152901"/>
              <a:ext cx="4763" cy="269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22" name="Line 1298"/>
            <p:cNvSpPr>
              <a:spLocks noChangeShapeType="1"/>
            </p:cNvSpPr>
            <p:nvPr/>
          </p:nvSpPr>
          <p:spPr bwMode="auto">
            <a:xfrm flipV="1">
              <a:off x="7645400" y="4152901"/>
              <a:ext cx="4763" cy="269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23" name="Line 1299"/>
            <p:cNvSpPr>
              <a:spLocks noChangeShapeType="1"/>
            </p:cNvSpPr>
            <p:nvPr/>
          </p:nvSpPr>
          <p:spPr bwMode="auto">
            <a:xfrm flipV="1">
              <a:off x="7623175" y="4152901"/>
              <a:ext cx="7938" cy="269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24" name="Line 1300"/>
            <p:cNvSpPr>
              <a:spLocks noChangeShapeType="1"/>
            </p:cNvSpPr>
            <p:nvPr/>
          </p:nvSpPr>
          <p:spPr bwMode="auto">
            <a:xfrm flipV="1">
              <a:off x="7604125" y="4152901"/>
              <a:ext cx="4763" cy="269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25" name="Line 1301"/>
            <p:cNvSpPr>
              <a:spLocks noChangeShapeType="1"/>
            </p:cNvSpPr>
            <p:nvPr/>
          </p:nvSpPr>
          <p:spPr bwMode="auto">
            <a:xfrm flipV="1">
              <a:off x="7585075" y="4152901"/>
              <a:ext cx="4763" cy="269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26" name="Line 1302"/>
            <p:cNvSpPr>
              <a:spLocks noChangeShapeType="1"/>
            </p:cNvSpPr>
            <p:nvPr/>
          </p:nvSpPr>
          <p:spPr bwMode="auto">
            <a:xfrm flipV="1">
              <a:off x="7566025" y="4152901"/>
              <a:ext cx="3175" cy="269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27" name="Line 1303"/>
            <p:cNvSpPr>
              <a:spLocks noChangeShapeType="1"/>
            </p:cNvSpPr>
            <p:nvPr/>
          </p:nvSpPr>
          <p:spPr bwMode="auto">
            <a:xfrm flipV="1">
              <a:off x="7546975" y="4156076"/>
              <a:ext cx="1588" cy="206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28" name="Line 1304"/>
            <p:cNvSpPr>
              <a:spLocks noChangeShapeType="1"/>
            </p:cNvSpPr>
            <p:nvPr/>
          </p:nvSpPr>
          <p:spPr bwMode="auto">
            <a:xfrm flipV="1">
              <a:off x="7526338" y="4152901"/>
              <a:ext cx="1588" cy="269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29" name="Freeform 1305"/>
            <p:cNvSpPr>
              <a:spLocks/>
            </p:cNvSpPr>
            <p:nvPr/>
          </p:nvSpPr>
          <p:spPr bwMode="auto">
            <a:xfrm>
              <a:off x="7651750" y="4233863"/>
              <a:ext cx="171450" cy="198438"/>
            </a:xfrm>
            <a:custGeom>
              <a:avLst/>
              <a:gdLst/>
              <a:ahLst/>
              <a:cxnLst>
                <a:cxn ang="0">
                  <a:pos x="108" y="101"/>
                </a:cxn>
                <a:cxn ang="0">
                  <a:pos x="38" y="68"/>
                </a:cxn>
                <a:cxn ang="0">
                  <a:pos x="71" y="33"/>
                </a:cxn>
                <a:cxn ang="0">
                  <a:pos x="0" y="0"/>
                </a:cxn>
                <a:cxn ang="0">
                  <a:pos x="50" y="0"/>
                </a:cxn>
                <a:cxn ang="0">
                  <a:pos x="20" y="35"/>
                </a:cxn>
                <a:cxn ang="0">
                  <a:pos x="90" y="68"/>
                </a:cxn>
                <a:cxn ang="0">
                  <a:pos x="56" y="104"/>
                </a:cxn>
                <a:cxn ang="0">
                  <a:pos x="93" y="125"/>
                </a:cxn>
                <a:cxn ang="0">
                  <a:pos x="108" y="101"/>
                </a:cxn>
              </a:cxnLst>
              <a:rect l="0" t="0" r="r" b="b"/>
              <a:pathLst>
                <a:path w="108" h="125">
                  <a:moveTo>
                    <a:pt x="108" y="101"/>
                  </a:moveTo>
                  <a:lnTo>
                    <a:pt x="38" y="68"/>
                  </a:lnTo>
                  <a:lnTo>
                    <a:pt x="71" y="33"/>
                  </a:lnTo>
                  <a:lnTo>
                    <a:pt x="0" y="0"/>
                  </a:lnTo>
                  <a:lnTo>
                    <a:pt x="50" y="0"/>
                  </a:lnTo>
                  <a:lnTo>
                    <a:pt x="20" y="35"/>
                  </a:lnTo>
                  <a:lnTo>
                    <a:pt x="90" y="68"/>
                  </a:lnTo>
                  <a:lnTo>
                    <a:pt x="56" y="104"/>
                  </a:lnTo>
                  <a:lnTo>
                    <a:pt x="93" y="125"/>
                  </a:lnTo>
                  <a:lnTo>
                    <a:pt x="108" y="101"/>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30" name="Line 1306"/>
            <p:cNvSpPr>
              <a:spLocks noChangeShapeType="1"/>
            </p:cNvSpPr>
            <p:nvPr/>
          </p:nvSpPr>
          <p:spPr bwMode="auto">
            <a:xfrm flipH="1">
              <a:off x="7521575" y="4213226"/>
              <a:ext cx="20161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31" name="Freeform 1307"/>
            <p:cNvSpPr>
              <a:spLocks/>
            </p:cNvSpPr>
            <p:nvPr/>
          </p:nvSpPr>
          <p:spPr bwMode="auto">
            <a:xfrm>
              <a:off x="7521575" y="4214813"/>
              <a:ext cx="144463" cy="47625"/>
            </a:xfrm>
            <a:custGeom>
              <a:avLst/>
              <a:gdLst/>
              <a:ahLst/>
              <a:cxnLst>
                <a:cxn ang="0">
                  <a:pos x="61" y="20"/>
                </a:cxn>
                <a:cxn ang="0">
                  <a:pos x="0" y="1"/>
                </a:cxn>
              </a:cxnLst>
              <a:rect l="0" t="0" r="r" b="b"/>
              <a:pathLst>
                <a:path w="61" h="20">
                  <a:moveTo>
                    <a:pt x="61" y="20"/>
                  </a:moveTo>
                  <a:cubicBezTo>
                    <a:pt x="61" y="20"/>
                    <a:pt x="35" y="0"/>
                    <a:pt x="0" y="1"/>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32" name="Line 1308"/>
            <p:cNvSpPr>
              <a:spLocks noChangeShapeType="1"/>
            </p:cNvSpPr>
            <p:nvPr/>
          </p:nvSpPr>
          <p:spPr bwMode="auto">
            <a:xfrm flipV="1">
              <a:off x="7632700" y="4219576"/>
              <a:ext cx="9525" cy="222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33" name="Line 1309"/>
            <p:cNvSpPr>
              <a:spLocks noChangeShapeType="1"/>
            </p:cNvSpPr>
            <p:nvPr/>
          </p:nvSpPr>
          <p:spPr bwMode="auto">
            <a:xfrm flipV="1">
              <a:off x="7618413" y="4214813"/>
              <a:ext cx="12700" cy="222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34" name="Line 1310"/>
            <p:cNvSpPr>
              <a:spLocks noChangeShapeType="1"/>
            </p:cNvSpPr>
            <p:nvPr/>
          </p:nvSpPr>
          <p:spPr bwMode="auto">
            <a:xfrm flipV="1">
              <a:off x="7608888" y="4214813"/>
              <a:ext cx="7938" cy="174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35" name="Line 1311"/>
            <p:cNvSpPr>
              <a:spLocks noChangeShapeType="1"/>
            </p:cNvSpPr>
            <p:nvPr/>
          </p:nvSpPr>
          <p:spPr bwMode="auto">
            <a:xfrm flipV="1">
              <a:off x="7645400" y="4233863"/>
              <a:ext cx="4763" cy="127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36" name="Line 1312"/>
            <p:cNvSpPr>
              <a:spLocks noChangeShapeType="1"/>
            </p:cNvSpPr>
            <p:nvPr/>
          </p:nvSpPr>
          <p:spPr bwMode="auto">
            <a:xfrm flipV="1">
              <a:off x="7597775" y="4214813"/>
              <a:ext cx="4763" cy="127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37" name="Line 1313"/>
            <p:cNvSpPr>
              <a:spLocks noChangeShapeType="1"/>
            </p:cNvSpPr>
            <p:nvPr/>
          </p:nvSpPr>
          <p:spPr bwMode="auto">
            <a:xfrm flipV="1">
              <a:off x="7585075" y="4214813"/>
              <a:ext cx="4763" cy="127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38" name="Freeform 1314"/>
            <p:cNvSpPr>
              <a:spLocks/>
            </p:cNvSpPr>
            <p:nvPr/>
          </p:nvSpPr>
          <p:spPr bwMode="auto">
            <a:xfrm>
              <a:off x="7521575" y="3232151"/>
              <a:ext cx="182563" cy="944563"/>
            </a:xfrm>
            <a:custGeom>
              <a:avLst/>
              <a:gdLst/>
              <a:ahLst/>
              <a:cxnLst>
                <a:cxn ang="0">
                  <a:pos x="77" y="397"/>
                </a:cxn>
                <a:cxn ang="0">
                  <a:pos x="34" y="281"/>
                </a:cxn>
                <a:cxn ang="0">
                  <a:pos x="8" y="1"/>
                </a:cxn>
                <a:cxn ang="0">
                  <a:pos x="0" y="0"/>
                </a:cxn>
              </a:cxnLst>
              <a:rect l="0" t="0" r="r" b="b"/>
              <a:pathLst>
                <a:path w="77" h="397">
                  <a:moveTo>
                    <a:pt x="77" y="397"/>
                  </a:moveTo>
                  <a:cubicBezTo>
                    <a:pt x="77" y="397"/>
                    <a:pt x="44" y="338"/>
                    <a:pt x="34" y="281"/>
                  </a:cubicBezTo>
                  <a:cubicBezTo>
                    <a:pt x="23" y="225"/>
                    <a:pt x="6" y="91"/>
                    <a:pt x="8" y="1"/>
                  </a:cubicBezTo>
                  <a:cubicBezTo>
                    <a:pt x="8" y="0"/>
                    <a:pt x="0" y="0"/>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39" name="Freeform 1315"/>
            <p:cNvSpPr>
              <a:spLocks/>
            </p:cNvSpPr>
            <p:nvPr/>
          </p:nvSpPr>
          <p:spPr bwMode="auto">
            <a:xfrm>
              <a:off x="7521575" y="3227388"/>
              <a:ext cx="33338" cy="28575"/>
            </a:xfrm>
            <a:custGeom>
              <a:avLst/>
              <a:gdLst/>
              <a:ahLst/>
              <a:cxnLst>
                <a:cxn ang="0">
                  <a:pos x="13" y="18"/>
                </a:cxn>
                <a:cxn ang="0">
                  <a:pos x="19" y="14"/>
                </a:cxn>
                <a:cxn ang="0">
                  <a:pos x="21" y="0"/>
                </a:cxn>
                <a:cxn ang="0">
                  <a:pos x="0" y="0"/>
                </a:cxn>
              </a:cxnLst>
              <a:rect l="0" t="0" r="r" b="b"/>
              <a:pathLst>
                <a:path w="21" h="18">
                  <a:moveTo>
                    <a:pt x="13" y="18"/>
                  </a:moveTo>
                  <a:lnTo>
                    <a:pt x="19" y="14"/>
                  </a:lnTo>
                  <a:lnTo>
                    <a:pt x="21" y="0"/>
                  </a:lnTo>
                  <a:lnTo>
                    <a:pt x="0"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40" name="Freeform 1316"/>
            <p:cNvSpPr>
              <a:spLocks/>
            </p:cNvSpPr>
            <p:nvPr/>
          </p:nvSpPr>
          <p:spPr bwMode="auto">
            <a:xfrm>
              <a:off x="7521575" y="3203576"/>
              <a:ext cx="33338" cy="23813"/>
            </a:xfrm>
            <a:custGeom>
              <a:avLst/>
              <a:gdLst/>
              <a:ahLst/>
              <a:cxnLst>
                <a:cxn ang="0">
                  <a:pos x="21" y="15"/>
                </a:cxn>
                <a:cxn ang="0">
                  <a:pos x="21" y="6"/>
                </a:cxn>
                <a:cxn ang="0">
                  <a:pos x="12" y="0"/>
                </a:cxn>
                <a:cxn ang="0">
                  <a:pos x="0" y="0"/>
                </a:cxn>
              </a:cxnLst>
              <a:rect l="0" t="0" r="r" b="b"/>
              <a:pathLst>
                <a:path w="21" h="15">
                  <a:moveTo>
                    <a:pt x="21" y="15"/>
                  </a:moveTo>
                  <a:lnTo>
                    <a:pt x="21" y="6"/>
                  </a:lnTo>
                  <a:lnTo>
                    <a:pt x="12" y="0"/>
                  </a:lnTo>
                  <a:lnTo>
                    <a:pt x="0"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41" name="Freeform 1317"/>
            <p:cNvSpPr>
              <a:spLocks/>
            </p:cNvSpPr>
            <p:nvPr/>
          </p:nvSpPr>
          <p:spPr bwMode="auto">
            <a:xfrm>
              <a:off x="7521575" y="3182938"/>
              <a:ext cx="20638" cy="23813"/>
            </a:xfrm>
            <a:custGeom>
              <a:avLst/>
              <a:gdLst/>
              <a:ahLst/>
              <a:cxnLst>
                <a:cxn ang="0">
                  <a:pos x="13" y="15"/>
                </a:cxn>
                <a:cxn ang="0">
                  <a:pos x="13" y="0"/>
                </a:cxn>
                <a:cxn ang="0">
                  <a:pos x="0" y="0"/>
                </a:cxn>
              </a:cxnLst>
              <a:rect l="0" t="0" r="r" b="b"/>
              <a:pathLst>
                <a:path w="13" h="15">
                  <a:moveTo>
                    <a:pt x="13" y="15"/>
                  </a:moveTo>
                  <a:lnTo>
                    <a:pt x="13" y="0"/>
                  </a:lnTo>
                  <a:lnTo>
                    <a:pt x="0"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42" name="Freeform 1318"/>
            <p:cNvSpPr>
              <a:spLocks/>
            </p:cNvSpPr>
            <p:nvPr/>
          </p:nvSpPr>
          <p:spPr bwMode="auto">
            <a:xfrm>
              <a:off x="7521575" y="3168651"/>
              <a:ext cx="11113" cy="14288"/>
            </a:xfrm>
            <a:custGeom>
              <a:avLst/>
              <a:gdLst/>
              <a:ahLst/>
              <a:cxnLst>
                <a:cxn ang="0">
                  <a:pos x="7" y="9"/>
                </a:cxn>
                <a:cxn ang="0">
                  <a:pos x="7" y="2"/>
                </a:cxn>
                <a:cxn ang="0">
                  <a:pos x="0" y="0"/>
                </a:cxn>
              </a:cxnLst>
              <a:rect l="0" t="0" r="r" b="b"/>
              <a:pathLst>
                <a:path w="7" h="9">
                  <a:moveTo>
                    <a:pt x="7" y="9"/>
                  </a:moveTo>
                  <a:lnTo>
                    <a:pt x="7" y="2"/>
                  </a:lnTo>
                  <a:lnTo>
                    <a:pt x="0"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43" name="Line 1319"/>
            <p:cNvSpPr>
              <a:spLocks noChangeShapeType="1"/>
            </p:cNvSpPr>
            <p:nvPr/>
          </p:nvSpPr>
          <p:spPr bwMode="auto">
            <a:xfrm flipV="1">
              <a:off x="7523163" y="3076576"/>
              <a:ext cx="1588" cy="920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44" name="Line 1320"/>
            <p:cNvSpPr>
              <a:spLocks noChangeShapeType="1"/>
            </p:cNvSpPr>
            <p:nvPr/>
          </p:nvSpPr>
          <p:spPr bwMode="auto">
            <a:xfrm flipH="1" flipV="1">
              <a:off x="7521575" y="3260726"/>
              <a:ext cx="19050"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45" name="Freeform 1321"/>
            <p:cNvSpPr>
              <a:spLocks/>
            </p:cNvSpPr>
            <p:nvPr/>
          </p:nvSpPr>
          <p:spPr bwMode="auto">
            <a:xfrm>
              <a:off x="7521575" y="3275013"/>
              <a:ext cx="73025" cy="604838"/>
            </a:xfrm>
            <a:custGeom>
              <a:avLst/>
              <a:gdLst/>
              <a:ahLst/>
              <a:cxnLst>
                <a:cxn ang="0">
                  <a:pos x="0" y="381"/>
                </a:cxn>
                <a:cxn ang="0">
                  <a:pos x="16" y="381"/>
                </a:cxn>
                <a:cxn ang="0">
                  <a:pos x="46" y="381"/>
                </a:cxn>
                <a:cxn ang="0">
                  <a:pos x="0" y="318"/>
                </a:cxn>
                <a:cxn ang="0">
                  <a:pos x="36" y="318"/>
                </a:cxn>
                <a:cxn ang="0">
                  <a:pos x="1" y="276"/>
                </a:cxn>
                <a:cxn ang="0">
                  <a:pos x="31" y="276"/>
                </a:cxn>
                <a:cxn ang="0">
                  <a:pos x="0" y="234"/>
                </a:cxn>
                <a:cxn ang="0">
                  <a:pos x="25" y="234"/>
                </a:cxn>
                <a:cxn ang="0">
                  <a:pos x="1" y="200"/>
                </a:cxn>
                <a:cxn ang="0">
                  <a:pos x="22" y="200"/>
                </a:cxn>
                <a:cxn ang="0">
                  <a:pos x="3" y="164"/>
                </a:cxn>
                <a:cxn ang="0">
                  <a:pos x="18" y="164"/>
                </a:cxn>
                <a:cxn ang="0">
                  <a:pos x="1" y="134"/>
                </a:cxn>
                <a:cxn ang="0">
                  <a:pos x="16" y="135"/>
                </a:cxn>
                <a:cxn ang="0">
                  <a:pos x="3" y="110"/>
                </a:cxn>
                <a:cxn ang="0">
                  <a:pos x="15" y="110"/>
                </a:cxn>
                <a:cxn ang="0">
                  <a:pos x="1" y="84"/>
                </a:cxn>
                <a:cxn ang="0">
                  <a:pos x="13" y="84"/>
                </a:cxn>
                <a:cxn ang="0">
                  <a:pos x="0" y="62"/>
                </a:cxn>
                <a:cxn ang="0">
                  <a:pos x="10" y="62"/>
                </a:cxn>
                <a:cxn ang="0">
                  <a:pos x="1" y="44"/>
                </a:cxn>
                <a:cxn ang="0">
                  <a:pos x="12" y="45"/>
                </a:cxn>
                <a:cxn ang="0">
                  <a:pos x="0" y="27"/>
                </a:cxn>
                <a:cxn ang="0">
                  <a:pos x="10" y="27"/>
                </a:cxn>
                <a:cxn ang="0">
                  <a:pos x="1" y="12"/>
                </a:cxn>
                <a:cxn ang="0">
                  <a:pos x="10" y="14"/>
                </a:cxn>
                <a:cxn ang="0">
                  <a:pos x="3" y="0"/>
                </a:cxn>
                <a:cxn ang="0">
                  <a:pos x="12" y="0"/>
                </a:cxn>
              </a:cxnLst>
              <a:rect l="0" t="0" r="r" b="b"/>
              <a:pathLst>
                <a:path w="46" h="381">
                  <a:moveTo>
                    <a:pt x="0" y="381"/>
                  </a:moveTo>
                  <a:lnTo>
                    <a:pt x="16" y="381"/>
                  </a:lnTo>
                  <a:lnTo>
                    <a:pt x="46" y="381"/>
                  </a:lnTo>
                  <a:lnTo>
                    <a:pt x="0" y="318"/>
                  </a:lnTo>
                  <a:lnTo>
                    <a:pt x="36" y="318"/>
                  </a:lnTo>
                  <a:lnTo>
                    <a:pt x="1" y="276"/>
                  </a:lnTo>
                  <a:lnTo>
                    <a:pt x="31" y="276"/>
                  </a:lnTo>
                  <a:lnTo>
                    <a:pt x="0" y="234"/>
                  </a:lnTo>
                  <a:lnTo>
                    <a:pt x="25" y="234"/>
                  </a:lnTo>
                  <a:lnTo>
                    <a:pt x="1" y="200"/>
                  </a:lnTo>
                  <a:lnTo>
                    <a:pt x="22" y="200"/>
                  </a:lnTo>
                  <a:lnTo>
                    <a:pt x="3" y="164"/>
                  </a:lnTo>
                  <a:lnTo>
                    <a:pt x="18" y="164"/>
                  </a:lnTo>
                  <a:lnTo>
                    <a:pt x="1" y="134"/>
                  </a:lnTo>
                  <a:lnTo>
                    <a:pt x="16" y="135"/>
                  </a:lnTo>
                  <a:lnTo>
                    <a:pt x="3" y="110"/>
                  </a:lnTo>
                  <a:lnTo>
                    <a:pt x="15" y="110"/>
                  </a:lnTo>
                  <a:lnTo>
                    <a:pt x="1" y="84"/>
                  </a:lnTo>
                  <a:lnTo>
                    <a:pt x="13" y="84"/>
                  </a:lnTo>
                  <a:lnTo>
                    <a:pt x="0" y="62"/>
                  </a:lnTo>
                  <a:lnTo>
                    <a:pt x="10" y="62"/>
                  </a:lnTo>
                  <a:lnTo>
                    <a:pt x="1" y="44"/>
                  </a:lnTo>
                  <a:lnTo>
                    <a:pt x="12" y="45"/>
                  </a:lnTo>
                  <a:lnTo>
                    <a:pt x="0" y="27"/>
                  </a:lnTo>
                  <a:lnTo>
                    <a:pt x="10" y="27"/>
                  </a:lnTo>
                  <a:lnTo>
                    <a:pt x="1" y="12"/>
                  </a:lnTo>
                  <a:lnTo>
                    <a:pt x="10" y="14"/>
                  </a:lnTo>
                  <a:lnTo>
                    <a:pt x="3" y="0"/>
                  </a:lnTo>
                  <a:lnTo>
                    <a:pt x="12"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46" name="Freeform 1322"/>
            <p:cNvSpPr>
              <a:spLocks/>
            </p:cNvSpPr>
            <p:nvPr/>
          </p:nvSpPr>
          <p:spPr bwMode="auto">
            <a:xfrm>
              <a:off x="7521575" y="3413126"/>
              <a:ext cx="28575" cy="466725"/>
            </a:xfrm>
            <a:custGeom>
              <a:avLst/>
              <a:gdLst/>
              <a:ahLst/>
              <a:cxnLst>
                <a:cxn ang="0">
                  <a:pos x="12" y="196"/>
                </a:cxn>
                <a:cxn ang="0">
                  <a:pos x="0" y="0"/>
                </a:cxn>
              </a:cxnLst>
              <a:rect l="0" t="0" r="r" b="b"/>
              <a:pathLst>
                <a:path w="12" h="196">
                  <a:moveTo>
                    <a:pt x="12" y="196"/>
                  </a:moveTo>
                  <a:cubicBezTo>
                    <a:pt x="12" y="196"/>
                    <a:pt x="0" y="102"/>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47" name="Freeform 1323"/>
            <p:cNvSpPr>
              <a:spLocks/>
            </p:cNvSpPr>
            <p:nvPr/>
          </p:nvSpPr>
          <p:spPr bwMode="auto">
            <a:xfrm>
              <a:off x="7551738" y="3910013"/>
              <a:ext cx="66675" cy="269875"/>
            </a:xfrm>
            <a:custGeom>
              <a:avLst/>
              <a:gdLst/>
              <a:ahLst/>
              <a:cxnLst>
                <a:cxn ang="0">
                  <a:pos x="0" y="0"/>
                </a:cxn>
                <a:cxn ang="0">
                  <a:pos x="28" y="113"/>
                </a:cxn>
              </a:cxnLst>
              <a:rect l="0" t="0" r="r" b="b"/>
              <a:pathLst>
                <a:path w="28" h="113">
                  <a:moveTo>
                    <a:pt x="0" y="0"/>
                  </a:moveTo>
                  <a:cubicBezTo>
                    <a:pt x="0" y="0"/>
                    <a:pt x="7" y="77"/>
                    <a:pt x="28" y="113"/>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48" name="Line 1324"/>
            <p:cNvSpPr>
              <a:spLocks noChangeShapeType="1"/>
            </p:cNvSpPr>
            <p:nvPr/>
          </p:nvSpPr>
          <p:spPr bwMode="auto">
            <a:xfrm flipH="1">
              <a:off x="7480300" y="3975101"/>
              <a:ext cx="8096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49" name="Freeform 1325"/>
            <p:cNvSpPr>
              <a:spLocks/>
            </p:cNvSpPr>
            <p:nvPr/>
          </p:nvSpPr>
          <p:spPr bwMode="auto">
            <a:xfrm>
              <a:off x="7523163" y="3910013"/>
              <a:ext cx="74613" cy="23813"/>
            </a:xfrm>
            <a:custGeom>
              <a:avLst/>
              <a:gdLst/>
              <a:ahLst/>
              <a:cxnLst>
                <a:cxn ang="0">
                  <a:pos x="31" y="0"/>
                </a:cxn>
                <a:cxn ang="0">
                  <a:pos x="0" y="0"/>
                </a:cxn>
                <a:cxn ang="0">
                  <a:pos x="14" y="10"/>
                </a:cxn>
                <a:cxn ang="0">
                  <a:pos x="31" y="0"/>
                </a:cxn>
              </a:cxnLst>
              <a:rect l="0" t="0" r="r" b="b"/>
              <a:pathLst>
                <a:path w="31" h="10">
                  <a:moveTo>
                    <a:pt x="31" y="0"/>
                  </a:moveTo>
                  <a:cubicBezTo>
                    <a:pt x="0" y="0"/>
                    <a:pt x="0" y="0"/>
                    <a:pt x="0" y="0"/>
                  </a:cubicBezTo>
                  <a:cubicBezTo>
                    <a:pt x="0" y="0"/>
                    <a:pt x="12" y="10"/>
                    <a:pt x="14" y="10"/>
                  </a:cubicBezTo>
                  <a:cubicBezTo>
                    <a:pt x="16" y="10"/>
                    <a:pt x="31" y="0"/>
                    <a:pt x="31" y="0"/>
                  </a:cubicBez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50" name="Line 1326"/>
            <p:cNvSpPr>
              <a:spLocks noChangeShapeType="1"/>
            </p:cNvSpPr>
            <p:nvPr/>
          </p:nvSpPr>
          <p:spPr bwMode="auto">
            <a:xfrm flipH="1">
              <a:off x="7521575" y="3890963"/>
              <a:ext cx="96838" cy="31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51" name="Freeform 1327"/>
            <p:cNvSpPr>
              <a:spLocks/>
            </p:cNvSpPr>
            <p:nvPr/>
          </p:nvSpPr>
          <p:spPr bwMode="auto">
            <a:xfrm>
              <a:off x="7521575" y="3879851"/>
              <a:ext cx="101600" cy="30163"/>
            </a:xfrm>
            <a:custGeom>
              <a:avLst/>
              <a:gdLst/>
              <a:ahLst/>
              <a:cxnLst>
                <a:cxn ang="0">
                  <a:pos x="52" y="19"/>
                </a:cxn>
                <a:cxn ang="0">
                  <a:pos x="64" y="6"/>
                </a:cxn>
                <a:cxn ang="0">
                  <a:pos x="61" y="0"/>
                </a:cxn>
                <a:cxn ang="0">
                  <a:pos x="0" y="1"/>
                </a:cxn>
              </a:cxnLst>
              <a:rect l="0" t="0" r="r" b="b"/>
              <a:pathLst>
                <a:path w="64" h="19">
                  <a:moveTo>
                    <a:pt x="52" y="19"/>
                  </a:moveTo>
                  <a:lnTo>
                    <a:pt x="64" y="6"/>
                  </a:lnTo>
                  <a:lnTo>
                    <a:pt x="61" y="0"/>
                  </a:lnTo>
                  <a:lnTo>
                    <a:pt x="0" y="1"/>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52" name="Freeform 1328"/>
            <p:cNvSpPr>
              <a:spLocks/>
            </p:cNvSpPr>
            <p:nvPr/>
          </p:nvSpPr>
          <p:spPr bwMode="auto">
            <a:xfrm>
              <a:off x="7561263" y="3960813"/>
              <a:ext cx="142875" cy="215900"/>
            </a:xfrm>
            <a:custGeom>
              <a:avLst/>
              <a:gdLst/>
              <a:ahLst/>
              <a:cxnLst>
                <a:cxn ang="0">
                  <a:pos x="0" y="0"/>
                </a:cxn>
                <a:cxn ang="0">
                  <a:pos x="36" y="22"/>
                </a:cxn>
                <a:cxn ang="0">
                  <a:pos x="8" y="22"/>
                </a:cxn>
                <a:cxn ang="0">
                  <a:pos x="50" y="57"/>
                </a:cxn>
                <a:cxn ang="0">
                  <a:pos x="12" y="57"/>
                </a:cxn>
                <a:cxn ang="0">
                  <a:pos x="65" y="91"/>
                </a:cxn>
                <a:cxn ang="0">
                  <a:pos x="23" y="91"/>
                </a:cxn>
                <a:cxn ang="0">
                  <a:pos x="90" y="136"/>
                </a:cxn>
              </a:cxnLst>
              <a:rect l="0" t="0" r="r" b="b"/>
              <a:pathLst>
                <a:path w="90" h="136">
                  <a:moveTo>
                    <a:pt x="0" y="0"/>
                  </a:moveTo>
                  <a:lnTo>
                    <a:pt x="36" y="22"/>
                  </a:lnTo>
                  <a:lnTo>
                    <a:pt x="8" y="22"/>
                  </a:lnTo>
                  <a:lnTo>
                    <a:pt x="50" y="57"/>
                  </a:lnTo>
                  <a:lnTo>
                    <a:pt x="12" y="57"/>
                  </a:lnTo>
                  <a:lnTo>
                    <a:pt x="65" y="91"/>
                  </a:lnTo>
                  <a:lnTo>
                    <a:pt x="23" y="91"/>
                  </a:lnTo>
                  <a:lnTo>
                    <a:pt x="90" y="136"/>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53" name="Freeform 1329"/>
            <p:cNvSpPr>
              <a:spLocks/>
            </p:cNvSpPr>
            <p:nvPr/>
          </p:nvSpPr>
          <p:spPr bwMode="auto">
            <a:xfrm>
              <a:off x="7616825" y="4108451"/>
              <a:ext cx="49213" cy="61913"/>
            </a:xfrm>
            <a:custGeom>
              <a:avLst/>
              <a:gdLst/>
              <a:ahLst/>
              <a:cxnLst>
                <a:cxn ang="0">
                  <a:pos x="0" y="26"/>
                </a:cxn>
                <a:cxn ang="0">
                  <a:pos x="21" y="0"/>
                </a:cxn>
              </a:cxnLst>
              <a:rect l="0" t="0" r="r" b="b"/>
              <a:pathLst>
                <a:path w="21" h="26">
                  <a:moveTo>
                    <a:pt x="0" y="26"/>
                  </a:moveTo>
                  <a:cubicBezTo>
                    <a:pt x="0" y="25"/>
                    <a:pt x="21" y="0"/>
                    <a:pt x="21"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54" name="Line 1330"/>
            <p:cNvSpPr>
              <a:spLocks noChangeShapeType="1"/>
            </p:cNvSpPr>
            <p:nvPr/>
          </p:nvSpPr>
          <p:spPr bwMode="auto">
            <a:xfrm flipV="1">
              <a:off x="7594600" y="4051301"/>
              <a:ext cx="47625" cy="523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55" name="Freeform 1331"/>
            <p:cNvSpPr>
              <a:spLocks/>
            </p:cNvSpPr>
            <p:nvPr/>
          </p:nvSpPr>
          <p:spPr bwMode="auto">
            <a:xfrm>
              <a:off x="7578725" y="3995738"/>
              <a:ext cx="44450" cy="55563"/>
            </a:xfrm>
            <a:custGeom>
              <a:avLst/>
              <a:gdLst/>
              <a:ahLst/>
              <a:cxnLst>
                <a:cxn ang="0">
                  <a:pos x="0" y="23"/>
                </a:cxn>
                <a:cxn ang="0">
                  <a:pos x="19" y="0"/>
                </a:cxn>
              </a:cxnLst>
              <a:rect l="0" t="0" r="r" b="b"/>
              <a:pathLst>
                <a:path w="19" h="23">
                  <a:moveTo>
                    <a:pt x="0" y="23"/>
                  </a:moveTo>
                  <a:cubicBezTo>
                    <a:pt x="2" y="20"/>
                    <a:pt x="19" y="0"/>
                    <a:pt x="19"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56" name="Freeform 1332"/>
            <p:cNvSpPr>
              <a:spLocks/>
            </p:cNvSpPr>
            <p:nvPr/>
          </p:nvSpPr>
          <p:spPr bwMode="auto">
            <a:xfrm>
              <a:off x="7435850" y="3957638"/>
              <a:ext cx="171450" cy="38100"/>
            </a:xfrm>
            <a:custGeom>
              <a:avLst/>
              <a:gdLst/>
              <a:ahLst/>
              <a:cxnLst>
                <a:cxn ang="0">
                  <a:pos x="56" y="16"/>
                </a:cxn>
                <a:cxn ang="0">
                  <a:pos x="72" y="1"/>
                </a:cxn>
                <a:cxn ang="0">
                  <a:pos x="37" y="0"/>
                </a:cxn>
                <a:cxn ang="0">
                  <a:pos x="35" y="0"/>
                </a:cxn>
                <a:cxn ang="0">
                  <a:pos x="0" y="1"/>
                </a:cxn>
                <a:cxn ang="0">
                  <a:pos x="17" y="16"/>
                </a:cxn>
              </a:cxnLst>
              <a:rect l="0" t="0" r="r" b="b"/>
              <a:pathLst>
                <a:path w="72" h="16">
                  <a:moveTo>
                    <a:pt x="56" y="16"/>
                  </a:moveTo>
                  <a:cubicBezTo>
                    <a:pt x="57" y="13"/>
                    <a:pt x="72" y="1"/>
                    <a:pt x="72" y="1"/>
                  </a:cubicBezTo>
                  <a:cubicBezTo>
                    <a:pt x="37" y="0"/>
                    <a:pt x="37" y="0"/>
                    <a:pt x="37" y="0"/>
                  </a:cubicBezTo>
                  <a:cubicBezTo>
                    <a:pt x="35" y="0"/>
                    <a:pt x="35" y="0"/>
                    <a:pt x="35" y="0"/>
                  </a:cubicBezTo>
                  <a:cubicBezTo>
                    <a:pt x="0" y="1"/>
                    <a:pt x="0" y="1"/>
                    <a:pt x="0" y="1"/>
                  </a:cubicBezTo>
                  <a:cubicBezTo>
                    <a:pt x="0" y="1"/>
                    <a:pt x="15" y="13"/>
                    <a:pt x="17" y="16"/>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57" name="Freeform 1333"/>
            <p:cNvSpPr>
              <a:spLocks/>
            </p:cNvSpPr>
            <p:nvPr/>
          </p:nvSpPr>
          <p:spPr bwMode="auto">
            <a:xfrm>
              <a:off x="7521575" y="3913188"/>
              <a:ext cx="87313" cy="23813"/>
            </a:xfrm>
            <a:custGeom>
              <a:avLst/>
              <a:gdLst/>
              <a:ahLst/>
              <a:cxnLst>
                <a:cxn ang="0">
                  <a:pos x="36" y="9"/>
                </a:cxn>
                <a:cxn ang="0">
                  <a:pos x="16" y="0"/>
                </a:cxn>
                <a:cxn ang="0">
                  <a:pos x="0" y="10"/>
                </a:cxn>
                <a:cxn ang="0">
                  <a:pos x="37" y="10"/>
                </a:cxn>
              </a:cxnLst>
              <a:rect l="0" t="0" r="r" b="b"/>
              <a:pathLst>
                <a:path w="37" h="10">
                  <a:moveTo>
                    <a:pt x="36" y="9"/>
                  </a:moveTo>
                  <a:cubicBezTo>
                    <a:pt x="34" y="9"/>
                    <a:pt x="16" y="0"/>
                    <a:pt x="16" y="0"/>
                  </a:cubicBezTo>
                  <a:cubicBezTo>
                    <a:pt x="0" y="10"/>
                    <a:pt x="0" y="10"/>
                    <a:pt x="0" y="10"/>
                  </a:cubicBezTo>
                  <a:cubicBezTo>
                    <a:pt x="0" y="10"/>
                    <a:pt x="34" y="10"/>
                    <a:pt x="37" y="1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58" name="Freeform 1334"/>
            <p:cNvSpPr>
              <a:spLocks/>
            </p:cNvSpPr>
            <p:nvPr/>
          </p:nvSpPr>
          <p:spPr bwMode="auto">
            <a:xfrm>
              <a:off x="7521575" y="4122738"/>
              <a:ext cx="180975" cy="28575"/>
            </a:xfrm>
            <a:custGeom>
              <a:avLst/>
              <a:gdLst/>
              <a:ahLst/>
              <a:cxnLst>
                <a:cxn ang="0">
                  <a:pos x="0" y="0"/>
                </a:cxn>
                <a:cxn ang="0">
                  <a:pos x="114" y="0"/>
                </a:cxn>
                <a:cxn ang="0">
                  <a:pos x="114" y="18"/>
                </a:cxn>
              </a:cxnLst>
              <a:rect l="0" t="0" r="r" b="b"/>
              <a:pathLst>
                <a:path w="114" h="18">
                  <a:moveTo>
                    <a:pt x="0" y="0"/>
                  </a:moveTo>
                  <a:lnTo>
                    <a:pt x="114" y="0"/>
                  </a:lnTo>
                  <a:lnTo>
                    <a:pt x="114" y="18"/>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59" name="Line 1335"/>
            <p:cNvSpPr>
              <a:spLocks noChangeShapeType="1"/>
            </p:cNvSpPr>
            <p:nvPr/>
          </p:nvSpPr>
          <p:spPr bwMode="auto">
            <a:xfrm flipV="1">
              <a:off x="7550150" y="3784601"/>
              <a:ext cx="33338" cy="920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60" name="Line 1336"/>
            <p:cNvSpPr>
              <a:spLocks noChangeShapeType="1"/>
            </p:cNvSpPr>
            <p:nvPr/>
          </p:nvSpPr>
          <p:spPr bwMode="auto">
            <a:xfrm flipH="1">
              <a:off x="7521575" y="3836988"/>
              <a:ext cx="68263"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61" name="Line 1337"/>
            <p:cNvSpPr>
              <a:spLocks noChangeShapeType="1"/>
            </p:cNvSpPr>
            <p:nvPr/>
          </p:nvSpPr>
          <p:spPr bwMode="auto">
            <a:xfrm flipV="1">
              <a:off x="7540625" y="3713163"/>
              <a:ext cx="30163" cy="619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62" name="Line 1338"/>
            <p:cNvSpPr>
              <a:spLocks noChangeShapeType="1"/>
            </p:cNvSpPr>
            <p:nvPr/>
          </p:nvSpPr>
          <p:spPr bwMode="auto">
            <a:xfrm flipV="1">
              <a:off x="7532688" y="3646488"/>
              <a:ext cx="31750" cy="603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63" name="Freeform 1339"/>
            <p:cNvSpPr>
              <a:spLocks/>
            </p:cNvSpPr>
            <p:nvPr/>
          </p:nvSpPr>
          <p:spPr bwMode="auto">
            <a:xfrm>
              <a:off x="7527925" y="3592513"/>
              <a:ext cx="26988" cy="53975"/>
            </a:xfrm>
            <a:custGeom>
              <a:avLst/>
              <a:gdLst/>
              <a:ahLst/>
              <a:cxnLst>
                <a:cxn ang="0">
                  <a:pos x="0" y="23"/>
                </a:cxn>
                <a:cxn ang="0">
                  <a:pos x="11" y="0"/>
                </a:cxn>
              </a:cxnLst>
              <a:rect l="0" t="0" r="r" b="b"/>
              <a:pathLst>
                <a:path w="11" h="23">
                  <a:moveTo>
                    <a:pt x="0" y="23"/>
                  </a:moveTo>
                  <a:cubicBezTo>
                    <a:pt x="1" y="21"/>
                    <a:pt x="11" y="0"/>
                    <a:pt x="11"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64" name="Line 1340"/>
            <p:cNvSpPr>
              <a:spLocks noChangeShapeType="1"/>
            </p:cNvSpPr>
            <p:nvPr/>
          </p:nvSpPr>
          <p:spPr bwMode="auto">
            <a:xfrm flipV="1">
              <a:off x="7523163" y="3535363"/>
              <a:ext cx="31750" cy="5715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65" name="Line 1341"/>
            <p:cNvSpPr>
              <a:spLocks noChangeShapeType="1"/>
            </p:cNvSpPr>
            <p:nvPr/>
          </p:nvSpPr>
          <p:spPr bwMode="auto">
            <a:xfrm flipV="1">
              <a:off x="7523163" y="3449638"/>
              <a:ext cx="23813" cy="381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66" name="Freeform 1342"/>
            <p:cNvSpPr>
              <a:spLocks/>
            </p:cNvSpPr>
            <p:nvPr/>
          </p:nvSpPr>
          <p:spPr bwMode="auto">
            <a:xfrm>
              <a:off x="7527925" y="3489326"/>
              <a:ext cx="23813" cy="47625"/>
            </a:xfrm>
            <a:custGeom>
              <a:avLst/>
              <a:gdLst/>
              <a:ahLst/>
              <a:cxnLst>
                <a:cxn ang="0">
                  <a:pos x="0" y="20"/>
                </a:cxn>
                <a:cxn ang="0">
                  <a:pos x="10" y="0"/>
                </a:cxn>
              </a:cxnLst>
              <a:rect l="0" t="0" r="r" b="b"/>
              <a:pathLst>
                <a:path w="10" h="20">
                  <a:moveTo>
                    <a:pt x="0" y="20"/>
                  </a:moveTo>
                  <a:cubicBezTo>
                    <a:pt x="0" y="19"/>
                    <a:pt x="10" y="0"/>
                    <a:pt x="1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67" name="Line 1343"/>
            <p:cNvSpPr>
              <a:spLocks noChangeShapeType="1"/>
            </p:cNvSpPr>
            <p:nvPr/>
          </p:nvSpPr>
          <p:spPr bwMode="auto">
            <a:xfrm flipV="1">
              <a:off x="7526338" y="3408363"/>
              <a:ext cx="15875" cy="381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68" name="Line 1344"/>
            <p:cNvSpPr>
              <a:spLocks noChangeShapeType="1"/>
            </p:cNvSpPr>
            <p:nvPr/>
          </p:nvSpPr>
          <p:spPr bwMode="auto">
            <a:xfrm flipV="1">
              <a:off x="7521575" y="3375026"/>
              <a:ext cx="20638" cy="333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69" name="Freeform 1345"/>
            <p:cNvSpPr>
              <a:spLocks/>
            </p:cNvSpPr>
            <p:nvPr/>
          </p:nvSpPr>
          <p:spPr bwMode="auto">
            <a:xfrm>
              <a:off x="7521575" y="3346451"/>
              <a:ext cx="19050" cy="26988"/>
            </a:xfrm>
            <a:custGeom>
              <a:avLst/>
              <a:gdLst/>
              <a:ahLst/>
              <a:cxnLst>
                <a:cxn ang="0">
                  <a:pos x="0" y="11"/>
                </a:cxn>
                <a:cxn ang="0">
                  <a:pos x="8" y="0"/>
                </a:cxn>
              </a:cxnLst>
              <a:rect l="0" t="0" r="r" b="b"/>
              <a:pathLst>
                <a:path w="8" h="11">
                  <a:moveTo>
                    <a:pt x="0" y="11"/>
                  </a:moveTo>
                  <a:cubicBezTo>
                    <a:pt x="1" y="10"/>
                    <a:pt x="8" y="0"/>
                    <a:pt x="8"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70" name="Line 1346"/>
            <p:cNvSpPr>
              <a:spLocks noChangeShapeType="1"/>
            </p:cNvSpPr>
            <p:nvPr/>
          </p:nvSpPr>
          <p:spPr bwMode="auto">
            <a:xfrm flipV="1">
              <a:off x="7521575" y="3317876"/>
              <a:ext cx="19050" cy="238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71" name="Line 1347"/>
            <p:cNvSpPr>
              <a:spLocks noChangeShapeType="1"/>
            </p:cNvSpPr>
            <p:nvPr/>
          </p:nvSpPr>
          <p:spPr bwMode="auto">
            <a:xfrm flipV="1">
              <a:off x="7521575" y="3297238"/>
              <a:ext cx="19050" cy="1905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72" name="Line 1348"/>
            <p:cNvSpPr>
              <a:spLocks noChangeShapeType="1"/>
            </p:cNvSpPr>
            <p:nvPr/>
          </p:nvSpPr>
          <p:spPr bwMode="auto">
            <a:xfrm flipV="1">
              <a:off x="7523163" y="3278188"/>
              <a:ext cx="12700" cy="1587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73" name="Line 1349"/>
            <p:cNvSpPr>
              <a:spLocks noChangeShapeType="1"/>
            </p:cNvSpPr>
            <p:nvPr/>
          </p:nvSpPr>
          <p:spPr bwMode="auto">
            <a:xfrm>
              <a:off x="7523163" y="3232151"/>
              <a:ext cx="1588" cy="269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74" name="Line 1350"/>
            <p:cNvSpPr>
              <a:spLocks noChangeShapeType="1"/>
            </p:cNvSpPr>
            <p:nvPr/>
          </p:nvSpPr>
          <p:spPr bwMode="auto">
            <a:xfrm>
              <a:off x="7532688" y="3235326"/>
              <a:ext cx="1588" cy="238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75" name="Freeform 1351"/>
            <p:cNvSpPr>
              <a:spLocks/>
            </p:cNvSpPr>
            <p:nvPr/>
          </p:nvSpPr>
          <p:spPr bwMode="auto">
            <a:xfrm>
              <a:off x="7518400" y="3203576"/>
              <a:ext cx="14288" cy="12700"/>
            </a:xfrm>
            <a:custGeom>
              <a:avLst/>
              <a:gdLst/>
              <a:ahLst/>
              <a:cxnLst>
                <a:cxn ang="0">
                  <a:pos x="9" y="0"/>
                </a:cxn>
                <a:cxn ang="0">
                  <a:pos x="9" y="8"/>
                </a:cxn>
                <a:cxn ang="0">
                  <a:pos x="0" y="8"/>
                </a:cxn>
              </a:cxnLst>
              <a:rect l="0" t="0" r="r" b="b"/>
              <a:pathLst>
                <a:path w="9" h="8">
                  <a:moveTo>
                    <a:pt x="9" y="0"/>
                  </a:moveTo>
                  <a:lnTo>
                    <a:pt x="9" y="8"/>
                  </a:lnTo>
                  <a:lnTo>
                    <a:pt x="0" y="8"/>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76" name="Freeform 1352"/>
            <p:cNvSpPr>
              <a:spLocks/>
            </p:cNvSpPr>
            <p:nvPr/>
          </p:nvSpPr>
          <p:spPr bwMode="auto">
            <a:xfrm>
              <a:off x="7445375" y="3933826"/>
              <a:ext cx="53975" cy="246063"/>
            </a:xfrm>
            <a:custGeom>
              <a:avLst/>
              <a:gdLst/>
              <a:ahLst/>
              <a:cxnLst>
                <a:cxn ang="0">
                  <a:pos x="0" y="103"/>
                </a:cxn>
                <a:cxn ang="0">
                  <a:pos x="23" y="0"/>
                </a:cxn>
              </a:cxnLst>
              <a:rect l="0" t="0" r="r" b="b"/>
              <a:pathLst>
                <a:path w="23" h="103">
                  <a:moveTo>
                    <a:pt x="0" y="103"/>
                  </a:moveTo>
                  <a:cubicBezTo>
                    <a:pt x="0" y="103"/>
                    <a:pt x="17" y="69"/>
                    <a:pt x="23"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77" name="Freeform 1353"/>
            <p:cNvSpPr>
              <a:spLocks/>
            </p:cNvSpPr>
            <p:nvPr/>
          </p:nvSpPr>
          <p:spPr bwMode="auto">
            <a:xfrm>
              <a:off x="7542213" y="3933826"/>
              <a:ext cx="55563" cy="246063"/>
            </a:xfrm>
            <a:custGeom>
              <a:avLst/>
              <a:gdLst/>
              <a:ahLst/>
              <a:cxnLst>
                <a:cxn ang="0">
                  <a:pos x="23" y="103"/>
                </a:cxn>
                <a:cxn ang="0">
                  <a:pos x="0" y="0"/>
                </a:cxn>
              </a:cxnLst>
              <a:rect l="0" t="0" r="r" b="b"/>
              <a:pathLst>
                <a:path w="23" h="103">
                  <a:moveTo>
                    <a:pt x="23" y="103"/>
                  </a:moveTo>
                  <a:cubicBezTo>
                    <a:pt x="23" y="103"/>
                    <a:pt x="7" y="69"/>
                    <a:pt x="0"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78" name="Freeform 1354"/>
            <p:cNvSpPr>
              <a:spLocks/>
            </p:cNvSpPr>
            <p:nvPr/>
          </p:nvSpPr>
          <p:spPr bwMode="auto">
            <a:xfrm>
              <a:off x="1570038" y="3341688"/>
              <a:ext cx="2165350" cy="1173163"/>
            </a:xfrm>
            <a:custGeom>
              <a:avLst/>
              <a:gdLst/>
              <a:ahLst/>
              <a:cxnLst>
                <a:cxn ang="0">
                  <a:pos x="224" y="447"/>
                </a:cxn>
                <a:cxn ang="0">
                  <a:pos x="265" y="403"/>
                </a:cxn>
                <a:cxn ang="0">
                  <a:pos x="389" y="379"/>
                </a:cxn>
                <a:cxn ang="0">
                  <a:pos x="414" y="348"/>
                </a:cxn>
                <a:cxn ang="0">
                  <a:pos x="417" y="326"/>
                </a:cxn>
                <a:cxn ang="0">
                  <a:pos x="420" y="265"/>
                </a:cxn>
                <a:cxn ang="0">
                  <a:pos x="423" y="250"/>
                </a:cxn>
                <a:cxn ang="0">
                  <a:pos x="427" y="230"/>
                </a:cxn>
                <a:cxn ang="0">
                  <a:pos x="437" y="217"/>
                </a:cxn>
                <a:cxn ang="0">
                  <a:pos x="437" y="187"/>
                </a:cxn>
                <a:cxn ang="0">
                  <a:pos x="436" y="171"/>
                </a:cxn>
                <a:cxn ang="0">
                  <a:pos x="434" y="151"/>
                </a:cxn>
                <a:cxn ang="0">
                  <a:pos x="428" y="133"/>
                </a:cxn>
                <a:cxn ang="0">
                  <a:pos x="436" y="114"/>
                </a:cxn>
                <a:cxn ang="0">
                  <a:pos x="434" y="99"/>
                </a:cxn>
                <a:cxn ang="0">
                  <a:pos x="429" y="71"/>
                </a:cxn>
                <a:cxn ang="0">
                  <a:pos x="424" y="34"/>
                </a:cxn>
                <a:cxn ang="0">
                  <a:pos x="419" y="21"/>
                </a:cxn>
                <a:cxn ang="0">
                  <a:pos x="424" y="11"/>
                </a:cxn>
                <a:cxn ang="0">
                  <a:pos x="431" y="0"/>
                </a:cxn>
                <a:cxn ang="0">
                  <a:pos x="428" y="15"/>
                </a:cxn>
                <a:cxn ang="0">
                  <a:pos x="430" y="23"/>
                </a:cxn>
                <a:cxn ang="0">
                  <a:pos x="436" y="56"/>
                </a:cxn>
                <a:cxn ang="0">
                  <a:pos x="447" y="69"/>
                </a:cxn>
                <a:cxn ang="0">
                  <a:pos x="462" y="60"/>
                </a:cxn>
                <a:cxn ang="0">
                  <a:pos x="464" y="78"/>
                </a:cxn>
                <a:cxn ang="0">
                  <a:pos x="474" y="94"/>
                </a:cxn>
                <a:cxn ang="0">
                  <a:pos x="500" y="110"/>
                </a:cxn>
                <a:cxn ang="0">
                  <a:pos x="496" y="131"/>
                </a:cxn>
                <a:cxn ang="0">
                  <a:pos x="484" y="144"/>
                </a:cxn>
                <a:cxn ang="0">
                  <a:pos x="483" y="189"/>
                </a:cxn>
                <a:cxn ang="0">
                  <a:pos x="489" y="226"/>
                </a:cxn>
                <a:cxn ang="0">
                  <a:pos x="493" y="247"/>
                </a:cxn>
                <a:cxn ang="0">
                  <a:pos x="501" y="265"/>
                </a:cxn>
                <a:cxn ang="0">
                  <a:pos x="505" y="327"/>
                </a:cxn>
                <a:cxn ang="0">
                  <a:pos x="509" y="361"/>
                </a:cxn>
                <a:cxn ang="0">
                  <a:pos x="527" y="375"/>
                </a:cxn>
                <a:cxn ang="0">
                  <a:pos x="566" y="396"/>
                </a:cxn>
                <a:cxn ang="0">
                  <a:pos x="688" y="397"/>
                </a:cxn>
                <a:cxn ang="0">
                  <a:pos x="775" y="435"/>
                </a:cxn>
                <a:cxn ang="0">
                  <a:pos x="886" y="439"/>
                </a:cxn>
                <a:cxn ang="0">
                  <a:pos x="509" y="484"/>
                </a:cxn>
                <a:cxn ang="0">
                  <a:pos x="0" y="472"/>
                </a:cxn>
              </a:cxnLst>
              <a:rect l="0" t="0" r="r" b="b"/>
              <a:pathLst>
                <a:path w="911" h="493">
                  <a:moveTo>
                    <a:pt x="0" y="472"/>
                  </a:moveTo>
                  <a:cubicBezTo>
                    <a:pt x="2" y="469"/>
                    <a:pt x="6" y="452"/>
                    <a:pt x="6" y="452"/>
                  </a:cubicBezTo>
                  <a:cubicBezTo>
                    <a:pt x="224" y="447"/>
                    <a:pt x="224" y="447"/>
                    <a:pt x="224" y="447"/>
                  </a:cubicBezTo>
                  <a:cubicBezTo>
                    <a:pt x="226" y="410"/>
                    <a:pt x="226" y="410"/>
                    <a:pt x="226" y="410"/>
                  </a:cubicBezTo>
                  <a:cubicBezTo>
                    <a:pt x="264" y="406"/>
                    <a:pt x="264" y="406"/>
                    <a:pt x="264" y="406"/>
                  </a:cubicBezTo>
                  <a:cubicBezTo>
                    <a:pt x="265" y="403"/>
                    <a:pt x="265" y="403"/>
                    <a:pt x="265" y="403"/>
                  </a:cubicBezTo>
                  <a:cubicBezTo>
                    <a:pt x="347" y="401"/>
                    <a:pt x="347" y="401"/>
                    <a:pt x="347" y="401"/>
                  </a:cubicBezTo>
                  <a:cubicBezTo>
                    <a:pt x="349" y="380"/>
                    <a:pt x="349" y="380"/>
                    <a:pt x="349" y="380"/>
                  </a:cubicBezTo>
                  <a:cubicBezTo>
                    <a:pt x="389" y="379"/>
                    <a:pt x="389" y="379"/>
                    <a:pt x="389" y="379"/>
                  </a:cubicBezTo>
                  <a:cubicBezTo>
                    <a:pt x="391" y="365"/>
                    <a:pt x="391" y="365"/>
                    <a:pt x="391" y="365"/>
                  </a:cubicBezTo>
                  <a:cubicBezTo>
                    <a:pt x="413" y="364"/>
                    <a:pt x="413" y="364"/>
                    <a:pt x="413" y="364"/>
                  </a:cubicBezTo>
                  <a:cubicBezTo>
                    <a:pt x="414" y="348"/>
                    <a:pt x="414" y="348"/>
                    <a:pt x="414" y="348"/>
                  </a:cubicBezTo>
                  <a:cubicBezTo>
                    <a:pt x="417" y="337"/>
                    <a:pt x="417" y="337"/>
                    <a:pt x="417" y="337"/>
                  </a:cubicBezTo>
                  <a:cubicBezTo>
                    <a:pt x="415" y="330"/>
                    <a:pt x="415" y="330"/>
                    <a:pt x="415" y="330"/>
                  </a:cubicBezTo>
                  <a:cubicBezTo>
                    <a:pt x="417" y="326"/>
                    <a:pt x="417" y="326"/>
                    <a:pt x="417" y="326"/>
                  </a:cubicBezTo>
                  <a:cubicBezTo>
                    <a:pt x="420" y="321"/>
                    <a:pt x="420" y="321"/>
                    <a:pt x="420" y="321"/>
                  </a:cubicBezTo>
                  <a:cubicBezTo>
                    <a:pt x="423" y="268"/>
                    <a:pt x="423" y="268"/>
                    <a:pt x="423" y="268"/>
                  </a:cubicBezTo>
                  <a:cubicBezTo>
                    <a:pt x="420" y="265"/>
                    <a:pt x="420" y="265"/>
                    <a:pt x="420" y="265"/>
                  </a:cubicBezTo>
                  <a:cubicBezTo>
                    <a:pt x="417" y="264"/>
                    <a:pt x="417" y="264"/>
                    <a:pt x="417" y="264"/>
                  </a:cubicBezTo>
                  <a:cubicBezTo>
                    <a:pt x="417" y="251"/>
                    <a:pt x="417" y="251"/>
                    <a:pt x="417" y="251"/>
                  </a:cubicBezTo>
                  <a:cubicBezTo>
                    <a:pt x="423" y="250"/>
                    <a:pt x="423" y="250"/>
                    <a:pt x="423" y="250"/>
                  </a:cubicBezTo>
                  <a:cubicBezTo>
                    <a:pt x="424" y="245"/>
                    <a:pt x="424" y="245"/>
                    <a:pt x="424" y="245"/>
                  </a:cubicBezTo>
                  <a:cubicBezTo>
                    <a:pt x="426" y="243"/>
                    <a:pt x="426" y="243"/>
                    <a:pt x="426" y="243"/>
                  </a:cubicBezTo>
                  <a:cubicBezTo>
                    <a:pt x="427" y="230"/>
                    <a:pt x="427" y="230"/>
                    <a:pt x="427" y="230"/>
                  </a:cubicBezTo>
                  <a:cubicBezTo>
                    <a:pt x="428" y="227"/>
                    <a:pt x="428" y="227"/>
                    <a:pt x="428" y="227"/>
                  </a:cubicBezTo>
                  <a:cubicBezTo>
                    <a:pt x="433" y="224"/>
                    <a:pt x="433" y="224"/>
                    <a:pt x="433" y="224"/>
                  </a:cubicBezTo>
                  <a:cubicBezTo>
                    <a:pt x="437" y="217"/>
                    <a:pt x="437" y="217"/>
                    <a:pt x="437" y="217"/>
                  </a:cubicBezTo>
                  <a:cubicBezTo>
                    <a:pt x="438" y="204"/>
                    <a:pt x="438" y="204"/>
                    <a:pt x="438" y="204"/>
                  </a:cubicBezTo>
                  <a:cubicBezTo>
                    <a:pt x="437" y="198"/>
                    <a:pt x="437" y="198"/>
                    <a:pt x="437" y="198"/>
                  </a:cubicBezTo>
                  <a:cubicBezTo>
                    <a:pt x="437" y="198"/>
                    <a:pt x="437" y="189"/>
                    <a:pt x="437" y="187"/>
                  </a:cubicBezTo>
                  <a:cubicBezTo>
                    <a:pt x="437" y="186"/>
                    <a:pt x="437" y="182"/>
                    <a:pt x="437" y="182"/>
                  </a:cubicBezTo>
                  <a:cubicBezTo>
                    <a:pt x="437" y="179"/>
                    <a:pt x="437" y="179"/>
                    <a:pt x="437" y="179"/>
                  </a:cubicBezTo>
                  <a:cubicBezTo>
                    <a:pt x="437" y="179"/>
                    <a:pt x="436" y="173"/>
                    <a:pt x="436" y="171"/>
                  </a:cubicBezTo>
                  <a:cubicBezTo>
                    <a:pt x="436" y="169"/>
                    <a:pt x="437" y="159"/>
                    <a:pt x="437" y="159"/>
                  </a:cubicBezTo>
                  <a:cubicBezTo>
                    <a:pt x="439" y="154"/>
                    <a:pt x="439" y="154"/>
                    <a:pt x="439" y="154"/>
                  </a:cubicBezTo>
                  <a:cubicBezTo>
                    <a:pt x="434" y="151"/>
                    <a:pt x="434" y="151"/>
                    <a:pt x="434" y="151"/>
                  </a:cubicBezTo>
                  <a:cubicBezTo>
                    <a:pt x="435" y="142"/>
                    <a:pt x="435" y="142"/>
                    <a:pt x="435" y="142"/>
                  </a:cubicBezTo>
                  <a:cubicBezTo>
                    <a:pt x="431" y="141"/>
                    <a:pt x="431" y="141"/>
                    <a:pt x="431" y="141"/>
                  </a:cubicBezTo>
                  <a:cubicBezTo>
                    <a:pt x="428" y="133"/>
                    <a:pt x="428" y="133"/>
                    <a:pt x="428" y="133"/>
                  </a:cubicBezTo>
                  <a:cubicBezTo>
                    <a:pt x="430" y="126"/>
                    <a:pt x="430" y="126"/>
                    <a:pt x="430" y="126"/>
                  </a:cubicBezTo>
                  <a:cubicBezTo>
                    <a:pt x="433" y="121"/>
                    <a:pt x="433" y="121"/>
                    <a:pt x="433" y="121"/>
                  </a:cubicBezTo>
                  <a:cubicBezTo>
                    <a:pt x="436" y="114"/>
                    <a:pt x="436" y="114"/>
                    <a:pt x="436" y="114"/>
                  </a:cubicBezTo>
                  <a:cubicBezTo>
                    <a:pt x="438" y="104"/>
                    <a:pt x="438" y="104"/>
                    <a:pt x="438" y="104"/>
                  </a:cubicBezTo>
                  <a:cubicBezTo>
                    <a:pt x="435" y="103"/>
                    <a:pt x="435" y="103"/>
                    <a:pt x="435" y="103"/>
                  </a:cubicBezTo>
                  <a:cubicBezTo>
                    <a:pt x="434" y="99"/>
                    <a:pt x="434" y="99"/>
                    <a:pt x="434" y="99"/>
                  </a:cubicBezTo>
                  <a:cubicBezTo>
                    <a:pt x="425" y="85"/>
                    <a:pt x="425" y="85"/>
                    <a:pt x="425" y="85"/>
                  </a:cubicBezTo>
                  <a:cubicBezTo>
                    <a:pt x="425" y="80"/>
                    <a:pt x="425" y="80"/>
                    <a:pt x="425" y="80"/>
                  </a:cubicBezTo>
                  <a:cubicBezTo>
                    <a:pt x="429" y="71"/>
                    <a:pt x="429" y="71"/>
                    <a:pt x="429" y="71"/>
                  </a:cubicBezTo>
                  <a:cubicBezTo>
                    <a:pt x="427" y="60"/>
                    <a:pt x="427" y="60"/>
                    <a:pt x="427" y="60"/>
                  </a:cubicBezTo>
                  <a:cubicBezTo>
                    <a:pt x="424" y="40"/>
                    <a:pt x="424" y="40"/>
                    <a:pt x="424" y="40"/>
                  </a:cubicBezTo>
                  <a:cubicBezTo>
                    <a:pt x="424" y="34"/>
                    <a:pt x="424" y="34"/>
                    <a:pt x="424" y="34"/>
                  </a:cubicBezTo>
                  <a:cubicBezTo>
                    <a:pt x="421" y="32"/>
                    <a:pt x="421" y="32"/>
                    <a:pt x="421" y="32"/>
                  </a:cubicBezTo>
                  <a:cubicBezTo>
                    <a:pt x="424" y="25"/>
                    <a:pt x="424" y="25"/>
                    <a:pt x="424" y="25"/>
                  </a:cubicBezTo>
                  <a:cubicBezTo>
                    <a:pt x="419" y="21"/>
                    <a:pt x="419" y="21"/>
                    <a:pt x="419" y="21"/>
                  </a:cubicBezTo>
                  <a:cubicBezTo>
                    <a:pt x="419" y="16"/>
                    <a:pt x="419" y="16"/>
                    <a:pt x="419" y="16"/>
                  </a:cubicBezTo>
                  <a:cubicBezTo>
                    <a:pt x="424" y="15"/>
                    <a:pt x="424" y="15"/>
                    <a:pt x="424" y="15"/>
                  </a:cubicBezTo>
                  <a:cubicBezTo>
                    <a:pt x="424" y="11"/>
                    <a:pt x="424" y="11"/>
                    <a:pt x="424" y="11"/>
                  </a:cubicBezTo>
                  <a:cubicBezTo>
                    <a:pt x="421" y="3"/>
                    <a:pt x="421" y="3"/>
                    <a:pt x="421" y="3"/>
                  </a:cubicBezTo>
                  <a:cubicBezTo>
                    <a:pt x="423" y="1"/>
                    <a:pt x="423" y="1"/>
                    <a:pt x="423" y="1"/>
                  </a:cubicBezTo>
                  <a:cubicBezTo>
                    <a:pt x="431" y="0"/>
                    <a:pt x="431" y="0"/>
                    <a:pt x="431" y="0"/>
                  </a:cubicBezTo>
                  <a:cubicBezTo>
                    <a:pt x="431" y="6"/>
                    <a:pt x="431" y="6"/>
                    <a:pt x="431" y="6"/>
                  </a:cubicBezTo>
                  <a:cubicBezTo>
                    <a:pt x="428" y="9"/>
                    <a:pt x="428" y="9"/>
                    <a:pt x="428" y="9"/>
                  </a:cubicBezTo>
                  <a:cubicBezTo>
                    <a:pt x="428" y="15"/>
                    <a:pt x="428" y="15"/>
                    <a:pt x="428" y="15"/>
                  </a:cubicBezTo>
                  <a:cubicBezTo>
                    <a:pt x="433" y="16"/>
                    <a:pt x="433" y="16"/>
                    <a:pt x="433" y="16"/>
                  </a:cubicBezTo>
                  <a:cubicBezTo>
                    <a:pt x="433" y="20"/>
                    <a:pt x="433" y="20"/>
                    <a:pt x="433" y="20"/>
                  </a:cubicBezTo>
                  <a:cubicBezTo>
                    <a:pt x="430" y="23"/>
                    <a:pt x="430" y="23"/>
                    <a:pt x="430" y="23"/>
                  </a:cubicBezTo>
                  <a:cubicBezTo>
                    <a:pt x="431" y="28"/>
                    <a:pt x="431" y="28"/>
                    <a:pt x="431" y="28"/>
                  </a:cubicBezTo>
                  <a:cubicBezTo>
                    <a:pt x="431" y="43"/>
                    <a:pt x="431" y="43"/>
                    <a:pt x="431" y="43"/>
                  </a:cubicBezTo>
                  <a:cubicBezTo>
                    <a:pt x="436" y="56"/>
                    <a:pt x="436" y="56"/>
                    <a:pt x="436" y="56"/>
                  </a:cubicBezTo>
                  <a:cubicBezTo>
                    <a:pt x="436" y="68"/>
                    <a:pt x="436" y="68"/>
                    <a:pt x="436" y="68"/>
                  </a:cubicBezTo>
                  <a:cubicBezTo>
                    <a:pt x="445" y="71"/>
                    <a:pt x="445" y="71"/>
                    <a:pt x="445" y="71"/>
                  </a:cubicBezTo>
                  <a:cubicBezTo>
                    <a:pt x="447" y="69"/>
                    <a:pt x="447" y="69"/>
                    <a:pt x="447" y="69"/>
                  </a:cubicBezTo>
                  <a:cubicBezTo>
                    <a:pt x="447" y="64"/>
                    <a:pt x="447" y="64"/>
                    <a:pt x="447" y="64"/>
                  </a:cubicBezTo>
                  <a:cubicBezTo>
                    <a:pt x="456" y="60"/>
                    <a:pt x="456" y="60"/>
                    <a:pt x="456" y="60"/>
                  </a:cubicBezTo>
                  <a:cubicBezTo>
                    <a:pt x="462" y="60"/>
                    <a:pt x="462" y="60"/>
                    <a:pt x="462" y="60"/>
                  </a:cubicBezTo>
                  <a:cubicBezTo>
                    <a:pt x="467" y="65"/>
                    <a:pt x="467" y="65"/>
                    <a:pt x="467" y="65"/>
                  </a:cubicBezTo>
                  <a:cubicBezTo>
                    <a:pt x="467" y="70"/>
                    <a:pt x="467" y="70"/>
                    <a:pt x="467" y="70"/>
                  </a:cubicBezTo>
                  <a:cubicBezTo>
                    <a:pt x="464" y="78"/>
                    <a:pt x="464" y="78"/>
                    <a:pt x="464" y="78"/>
                  </a:cubicBezTo>
                  <a:cubicBezTo>
                    <a:pt x="464" y="84"/>
                    <a:pt x="464" y="84"/>
                    <a:pt x="464" y="84"/>
                  </a:cubicBezTo>
                  <a:cubicBezTo>
                    <a:pt x="467" y="88"/>
                    <a:pt x="467" y="88"/>
                    <a:pt x="467" y="88"/>
                  </a:cubicBezTo>
                  <a:cubicBezTo>
                    <a:pt x="474" y="94"/>
                    <a:pt x="474" y="94"/>
                    <a:pt x="474" y="94"/>
                  </a:cubicBezTo>
                  <a:cubicBezTo>
                    <a:pt x="480" y="113"/>
                    <a:pt x="480" y="113"/>
                    <a:pt x="480" y="113"/>
                  </a:cubicBezTo>
                  <a:cubicBezTo>
                    <a:pt x="487" y="105"/>
                    <a:pt x="487" y="105"/>
                    <a:pt x="487" y="105"/>
                  </a:cubicBezTo>
                  <a:cubicBezTo>
                    <a:pt x="500" y="110"/>
                    <a:pt x="500" y="110"/>
                    <a:pt x="500" y="110"/>
                  </a:cubicBezTo>
                  <a:cubicBezTo>
                    <a:pt x="500" y="119"/>
                    <a:pt x="500" y="119"/>
                    <a:pt x="500" y="119"/>
                  </a:cubicBezTo>
                  <a:cubicBezTo>
                    <a:pt x="500" y="125"/>
                    <a:pt x="500" y="125"/>
                    <a:pt x="500" y="125"/>
                  </a:cubicBezTo>
                  <a:cubicBezTo>
                    <a:pt x="496" y="131"/>
                    <a:pt x="496" y="131"/>
                    <a:pt x="496" y="131"/>
                  </a:cubicBezTo>
                  <a:cubicBezTo>
                    <a:pt x="496" y="131"/>
                    <a:pt x="494" y="130"/>
                    <a:pt x="493" y="132"/>
                  </a:cubicBezTo>
                  <a:cubicBezTo>
                    <a:pt x="491" y="133"/>
                    <a:pt x="489" y="142"/>
                    <a:pt x="489" y="142"/>
                  </a:cubicBezTo>
                  <a:cubicBezTo>
                    <a:pt x="484" y="144"/>
                    <a:pt x="484" y="144"/>
                    <a:pt x="484" y="144"/>
                  </a:cubicBezTo>
                  <a:cubicBezTo>
                    <a:pt x="487" y="181"/>
                    <a:pt x="487" y="181"/>
                    <a:pt x="487" y="181"/>
                  </a:cubicBezTo>
                  <a:cubicBezTo>
                    <a:pt x="487" y="184"/>
                    <a:pt x="487" y="184"/>
                    <a:pt x="487" y="184"/>
                  </a:cubicBezTo>
                  <a:cubicBezTo>
                    <a:pt x="483" y="189"/>
                    <a:pt x="483" y="189"/>
                    <a:pt x="483" y="189"/>
                  </a:cubicBezTo>
                  <a:cubicBezTo>
                    <a:pt x="485" y="204"/>
                    <a:pt x="485" y="204"/>
                    <a:pt x="485" y="204"/>
                  </a:cubicBezTo>
                  <a:cubicBezTo>
                    <a:pt x="484" y="215"/>
                    <a:pt x="484" y="215"/>
                    <a:pt x="484" y="215"/>
                  </a:cubicBezTo>
                  <a:cubicBezTo>
                    <a:pt x="489" y="226"/>
                    <a:pt x="489" y="226"/>
                    <a:pt x="489" y="226"/>
                  </a:cubicBezTo>
                  <a:cubicBezTo>
                    <a:pt x="490" y="234"/>
                    <a:pt x="490" y="234"/>
                    <a:pt x="490" y="234"/>
                  </a:cubicBezTo>
                  <a:cubicBezTo>
                    <a:pt x="492" y="238"/>
                    <a:pt x="492" y="238"/>
                    <a:pt x="492" y="238"/>
                  </a:cubicBezTo>
                  <a:cubicBezTo>
                    <a:pt x="493" y="247"/>
                    <a:pt x="493" y="247"/>
                    <a:pt x="493" y="247"/>
                  </a:cubicBezTo>
                  <a:cubicBezTo>
                    <a:pt x="497" y="249"/>
                    <a:pt x="497" y="249"/>
                    <a:pt x="497" y="249"/>
                  </a:cubicBezTo>
                  <a:cubicBezTo>
                    <a:pt x="502" y="258"/>
                    <a:pt x="502" y="258"/>
                    <a:pt x="502" y="258"/>
                  </a:cubicBezTo>
                  <a:cubicBezTo>
                    <a:pt x="501" y="265"/>
                    <a:pt x="501" y="265"/>
                    <a:pt x="501" y="265"/>
                  </a:cubicBezTo>
                  <a:cubicBezTo>
                    <a:pt x="496" y="269"/>
                    <a:pt x="496" y="269"/>
                    <a:pt x="496" y="269"/>
                  </a:cubicBezTo>
                  <a:cubicBezTo>
                    <a:pt x="500" y="321"/>
                    <a:pt x="500" y="321"/>
                    <a:pt x="500" y="321"/>
                  </a:cubicBezTo>
                  <a:cubicBezTo>
                    <a:pt x="505" y="327"/>
                    <a:pt x="505" y="327"/>
                    <a:pt x="505" y="327"/>
                  </a:cubicBezTo>
                  <a:cubicBezTo>
                    <a:pt x="505" y="335"/>
                    <a:pt x="505" y="335"/>
                    <a:pt x="505" y="335"/>
                  </a:cubicBezTo>
                  <a:cubicBezTo>
                    <a:pt x="508" y="346"/>
                    <a:pt x="508" y="346"/>
                    <a:pt x="508" y="346"/>
                  </a:cubicBezTo>
                  <a:cubicBezTo>
                    <a:pt x="509" y="361"/>
                    <a:pt x="509" y="361"/>
                    <a:pt x="509" y="361"/>
                  </a:cubicBezTo>
                  <a:cubicBezTo>
                    <a:pt x="521" y="361"/>
                    <a:pt x="521" y="361"/>
                    <a:pt x="521" y="361"/>
                  </a:cubicBezTo>
                  <a:cubicBezTo>
                    <a:pt x="526" y="365"/>
                    <a:pt x="526" y="365"/>
                    <a:pt x="526" y="365"/>
                  </a:cubicBezTo>
                  <a:cubicBezTo>
                    <a:pt x="527" y="375"/>
                    <a:pt x="527" y="375"/>
                    <a:pt x="527" y="375"/>
                  </a:cubicBezTo>
                  <a:cubicBezTo>
                    <a:pt x="556" y="378"/>
                    <a:pt x="556" y="378"/>
                    <a:pt x="556" y="378"/>
                  </a:cubicBezTo>
                  <a:cubicBezTo>
                    <a:pt x="564" y="380"/>
                    <a:pt x="564" y="380"/>
                    <a:pt x="564" y="380"/>
                  </a:cubicBezTo>
                  <a:cubicBezTo>
                    <a:pt x="566" y="396"/>
                    <a:pt x="566" y="396"/>
                    <a:pt x="566" y="396"/>
                  </a:cubicBezTo>
                  <a:cubicBezTo>
                    <a:pt x="628" y="392"/>
                    <a:pt x="628" y="392"/>
                    <a:pt x="628" y="392"/>
                  </a:cubicBezTo>
                  <a:cubicBezTo>
                    <a:pt x="629" y="396"/>
                    <a:pt x="629" y="396"/>
                    <a:pt x="629" y="396"/>
                  </a:cubicBezTo>
                  <a:cubicBezTo>
                    <a:pt x="688" y="397"/>
                    <a:pt x="688" y="397"/>
                    <a:pt x="688" y="397"/>
                  </a:cubicBezTo>
                  <a:cubicBezTo>
                    <a:pt x="696" y="433"/>
                    <a:pt x="696" y="433"/>
                    <a:pt x="696" y="433"/>
                  </a:cubicBezTo>
                  <a:cubicBezTo>
                    <a:pt x="760" y="432"/>
                    <a:pt x="760" y="432"/>
                    <a:pt x="760" y="432"/>
                  </a:cubicBezTo>
                  <a:cubicBezTo>
                    <a:pt x="760" y="432"/>
                    <a:pt x="773" y="435"/>
                    <a:pt x="775" y="435"/>
                  </a:cubicBezTo>
                  <a:cubicBezTo>
                    <a:pt x="776" y="435"/>
                    <a:pt x="804" y="435"/>
                    <a:pt x="807" y="436"/>
                  </a:cubicBezTo>
                  <a:cubicBezTo>
                    <a:pt x="809" y="436"/>
                    <a:pt x="823" y="440"/>
                    <a:pt x="823" y="440"/>
                  </a:cubicBezTo>
                  <a:cubicBezTo>
                    <a:pt x="886" y="439"/>
                    <a:pt x="886" y="439"/>
                    <a:pt x="886" y="439"/>
                  </a:cubicBezTo>
                  <a:cubicBezTo>
                    <a:pt x="908" y="439"/>
                    <a:pt x="908" y="439"/>
                    <a:pt x="908" y="439"/>
                  </a:cubicBezTo>
                  <a:cubicBezTo>
                    <a:pt x="911" y="470"/>
                    <a:pt x="911" y="470"/>
                    <a:pt x="911" y="470"/>
                  </a:cubicBezTo>
                  <a:cubicBezTo>
                    <a:pt x="509" y="484"/>
                    <a:pt x="509" y="484"/>
                    <a:pt x="509" y="484"/>
                  </a:cubicBezTo>
                  <a:cubicBezTo>
                    <a:pt x="197" y="493"/>
                    <a:pt x="197" y="493"/>
                    <a:pt x="197" y="493"/>
                  </a:cubicBezTo>
                  <a:cubicBezTo>
                    <a:pt x="197" y="493"/>
                    <a:pt x="12" y="486"/>
                    <a:pt x="11" y="485"/>
                  </a:cubicBezTo>
                  <a:cubicBezTo>
                    <a:pt x="10" y="484"/>
                    <a:pt x="0" y="472"/>
                    <a:pt x="0" y="47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79" name="Freeform 1355"/>
            <p:cNvSpPr>
              <a:spLocks/>
            </p:cNvSpPr>
            <p:nvPr/>
          </p:nvSpPr>
          <p:spPr bwMode="auto">
            <a:xfrm>
              <a:off x="1584325" y="4308476"/>
              <a:ext cx="611188" cy="111125"/>
            </a:xfrm>
            <a:custGeom>
              <a:avLst/>
              <a:gdLst/>
              <a:ahLst/>
              <a:cxnLst>
                <a:cxn ang="0">
                  <a:pos x="0" y="70"/>
                </a:cxn>
                <a:cxn ang="0">
                  <a:pos x="328" y="63"/>
                </a:cxn>
                <a:cxn ang="0">
                  <a:pos x="329" y="4"/>
                </a:cxn>
                <a:cxn ang="0">
                  <a:pos x="385" y="0"/>
                </a:cxn>
              </a:cxnLst>
              <a:rect l="0" t="0" r="r" b="b"/>
              <a:pathLst>
                <a:path w="385" h="70">
                  <a:moveTo>
                    <a:pt x="0" y="70"/>
                  </a:moveTo>
                  <a:lnTo>
                    <a:pt x="328" y="63"/>
                  </a:lnTo>
                  <a:lnTo>
                    <a:pt x="329" y="4"/>
                  </a:lnTo>
                  <a:lnTo>
                    <a:pt x="385"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80" name="Freeform 1356"/>
            <p:cNvSpPr>
              <a:spLocks/>
            </p:cNvSpPr>
            <p:nvPr/>
          </p:nvSpPr>
          <p:spPr bwMode="auto">
            <a:xfrm>
              <a:off x="2192338" y="4271963"/>
              <a:ext cx="879475" cy="146050"/>
            </a:xfrm>
            <a:custGeom>
              <a:avLst/>
              <a:gdLst/>
              <a:ahLst/>
              <a:cxnLst>
                <a:cxn ang="0">
                  <a:pos x="554" y="80"/>
                </a:cxn>
                <a:cxn ang="0">
                  <a:pos x="550" y="0"/>
                </a:cxn>
                <a:cxn ang="0">
                  <a:pos x="420" y="11"/>
                </a:cxn>
                <a:cxn ang="0">
                  <a:pos x="265" y="8"/>
                </a:cxn>
                <a:cxn ang="0">
                  <a:pos x="132" y="15"/>
                </a:cxn>
                <a:cxn ang="0">
                  <a:pos x="5" y="17"/>
                </a:cxn>
                <a:cxn ang="0">
                  <a:pos x="0" y="92"/>
                </a:cxn>
                <a:cxn ang="0">
                  <a:pos x="112" y="86"/>
                </a:cxn>
                <a:cxn ang="0">
                  <a:pos x="132" y="86"/>
                </a:cxn>
                <a:cxn ang="0">
                  <a:pos x="264" y="87"/>
                </a:cxn>
                <a:cxn ang="0">
                  <a:pos x="421" y="80"/>
                </a:cxn>
                <a:cxn ang="0">
                  <a:pos x="554" y="80"/>
                </a:cxn>
              </a:cxnLst>
              <a:rect l="0" t="0" r="r" b="b"/>
              <a:pathLst>
                <a:path w="554" h="92">
                  <a:moveTo>
                    <a:pt x="554" y="80"/>
                  </a:moveTo>
                  <a:lnTo>
                    <a:pt x="550" y="0"/>
                  </a:lnTo>
                  <a:lnTo>
                    <a:pt x="420" y="11"/>
                  </a:lnTo>
                  <a:lnTo>
                    <a:pt x="265" y="8"/>
                  </a:lnTo>
                  <a:lnTo>
                    <a:pt x="132" y="15"/>
                  </a:lnTo>
                  <a:lnTo>
                    <a:pt x="5" y="17"/>
                  </a:lnTo>
                  <a:lnTo>
                    <a:pt x="0" y="92"/>
                  </a:lnTo>
                  <a:lnTo>
                    <a:pt x="112" y="86"/>
                  </a:lnTo>
                  <a:lnTo>
                    <a:pt x="132" y="86"/>
                  </a:lnTo>
                  <a:lnTo>
                    <a:pt x="264" y="87"/>
                  </a:lnTo>
                  <a:lnTo>
                    <a:pt x="421" y="80"/>
                  </a:lnTo>
                  <a:lnTo>
                    <a:pt x="554" y="80"/>
                  </a:lnTo>
                  <a:close/>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81" name="Freeform 1357"/>
            <p:cNvSpPr>
              <a:spLocks/>
            </p:cNvSpPr>
            <p:nvPr/>
          </p:nvSpPr>
          <p:spPr bwMode="auto">
            <a:xfrm>
              <a:off x="2374900" y="4313238"/>
              <a:ext cx="47625" cy="95250"/>
            </a:xfrm>
            <a:custGeom>
              <a:avLst/>
              <a:gdLst/>
              <a:ahLst/>
              <a:cxnLst>
                <a:cxn ang="0">
                  <a:pos x="0" y="60"/>
                </a:cxn>
                <a:cxn ang="0">
                  <a:pos x="2" y="3"/>
                </a:cxn>
                <a:cxn ang="0">
                  <a:pos x="30" y="0"/>
                </a:cxn>
                <a:cxn ang="0">
                  <a:pos x="30" y="60"/>
                </a:cxn>
              </a:cxnLst>
              <a:rect l="0" t="0" r="r" b="b"/>
              <a:pathLst>
                <a:path w="30" h="60">
                  <a:moveTo>
                    <a:pt x="0" y="60"/>
                  </a:moveTo>
                  <a:lnTo>
                    <a:pt x="2" y="3"/>
                  </a:lnTo>
                  <a:lnTo>
                    <a:pt x="30" y="0"/>
                  </a:lnTo>
                  <a:lnTo>
                    <a:pt x="30" y="6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82" name="Line 1358"/>
            <p:cNvSpPr>
              <a:spLocks noChangeShapeType="1"/>
            </p:cNvSpPr>
            <p:nvPr/>
          </p:nvSpPr>
          <p:spPr bwMode="auto">
            <a:xfrm flipV="1">
              <a:off x="2613025" y="4284663"/>
              <a:ext cx="1588" cy="123825"/>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83" name="Freeform 1359"/>
            <p:cNvSpPr>
              <a:spLocks/>
            </p:cNvSpPr>
            <p:nvPr/>
          </p:nvSpPr>
          <p:spPr bwMode="auto">
            <a:xfrm>
              <a:off x="2836863" y="4305301"/>
              <a:ext cx="55563" cy="90488"/>
            </a:xfrm>
            <a:custGeom>
              <a:avLst/>
              <a:gdLst/>
              <a:ahLst/>
              <a:cxnLst>
                <a:cxn ang="0">
                  <a:pos x="0" y="57"/>
                </a:cxn>
                <a:cxn ang="0">
                  <a:pos x="0" y="2"/>
                </a:cxn>
                <a:cxn ang="0">
                  <a:pos x="33" y="0"/>
                </a:cxn>
                <a:cxn ang="0">
                  <a:pos x="35" y="56"/>
                </a:cxn>
              </a:cxnLst>
              <a:rect l="0" t="0" r="r" b="b"/>
              <a:pathLst>
                <a:path w="35" h="57">
                  <a:moveTo>
                    <a:pt x="0" y="57"/>
                  </a:moveTo>
                  <a:lnTo>
                    <a:pt x="0" y="2"/>
                  </a:lnTo>
                  <a:lnTo>
                    <a:pt x="33" y="0"/>
                  </a:lnTo>
                  <a:lnTo>
                    <a:pt x="35" y="56"/>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84" name="Freeform 1360"/>
            <p:cNvSpPr>
              <a:spLocks/>
            </p:cNvSpPr>
            <p:nvPr/>
          </p:nvSpPr>
          <p:spPr bwMode="auto">
            <a:xfrm>
              <a:off x="2398713" y="4237038"/>
              <a:ext cx="495300" cy="57150"/>
            </a:xfrm>
            <a:custGeom>
              <a:avLst/>
              <a:gdLst/>
              <a:ahLst/>
              <a:cxnLst>
                <a:cxn ang="0">
                  <a:pos x="0" y="36"/>
                </a:cxn>
                <a:cxn ang="0">
                  <a:pos x="2" y="3"/>
                </a:cxn>
                <a:cxn ang="0">
                  <a:pos x="312" y="0"/>
                </a:cxn>
                <a:cxn ang="0">
                  <a:pos x="312" y="28"/>
                </a:cxn>
              </a:cxnLst>
              <a:rect l="0" t="0" r="r" b="b"/>
              <a:pathLst>
                <a:path w="312" h="36">
                  <a:moveTo>
                    <a:pt x="0" y="36"/>
                  </a:moveTo>
                  <a:lnTo>
                    <a:pt x="2" y="3"/>
                  </a:lnTo>
                  <a:lnTo>
                    <a:pt x="312" y="0"/>
                  </a:lnTo>
                  <a:lnTo>
                    <a:pt x="312" y="28"/>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85" name="Freeform 1361"/>
            <p:cNvSpPr>
              <a:spLocks/>
            </p:cNvSpPr>
            <p:nvPr/>
          </p:nvSpPr>
          <p:spPr bwMode="auto">
            <a:xfrm>
              <a:off x="2894013" y="4237038"/>
              <a:ext cx="19050" cy="47625"/>
            </a:xfrm>
            <a:custGeom>
              <a:avLst/>
              <a:gdLst/>
              <a:ahLst/>
              <a:cxnLst>
                <a:cxn ang="0">
                  <a:pos x="12" y="27"/>
                </a:cxn>
                <a:cxn ang="0">
                  <a:pos x="12" y="30"/>
                </a:cxn>
                <a:cxn ang="0">
                  <a:pos x="11" y="6"/>
                </a:cxn>
                <a:cxn ang="0">
                  <a:pos x="0" y="0"/>
                </a:cxn>
              </a:cxnLst>
              <a:rect l="0" t="0" r="r" b="b"/>
              <a:pathLst>
                <a:path w="12" h="30">
                  <a:moveTo>
                    <a:pt x="12" y="27"/>
                  </a:moveTo>
                  <a:lnTo>
                    <a:pt x="12" y="30"/>
                  </a:lnTo>
                  <a:lnTo>
                    <a:pt x="11" y="6"/>
                  </a:lnTo>
                  <a:lnTo>
                    <a:pt x="0"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86" name="Freeform 1362"/>
            <p:cNvSpPr>
              <a:spLocks/>
            </p:cNvSpPr>
            <p:nvPr/>
          </p:nvSpPr>
          <p:spPr bwMode="auto">
            <a:xfrm>
              <a:off x="2498725" y="4198938"/>
              <a:ext cx="327025" cy="38100"/>
            </a:xfrm>
            <a:custGeom>
              <a:avLst/>
              <a:gdLst/>
              <a:ahLst/>
              <a:cxnLst>
                <a:cxn ang="0">
                  <a:pos x="0" y="24"/>
                </a:cxn>
                <a:cxn ang="0">
                  <a:pos x="0" y="7"/>
                </a:cxn>
                <a:cxn ang="0">
                  <a:pos x="195" y="0"/>
                </a:cxn>
                <a:cxn ang="0">
                  <a:pos x="204" y="7"/>
                </a:cxn>
                <a:cxn ang="0">
                  <a:pos x="206" y="21"/>
                </a:cxn>
              </a:cxnLst>
              <a:rect l="0" t="0" r="r" b="b"/>
              <a:pathLst>
                <a:path w="206" h="24">
                  <a:moveTo>
                    <a:pt x="0" y="24"/>
                  </a:moveTo>
                  <a:lnTo>
                    <a:pt x="0" y="7"/>
                  </a:lnTo>
                  <a:lnTo>
                    <a:pt x="195" y="0"/>
                  </a:lnTo>
                  <a:lnTo>
                    <a:pt x="204" y="7"/>
                  </a:lnTo>
                  <a:lnTo>
                    <a:pt x="206" y="21"/>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87" name="Line 1363"/>
            <p:cNvSpPr>
              <a:spLocks noChangeShapeType="1"/>
            </p:cNvSpPr>
            <p:nvPr/>
          </p:nvSpPr>
          <p:spPr bwMode="auto">
            <a:xfrm>
              <a:off x="2808288" y="4198938"/>
              <a:ext cx="3175" cy="381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88" name="Freeform 1364"/>
            <p:cNvSpPr>
              <a:spLocks/>
            </p:cNvSpPr>
            <p:nvPr/>
          </p:nvSpPr>
          <p:spPr bwMode="auto">
            <a:xfrm>
              <a:off x="2551113" y="4162426"/>
              <a:ext cx="228600" cy="42863"/>
            </a:xfrm>
            <a:custGeom>
              <a:avLst/>
              <a:gdLst/>
              <a:ahLst/>
              <a:cxnLst>
                <a:cxn ang="0">
                  <a:pos x="0" y="27"/>
                </a:cxn>
                <a:cxn ang="0">
                  <a:pos x="2" y="3"/>
                </a:cxn>
                <a:cxn ang="0">
                  <a:pos x="137" y="0"/>
                </a:cxn>
                <a:cxn ang="0">
                  <a:pos x="144" y="3"/>
                </a:cxn>
                <a:cxn ang="0">
                  <a:pos x="144" y="23"/>
                </a:cxn>
              </a:cxnLst>
              <a:rect l="0" t="0" r="r" b="b"/>
              <a:pathLst>
                <a:path w="144" h="27">
                  <a:moveTo>
                    <a:pt x="0" y="27"/>
                  </a:moveTo>
                  <a:lnTo>
                    <a:pt x="2" y="3"/>
                  </a:lnTo>
                  <a:lnTo>
                    <a:pt x="137" y="0"/>
                  </a:lnTo>
                  <a:lnTo>
                    <a:pt x="144" y="3"/>
                  </a:lnTo>
                  <a:lnTo>
                    <a:pt x="144" y="23"/>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89" name="Line 1365"/>
            <p:cNvSpPr>
              <a:spLocks noChangeShapeType="1"/>
            </p:cNvSpPr>
            <p:nvPr/>
          </p:nvSpPr>
          <p:spPr bwMode="auto">
            <a:xfrm flipH="1" flipV="1">
              <a:off x="2768600" y="4162426"/>
              <a:ext cx="1588" cy="3651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90" name="Freeform 1366"/>
            <p:cNvSpPr>
              <a:spLocks/>
            </p:cNvSpPr>
            <p:nvPr/>
          </p:nvSpPr>
          <p:spPr bwMode="auto">
            <a:xfrm>
              <a:off x="2555875" y="3378201"/>
              <a:ext cx="90488" cy="787400"/>
            </a:xfrm>
            <a:custGeom>
              <a:avLst/>
              <a:gdLst/>
              <a:ahLst/>
              <a:cxnLst>
                <a:cxn ang="0">
                  <a:pos x="2" y="331"/>
                </a:cxn>
                <a:cxn ang="0">
                  <a:pos x="2" y="321"/>
                </a:cxn>
                <a:cxn ang="0">
                  <a:pos x="0" y="317"/>
                </a:cxn>
                <a:cxn ang="0">
                  <a:pos x="0" y="314"/>
                </a:cxn>
                <a:cxn ang="0">
                  <a:pos x="6" y="301"/>
                </a:cxn>
                <a:cxn ang="0">
                  <a:pos x="7" y="255"/>
                </a:cxn>
                <a:cxn ang="0">
                  <a:pos x="3" y="248"/>
                </a:cxn>
                <a:cxn ang="0">
                  <a:pos x="2" y="235"/>
                </a:cxn>
                <a:cxn ang="0">
                  <a:pos x="9" y="234"/>
                </a:cxn>
                <a:cxn ang="0">
                  <a:pos x="9" y="229"/>
                </a:cxn>
                <a:cxn ang="0">
                  <a:pos x="12" y="228"/>
                </a:cxn>
                <a:cxn ang="0">
                  <a:pos x="12" y="213"/>
                </a:cxn>
                <a:cxn ang="0">
                  <a:pos x="17" y="210"/>
                </a:cxn>
                <a:cxn ang="0">
                  <a:pos x="21" y="205"/>
                </a:cxn>
                <a:cxn ang="0">
                  <a:pos x="23" y="200"/>
                </a:cxn>
                <a:cxn ang="0">
                  <a:pos x="23" y="193"/>
                </a:cxn>
                <a:cxn ang="0">
                  <a:pos x="22" y="185"/>
                </a:cxn>
                <a:cxn ang="0">
                  <a:pos x="23" y="178"/>
                </a:cxn>
                <a:cxn ang="0">
                  <a:pos x="22" y="169"/>
                </a:cxn>
                <a:cxn ang="0">
                  <a:pos x="24" y="164"/>
                </a:cxn>
                <a:cxn ang="0">
                  <a:pos x="23" y="142"/>
                </a:cxn>
                <a:cxn ang="0">
                  <a:pos x="23" y="138"/>
                </a:cxn>
                <a:cxn ang="0">
                  <a:pos x="19" y="137"/>
                </a:cxn>
                <a:cxn ang="0">
                  <a:pos x="22" y="116"/>
                </a:cxn>
                <a:cxn ang="0">
                  <a:pos x="15" y="123"/>
                </a:cxn>
                <a:cxn ang="0">
                  <a:pos x="19" y="105"/>
                </a:cxn>
                <a:cxn ang="0">
                  <a:pos x="23" y="96"/>
                </a:cxn>
                <a:cxn ang="0">
                  <a:pos x="24" y="89"/>
                </a:cxn>
                <a:cxn ang="0">
                  <a:pos x="19" y="90"/>
                </a:cxn>
                <a:cxn ang="0">
                  <a:pos x="19" y="84"/>
                </a:cxn>
                <a:cxn ang="0">
                  <a:pos x="16" y="79"/>
                </a:cxn>
                <a:cxn ang="0">
                  <a:pos x="10" y="68"/>
                </a:cxn>
                <a:cxn ang="0">
                  <a:pos x="14" y="58"/>
                </a:cxn>
                <a:cxn ang="0">
                  <a:pos x="14" y="53"/>
                </a:cxn>
                <a:cxn ang="0">
                  <a:pos x="9" y="32"/>
                </a:cxn>
                <a:cxn ang="0">
                  <a:pos x="9" y="19"/>
                </a:cxn>
                <a:cxn ang="0">
                  <a:pos x="7" y="19"/>
                </a:cxn>
                <a:cxn ang="0">
                  <a:pos x="7" y="12"/>
                </a:cxn>
                <a:cxn ang="0">
                  <a:pos x="9" y="9"/>
                </a:cxn>
                <a:cxn ang="0">
                  <a:pos x="4" y="6"/>
                </a:cxn>
                <a:cxn ang="0">
                  <a:pos x="5" y="1"/>
                </a:cxn>
                <a:cxn ang="0">
                  <a:pos x="19" y="0"/>
                </a:cxn>
                <a:cxn ang="0">
                  <a:pos x="19" y="5"/>
                </a:cxn>
                <a:cxn ang="0">
                  <a:pos x="14" y="8"/>
                </a:cxn>
                <a:cxn ang="0">
                  <a:pos x="17" y="15"/>
                </a:cxn>
                <a:cxn ang="0">
                  <a:pos x="16" y="19"/>
                </a:cxn>
                <a:cxn ang="0">
                  <a:pos x="17" y="31"/>
                </a:cxn>
                <a:cxn ang="0">
                  <a:pos x="21" y="42"/>
                </a:cxn>
                <a:cxn ang="0">
                  <a:pos x="21" y="53"/>
                </a:cxn>
                <a:cxn ang="0">
                  <a:pos x="29" y="56"/>
                </a:cxn>
                <a:cxn ang="0">
                  <a:pos x="33" y="55"/>
                </a:cxn>
                <a:cxn ang="0">
                  <a:pos x="33" y="62"/>
                </a:cxn>
                <a:cxn ang="0">
                  <a:pos x="36" y="66"/>
                </a:cxn>
                <a:cxn ang="0">
                  <a:pos x="38" y="67"/>
                </a:cxn>
              </a:cxnLst>
              <a:rect l="0" t="0" r="r" b="b"/>
              <a:pathLst>
                <a:path w="38" h="331">
                  <a:moveTo>
                    <a:pt x="2" y="331"/>
                  </a:moveTo>
                  <a:cubicBezTo>
                    <a:pt x="2" y="321"/>
                    <a:pt x="2" y="321"/>
                    <a:pt x="2" y="321"/>
                  </a:cubicBezTo>
                  <a:cubicBezTo>
                    <a:pt x="0" y="317"/>
                    <a:pt x="0" y="317"/>
                    <a:pt x="0" y="317"/>
                  </a:cubicBezTo>
                  <a:cubicBezTo>
                    <a:pt x="0" y="314"/>
                    <a:pt x="0" y="314"/>
                    <a:pt x="0" y="314"/>
                  </a:cubicBezTo>
                  <a:cubicBezTo>
                    <a:pt x="0" y="314"/>
                    <a:pt x="5" y="311"/>
                    <a:pt x="6" y="301"/>
                  </a:cubicBezTo>
                  <a:cubicBezTo>
                    <a:pt x="7" y="290"/>
                    <a:pt x="7" y="255"/>
                    <a:pt x="7" y="255"/>
                  </a:cubicBezTo>
                  <a:cubicBezTo>
                    <a:pt x="7" y="255"/>
                    <a:pt x="7" y="249"/>
                    <a:pt x="3" y="248"/>
                  </a:cubicBezTo>
                  <a:cubicBezTo>
                    <a:pt x="2" y="245"/>
                    <a:pt x="2" y="235"/>
                    <a:pt x="2" y="235"/>
                  </a:cubicBezTo>
                  <a:cubicBezTo>
                    <a:pt x="9" y="234"/>
                    <a:pt x="9" y="234"/>
                    <a:pt x="9" y="234"/>
                  </a:cubicBezTo>
                  <a:cubicBezTo>
                    <a:pt x="9" y="229"/>
                    <a:pt x="9" y="229"/>
                    <a:pt x="9" y="229"/>
                  </a:cubicBezTo>
                  <a:cubicBezTo>
                    <a:pt x="12" y="228"/>
                    <a:pt x="12" y="228"/>
                    <a:pt x="12" y="228"/>
                  </a:cubicBezTo>
                  <a:cubicBezTo>
                    <a:pt x="12" y="213"/>
                    <a:pt x="12" y="213"/>
                    <a:pt x="12" y="213"/>
                  </a:cubicBezTo>
                  <a:cubicBezTo>
                    <a:pt x="12" y="213"/>
                    <a:pt x="14" y="211"/>
                    <a:pt x="17" y="210"/>
                  </a:cubicBezTo>
                  <a:cubicBezTo>
                    <a:pt x="19" y="210"/>
                    <a:pt x="21" y="205"/>
                    <a:pt x="21" y="205"/>
                  </a:cubicBezTo>
                  <a:cubicBezTo>
                    <a:pt x="23" y="200"/>
                    <a:pt x="23" y="200"/>
                    <a:pt x="23" y="200"/>
                  </a:cubicBezTo>
                  <a:cubicBezTo>
                    <a:pt x="23" y="193"/>
                    <a:pt x="23" y="193"/>
                    <a:pt x="23" y="193"/>
                  </a:cubicBezTo>
                  <a:cubicBezTo>
                    <a:pt x="22" y="185"/>
                    <a:pt x="22" y="185"/>
                    <a:pt x="22" y="185"/>
                  </a:cubicBezTo>
                  <a:cubicBezTo>
                    <a:pt x="22" y="185"/>
                    <a:pt x="23" y="181"/>
                    <a:pt x="23" y="178"/>
                  </a:cubicBezTo>
                  <a:cubicBezTo>
                    <a:pt x="23" y="174"/>
                    <a:pt x="22" y="171"/>
                    <a:pt x="22" y="169"/>
                  </a:cubicBezTo>
                  <a:cubicBezTo>
                    <a:pt x="22" y="166"/>
                    <a:pt x="24" y="164"/>
                    <a:pt x="24" y="164"/>
                  </a:cubicBezTo>
                  <a:cubicBezTo>
                    <a:pt x="24" y="164"/>
                    <a:pt x="19" y="149"/>
                    <a:pt x="23" y="142"/>
                  </a:cubicBezTo>
                  <a:cubicBezTo>
                    <a:pt x="26" y="136"/>
                    <a:pt x="23" y="138"/>
                    <a:pt x="23" y="138"/>
                  </a:cubicBezTo>
                  <a:cubicBezTo>
                    <a:pt x="19" y="137"/>
                    <a:pt x="19" y="137"/>
                    <a:pt x="19" y="137"/>
                  </a:cubicBezTo>
                  <a:cubicBezTo>
                    <a:pt x="22" y="116"/>
                    <a:pt x="22" y="116"/>
                    <a:pt x="22" y="116"/>
                  </a:cubicBezTo>
                  <a:cubicBezTo>
                    <a:pt x="22" y="116"/>
                    <a:pt x="19" y="135"/>
                    <a:pt x="15" y="123"/>
                  </a:cubicBezTo>
                  <a:cubicBezTo>
                    <a:pt x="12" y="112"/>
                    <a:pt x="17" y="106"/>
                    <a:pt x="19" y="105"/>
                  </a:cubicBezTo>
                  <a:cubicBezTo>
                    <a:pt x="21" y="104"/>
                    <a:pt x="23" y="96"/>
                    <a:pt x="23" y="96"/>
                  </a:cubicBezTo>
                  <a:cubicBezTo>
                    <a:pt x="24" y="89"/>
                    <a:pt x="24" y="89"/>
                    <a:pt x="24" y="89"/>
                  </a:cubicBezTo>
                  <a:cubicBezTo>
                    <a:pt x="19" y="90"/>
                    <a:pt x="19" y="90"/>
                    <a:pt x="19" y="90"/>
                  </a:cubicBezTo>
                  <a:cubicBezTo>
                    <a:pt x="19" y="84"/>
                    <a:pt x="19" y="84"/>
                    <a:pt x="19" y="84"/>
                  </a:cubicBezTo>
                  <a:cubicBezTo>
                    <a:pt x="16" y="79"/>
                    <a:pt x="16" y="79"/>
                    <a:pt x="16" y="79"/>
                  </a:cubicBezTo>
                  <a:cubicBezTo>
                    <a:pt x="16" y="79"/>
                    <a:pt x="10" y="71"/>
                    <a:pt x="10" y="68"/>
                  </a:cubicBezTo>
                  <a:cubicBezTo>
                    <a:pt x="10" y="65"/>
                    <a:pt x="12" y="60"/>
                    <a:pt x="14" y="58"/>
                  </a:cubicBezTo>
                  <a:cubicBezTo>
                    <a:pt x="15" y="56"/>
                    <a:pt x="14" y="53"/>
                    <a:pt x="14" y="53"/>
                  </a:cubicBezTo>
                  <a:cubicBezTo>
                    <a:pt x="14" y="53"/>
                    <a:pt x="10" y="37"/>
                    <a:pt x="9" y="32"/>
                  </a:cubicBezTo>
                  <a:cubicBezTo>
                    <a:pt x="9" y="27"/>
                    <a:pt x="9" y="19"/>
                    <a:pt x="9" y="19"/>
                  </a:cubicBezTo>
                  <a:cubicBezTo>
                    <a:pt x="7" y="19"/>
                    <a:pt x="7" y="19"/>
                    <a:pt x="7" y="19"/>
                  </a:cubicBezTo>
                  <a:cubicBezTo>
                    <a:pt x="7" y="12"/>
                    <a:pt x="7" y="12"/>
                    <a:pt x="7" y="12"/>
                  </a:cubicBezTo>
                  <a:cubicBezTo>
                    <a:pt x="9" y="9"/>
                    <a:pt x="9" y="9"/>
                    <a:pt x="9" y="9"/>
                  </a:cubicBezTo>
                  <a:cubicBezTo>
                    <a:pt x="4" y="6"/>
                    <a:pt x="4" y="6"/>
                    <a:pt x="4" y="6"/>
                  </a:cubicBezTo>
                  <a:cubicBezTo>
                    <a:pt x="5" y="1"/>
                    <a:pt x="5" y="1"/>
                    <a:pt x="5" y="1"/>
                  </a:cubicBezTo>
                  <a:cubicBezTo>
                    <a:pt x="19" y="0"/>
                    <a:pt x="19" y="0"/>
                    <a:pt x="19" y="0"/>
                  </a:cubicBezTo>
                  <a:cubicBezTo>
                    <a:pt x="19" y="5"/>
                    <a:pt x="19" y="5"/>
                    <a:pt x="19" y="5"/>
                  </a:cubicBezTo>
                  <a:cubicBezTo>
                    <a:pt x="14" y="8"/>
                    <a:pt x="14" y="8"/>
                    <a:pt x="14" y="8"/>
                  </a:cubicBezTo>
                  <a:cubicBezTo>
                    <a:pt x="17" y="15"/>
                    <a:pt x="17" y="15"/>
                    <a:pt x="17" y="15"/>
                  </a:cubicBezTo>
                  <a:cubicBezTo>
                    <a:pt x="16" y="19"/>
                    <a:pt x="16" y="19"/>
                    <a:pt x="16" y="19"/>
                  </a:cubicBezTo>
                  <a:cubicBezTo>
                    <a:pt x="17" y="31"/>
                    <a:pt x="17" y="31"/>
                    <a:pt x="17" y="31"/>
                  </a:cubicBezTo>
                  <a:cubicBezTo>
                    <a:pt x="17" y="31"/>
                    <a:pt x="20" y="38"/>
                    <a:pt x="21" y="42"/>
                  </a:cubicBezTo>
                  <a:cubicBezTo>
                    <a:pt x="21" y="46"/>
                    <a:pt x="21" y="53"/>
                    <a:pt x="21" y="53"/>
                  </a:cubicBezTo>
                  <a:cubicBezTo>
                    <a:pt x="29" y="56"/>
                    <a:pt x="29" y="56"/>
                    <a:pt x="29" y="56"/>
                  </a:cubicBezTo>
                  <a:cubicBezTo>
                    <a:pt x="33" y="55"/>
                    <a:pt x="33" y="55"/>
                    <a:pt x="33" y="55"/>
                  </a:cubicBezTo>
                  <a:cubicBezTo>
                    <a:pt x="33" y="62"/>
                    <a:pt x="33" y="62"/>
                    <a:pt x="33" y="62"/>
                  </a:cubicBezTo>
                  <a:cubicBezTo>
                    <a:pt x="36" y="66"/>
                    <a:pt x="36" y="66"/>
                    <a:pt x="36" y="66"/>
                  </a:cubicBezTo>
                  <a:cubicBezTo>
                    <a:pt x="38" y="67"/>
                    <a:pt x="38" y="67"/>
                    <a:pt x="38" y="67"/>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91" name="Freeform 1367"/>
            <p:cNvSpPr>
              <a:spLocks/>
            </p:cNvSpPr>
            <p:nvPr/>
          </p:nvSpPr>
          <p:spPr bwMode="auto">
            <a:xfrm>
              <a:off x="2570163" y="3341688"/>
              <a:ext cx="23813" cy="36513"/>
            </a:xfrm>
            <a:custGeom>
              <a:avLst/>
              <a:gdLst/>
              <a:ahLst/>
              <a:cxnLst>
                <a:cxn ang="0">
                  <a:pos x="3" y="15"/>
                </a:cxn>
                <a:cxn ang="0">
                  <a:pos x="3" y="10"/>
                </a:cxn>
                <a:cxn ang="0">
                  <a:pos x="1" y="3"/>
                </a:cxn>
                <a:cxn ang="0">
                  <a:pos x="8" y="0"/>
                </a:cxn>
                <a:cxn ang="0">
                  <a:pos x="10" y="0"/>
                </a:cxn>
                <a:cxn ang="0">
                  <a:pos x="10" y="8"/>
                </a:cxn>
                <a:cxn ang="0">
                  <a:pos x="7" y="10"/>
                </a:cxn>
                <a:cxn ang="0">
                  <a:pos x="7" y="15"/>
                </a:cxn>
              </a:cxnLst>
              <a:rect l="0" t="0" r="r" b="b"/>
              <a:pathLst>
                <a:path w="10" h="15">
                  <a:moveTo>
                    <a:pt x="3" y="15"/>
                  </a:moveTo>
                  <a:cubicBezTo>
                    <a:pt x="3" y="10"/>
                    <a:pt x="3" y="10"/>
                    <a:pt x="3" y="10"/>
                  </a:cubicBezTo>
                  <a:cubicBezTo>
                    <a:pt x="3" y="10"/>
                    <a:pt x="0" y="5"/>
                    <a:pt x="1" y="3"/>
                  </a:cubicBezTo>
                  <a:cubicBezTo>
                    <a:pt x="1" y="0"/>
                    <a:pt x="8" y="0"/>
                    <a:pt x="8" y="0"/>
                  </a:cubicBezTo>
                  <a:cubicBezTo>
                    <a:pt x="10" y="0"/>
                    <a:pt x="10" y="0"/>
                    <a:pt x="10" y="0"/>
                  </a:cubicBezTo>
                  <a:cubicBezTo>
                    <a:pt x="10" y="8"/>
                    <a:pt x="10" y="8"/>
                    <a:pt x="10" y="8"/>
                  </a:cubicBezTo>
                  <a:cubicBezTo>
                    <a:pt x="7" y="10"/>
                    <a:pt x="7" y="10"/>
                    <a:pt x="7" y="10"/>
                  </a:cubicBezTo>
                  <a:cubicBezTo>
                    <a:pt x="7" y="15"/>
                    <a:pt x="7" y="15"/>
                    <a:pt x="7" y="15"/>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92" name="Freeform 1368"/>
            <p:cNvSpPr>
              <a:spLocks/>
            </p:cNvSpPr>
            <p:nvPr/>
          </p:nvSpPr>
          <p:spPr bwMode="auto">
            <a:xfrm>
              <a:off x="2625725" y="3479801"/>
              <a:ext cx="152400" cy="685800"/>
            </a:xfrm>
            <a:custGeom>
              <a:avLst/>
              <a:gdLst/>
              <a:ahLst/>
              <a:cxnLst>
                <a:cxn ang="0">
                  <a:pos x="4" y="12"/>
                </a:cxn>
                <a:cxn ang="0">
                  <a:pos x="6" y="4"/>
                </a:cxn>
                <a:cxn ang="0">
                  <a:pos x="21" y="3"/>
                </a:cxn>
                <a:cxn ang="0">
                  <a:pos x="22" y="13"/>
                </a:cxn>
                <a:cxn ang="0">
                  <a:pos x="20" y="20"/>
                </a:cxn>
                <a:cxn ang="0">
                  <a:pos x="19" y="26"/>
                </a:cxn>
                <a:cxn ang="0">
                  <a:pos x="23" y="32"/>
                </a:cxn>
                <a:cxn ang="0">
                  <a:pos x="32" y="37"/>
                </a:cxn>
                <a:cxn ang="0">
                  <a:pos x="36" y="58"/>
                </a:cxn>
                <a:cxn ang="0">
                  <a:pos x="43" y="45"/>
                </a:cxn>
                <a:cxn ang="0">
                  <a:pos x="58" y="51"/>
                </a:cxn>
                <a:cxn ang="0">
                  <a:pos x="55" y="62"/>
                </a:cxn>
                <a:cxn ang="0">
                  <a:pos x="55" y="67"/>
                </a:cxn>
                <a:cxn ang="0">
                  <a:pos x="50" y="73"/>
                </a:cxn>
                <a:cxn ang="0">
                  <a:pos x="48" y="76"/>
                </a:cxn>
                <a:cxn ang="0">
                  <a:pos x="45" y="84"/>
                </a:cxn>
                <a:cxn ang="0">
                  <a:pos x="38" y="87"/>
                </a:cxn>
                <a:cxn ang="0">
                  <a:pos x="41" y="113"/>
                </a:cxn>
                <a:cxn ang="0">
                  <a:pos x="43" y="127"/>
                </a:cxn>
                <a:cxn ang="0">
                  <a:pos x="38" y="135"/>
                </a:cxn>
                <a:cxn ang="0">
                  <a:pos x="41" y="148"/>
                </a:cxn>
                <a:cxn ang="0">
                  <a:pos x="41" y="160"/>
                </a:cxn>
                <a:cxn ang="0">
                  <a:pos x="45" y="168"/>
                </a:cxn>
                <a:cxn ang="0">
                  <a:pos x="46" y="174"/>
                </a:cxn>
                <a:cxn ang="0">
                  <a:pos x="49" y="179"/>
                </a:cxn>
                <a:cxn ang="0">
                  <a:pos x="48" y="190"/>
                </a:cxn>
                <a:cxn ang="0">
                  <a:pos x="53" y="190"/>
                </a:cxn>
                <a:cxn ang="0">
                  <a:pos x="58" y="200"/>
                </a:cxn>
                <a:cxn ang="0">
                  <a:pos x="57" y="208"/>
                </a:cxn>
                <a:cxn ang="0">
                  <a:pos x="53" y="211"/>
                </a:cxn>
                <a:cxn ang="0">
                  <a:pos x="56" y="262"/>
                </a:cxn>
                <a:cxn ang="0">
                  <a:pos x="60" y="266"/>
                </a:cxn>
                <a:cxn ang="0">
                  <a:pos x="62" y="270"/>
                </a:cxn>
                <a:cxn ang="0">
                  <a:pos x="62" y="277"/>
                </a:cxn>
                <a:cxn ang="0">
                  <a:pos x="64" y="288"/>
                </a:cxn>
              </a:cxnLst>
              <a:rect l="0" t="0" r="r" b="b"/>
              <a:pathLst>
                <a:path w="64" h="288">
                  <a:moveTo>
                    <a:pt x="4" y="12"/>
                  </a:moveTo>
                  <a:cubicBezTo>
                    <a:pt x="4" y="12"/>
                    <a:pt x="0" y="7"/>
                    <a:pt x="6" y="4"/>
                  </a:cubicBezTo>
                  <a:cubicBezTo>
                    <a:pt x="12" y="1"/>
                    <a:pt x="17" y="0"/>
                    <a:pt x="21" y="3"/>
                  </a:cubicBezTo>
                  <a:cubicBezTo>
                    <a:pt x="24" y="5"/>
                    <a:pt x="22" y="13"/>
                    <a:pt x="22" y="13"/>
                  </a:cubicBezTo>
                  <a:cubicBezTo>
                    <a:pt x="20" y="20"/>
                    <a:pt x="20" y="20"/>
                    <a:pt x="20" y="20"/>
                  </a:cubicBezTo>
                  <a:cubicBezTo>
                    <a:pt x="19" y="26"/>
                    <a:pt x="19" y="26"/>
                    <a:pt x="19" y="26"/>
                  </a:cubicBezTo>
                  <a:cubicBezTo>
                    <a:pt x="23" y="32"/>
                    <a:pt x="23" y="32"/>
                    <a:pt x="23" y="32"/>
                  </a:cubicBezTo>
                  <a:cubicBezTo>
                    <a:pt x="23" y="32"/>
                    <a:pt x="31" y="33"/>
                    <a:pt x="32" y="37"/>
                  </a:cubicBezTo>
                  <a:cubicBezTo>
                    <a:pt x="33" y="41"/>
                    <a:pt x="36" y="56"/>
                    <a:pt x="36" y="58"/>
                  </a:cubicBezTo>
                  <a:cubicBezTo>
                    <a:pt x="43" y="45"/>
                    <a:pt x="43" y="45"/>
                    <a:pt x="43" y="45"/>
                  </a:cubicBezTo>
                  <a:cubicBezTo>
                    <a:pt x="58" y="51"/>
                    <a:pt x="58" y="51"/>
                    <a:pt x="58" y="51"/>
                  </a:cubicBezTo>
                  <a:cubicBezTo>
                    <a:pt x="55" y="62"/>
                    <a:pt x="55" y="62"/>
                    <a:pt x="55" y="62"/>
                  </a:cubicBezTo>
                  <a:cubicBezTo>
                    <a:pt x="55" y="62"/>
                    <a:pt x="56" y="64"/>
                    <a:pt x="55" y="67"/>
                  </a:cubicBezTo>
                  <a:cubicBezTo>
                    <a:pt x="55" y="70"/>
                    <a:pt x="53" y="73"/>
                    <a:pt x="50" y="73"/>
                  </a:cubicBezTo>
                  <a:cubicBezTo>
                    <a:pt x="48" y="73"/>
                    <a:pt x="48" y="76"/>
                    <a:pt x="48" y="76"/>
                  </a:cubicBezTo>
                  <a:cubicBezTo>
                    <a:pt x="45" y="84"/>
                    <a:pt x="45" y="84"/>
                    <a:pt x="45" y="84"/>
                  </a:cubicBezTo>
                  <a:cubicBezTo>
                    <a:pt x="38" y="87"/>
                    <a:pt x="38" y="87"/>
                    <a:pt x="38" y="87"/>
                  </a:cubicBezTo>
                  <a:cubicBezTo>
                    <a:pt x="38" y="87"/>
                    <a:pt x="41" y="109"/>
                    <a:pt x="41" y="113"/>
                  </a:cubicBezTo>
                  <a:cubicBezTo>
                    <a:pt x="41" y="116"/>
                    <a:pt x="43" y="127"/>
                    <a:pt x="43" y="127"/>
                  </a:cubicBezTo>
                  <a:cubicBezTo>
                    <a:pt x="43" y="127"/>
                    <a:pt x="38" y="128"/>
                    <a:pt x="38" y="135"/>
                  </a:cubicBezTo>
                  <a:cubicBezTo>
                    <a:pt x="39" y="141"/>
                    <a:pt x="41" y="145"/>
                    <a:pt x="41" y="148"/>
                  </a:cubicBezTo>
                  <a:cubicBezTo>
                    <a:pt x="41" y="152"/>
                    <a:pt x="41" y="157"/>
                    <a:pt x="41" y="160"/>
                  </a:cubicBezTo>
                  <a:cubicBezTo>
                    <a:pt x="41" y="162"/>
                    <a:pt x="45" y="168"/>
                    <a:pt x="45" y="168"/>
                  </a:cubicBezTo>
                  <a:cubicBezTo>
                    <a:pt x="46" y="174"/>
                    <a:pt x="46" y="174"/>
                    <a:pt x="46" y="174"/>
                  </a:cubicBezTo>
                  <a:cubicBezTo>
                    <a:pt x="49" y="179"/>
                    <a:pt x="49" y="179"/>
                    <a:pt x="49" y="179"/>
                  </a:cubicBezTo>
                  <a:cubicBezTo>
                    <a:pt x="48" y="190"/>
                    <a:pt x="48" y="190"/>
                    <a:pt x="48" y="190"/>
                  </a:cubicBezTo>
                  <a:cubicBezTo>
                    <a:pt x="53" y="190"/>
                    <a:pt x="53" y="190"/>
                    <a:pt x="53" y="190"/>
                  </a:cubicBezTo>
                  <a:cubicBezTo>
                    <a:pt x="58" y="200"/>
                    <a:pt x="58" y="200"/>
                    <a:pt x="58" y="200"/>
                  </a:cubicBezTo>
                  <a:cubicBezTo>
                    <a:pt x="57" y="208"/>
                    <a:pt x="57" y="208"/>
                    <a:pt x="57" y="208"/>
                  </a:cubicBezTo>
                  <a:cubicBezTo>
                    <a:pt x="53" y="211"/>
                    <a:pt x="53" y="211"/>
                    <a:pt x="53" y="211"/>
                  </a:cubicBezTo>
                  <a:cubicBezTo>
                    <a:pt x="56" y="262"/>
                    <a:pt x="56" y="262"/>
                    <a:pt x="56" y="262"/>
                  </a:cubicBezTo>
                  <a:cubicBezTo>
                    <a:pt x="60" y="266"/>
                    <a:pt x="60" y="266"/>
                    <a:pt x="60" y="266"/>
                  </a:cubicBezTo>
                  <a:cubicBezTo>
                    <a:pt x="62" y="270"/>
                    <a:pt x="62" y="270"/>
                    <a:pt x="62" y="270"/>
                  </a:cubicBezTo>
                  <a:cubicBezTo>
                    <a:pt x="62" y="271"/>
                    <a:pt x="62" y="277"/>
                    <a:pt x="62" y="277"/>
                  </a:cubicBezTo>
                  <a:cubicBezTo>
                    <a:pt x="64" y="288"/>
                    <a:pt x="64" y="288"/>
                    <a:pt x="64" y="288"/>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93" name="Freeform 1369"/>
            <p:cNvSpPr>
              <a:spLocks/>
            </p:cNvSpPr>
            <p:nvPr/>
          </p:nvSpPr>
          <p:spPr bwMode="auto">
            <a:xfrm>
              <a:off x="2568575" y="3962401"/>
              <a:ext cx="195263" cy="12700"/>
            </a:xfrm>
            <a:custGeom>
              <a:avLst/>
              <a:gdLst/>
              <a:ahLst/>
              <a:cxnLst>
                <a:cxn ang="0">
                  <a:pos x="0" y="5"/>
                </a:cxn>
                <a:cxn ang="0">
                  <a:pos x="112" y="0"/>
                </a:cxn>
                <a:cxn ang="0">
                  <a:pos x="123" y="8"/>
                </a:cxn>
              </a:cxnLst>
              <a:rect l="0" t="0" r="r" b="b"/>
              <a:pathLst>
                <a:path w="123" h="8">
                  <a:moveTo>
                    <a:pt x="0" y="5"/>
                  </a:moveTo>
                  <a:lnTo>
                    <a:pt x="112" y="0"/>
                  </a:lnTo>
                  <a:lnTo>
                    <a:pt x="123" y="8"/>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94" name="Freeform 1370"/>
            <p:cNvSpPr>
              <a:spLocks/>
            </p:cNvSpPr>
            <p:nvPr/>
          </p:nvSpPr>
          <p:spPr bwMode="auto">
            <a:xfrm>
              <a:off x="2617788" y="3990976"/>
              <a:ext cx="12700" cy="38100"/>
            </a:xfrm>
            <a:custGeom>
              <a:avLst/>
              <a:gdLst/>
              <a:ahLst/>
              <a:cxnLst>
                <a:cxn ang="0">
                  <a:pos x="0" y="24"/>
                </a:cxn>
                <a:cxn ang="0">
                  <a:pos x="0" y="0"/>
                </a:cxn>
                <a:cxn ang="0">
                  <a:pos x="8" y="0"/>
                </a:cxn>
                <a:cxn ang="0">
                  <a:pos x="8" y="24"/>
                </a:cxn>
              </a:cxnLst>
              <a:rect l="0" t="0" r="r" b="b"/>
              <a:pathLst>
                <a:path w="8" h="24">
                  <a:moveTo>
                    <a:pt x="0" y="24"/>
                  </a:moveTo>
                  <a:lnTo>
                    <a:pt x="0" y="0"/>
                  </a:lnTo>
                  <a:lnTo>
                    <a:pt x="8" y="0"/>
                  </a:lnTo>
                  <a:lnTo>
                    <a:pt x="8" y="24"/>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95" name="Freeform 1371"/>
            <p:cNvSpPr>
              <a:spLocks/>
            </p:cNvSpPr>
            <p:nvPr/>
          </p:nvSpPr>
          <p:spPr bwMode="auto">
            <a:xfrm>
              <a:off x="2644775" y="3989388"/>
              <a:ext cx="14288" cy="38100"/>
            </a:xfrm>
            <a:custGeom>
              <a:avLst/>
              <a:gdLst/>
              <a:ahLst/>
              <a:cxnLst>
                <a:cxn ang="0">
                  <a:pos x="0" y="24"/>
                </a:cxn>
                <a:cxn ang="0">
                  <a:pos x="0" y="0"/>
                </a:cxn>
                <a:cxn ang="0">
                  <a:pos x="9" y="0"/>
                </a:cxn>
                <a:cxn ang="0">
                  <a:pos x="9" y="24"/>
                </a:cxn>
              </a:cxnLst>
              <a:rect l="0" t="0" r="r" b="b"/>
              <a:pathLst>
                <a:path w="9" h="24">
                  <a:moveTo>
                    <a:pt x="0" y="24"/>
                  </a:moveTo>
                  <a:lnTo>
                    <a:pt x="0" y="0"/>
                  </a:lnTo>
                  <a:lnTo>
                    <a:pt x="9" y="0"/>
                  </a:lnTo>
                  <a:lnTo>
                    <a:pt x="9" y="24"/>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96" name="Freeform 1372"/>
            <p:cNvSpPr>
              <a:spLocks/>
            </p:cNvSpPr>
            <p:nvPr/>
          </p:nvSpPr>
          <p:spPr bwMode="auto">
            <a:xfrm>
              <a:off x="2673350" y="3989388"/>
              <a:ext cx="14288" cy="38100"/>
            </a:xfrm>
            <a:custGeom>
              <a:avLst/>
              <a:gdLst/>
              <a:ahLst/>
              <a:cxnLst>
                <a:cxn ang="0">
                  <a:pos x="0" y="24"/>
                </a:cxn>
                <a:cxn ang="0">
                  <a:pos x="0" y="0"/>
                </a:cxn>
                <a:cxn ang="0">
                  <a:pos x="9" y="0"/>
                </a:cxn>
                <a:cxn ang="0">
                  <a:pos x="9" y="24"/>
                </a:cxn>
              </a:cxnLst>
              <a:rect l="0" t="0" r="r" b="b"/>
              <a:pathLst>
                <a:path w="9" h="24">
                  <a:moveTo>
                    <a:pt x="0" y="24"/>
                  </a:moveTo>
                  <a:lnTo>
                    <a:pt x="0" y="0"/>
                  </a:lnTo>
                  <a:lnTo>
                    <a:pt x="9" y="0"/>
                  </a:lnTo>
                  <a:lnTo>
                    <a:pt x="9" y="24"/>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97" name="Freeform 1373"/>
            <p:cNvSpPr>
              <a:spLocks/>
            </p:cNvSpPr>
            <p:nvPr/>
          </p:nvSpPr>
          <p:spPr bwMode="auto">
            <a:xfrm>
              <a:off x="2560638" y="4133851"/>
              <a:ext cx="214313" cy="7938"/>
            </a:xfrm>
            <a:custGeom>
              <a:avLst/>
              <a:gdLst/>
              <a:ahLst/>
              <a:cxnLst>
                <a:cxn ang="0">
                  <a:pos x="0" y="5"/>
                </a:cxn>
                <a:cxn ang="0">
                  <a:pos x="126" y="0"/>
                </a:cxn>
                <a:cxn ang="0">
                  <a:pos x="135" y="3"/>
                </a:cxn>
              </a:cxnLst>
              <a:rect l="0" t="0" r="r" b="b"/>
              <a:pathLst>
                <a:path w="135" h="5">
                  <a:moveTo>
                    <a:pt x="0" y="5"/>
                  </a:moveTo>
                  <a:lnTo>
                    <a:pt x="126" y="0"/>
                  </a:lnTo>
                  <a:lnTo>
                    <a:pt x="135" y="3"/>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98" name="Freeform 1374"/>
            <p:cNvSpPr>
              <a:spLocks/>
            </p:cNvSpPr>
            <p:nvPr/>
          </p:nvSpPr>
          <p:spPr bwMode="auto">
            <a:xfrm>
              <a:off x="2584450" y="3900488"/>
              <a:ext cx="155575" cy="9525"/>
            </a:xfrm>
            <a:custGeom>
              <a:avLst/>
              <a:gdLst/>
              <a:ahLst/>
              <a:cxnLst>
                <a:cxn ang="0">
                  <a:pos x="0" y="0"/>
                </a:cxn>
                <a:cxn ang="0">
                  <a:pos x="89" y="0"/>
                </a:cxn>
                <a:cxn ang="0">
                  <a:pos x="98" y="6"/>
                </a:cxn>
              </a:cxnLst>
              <a:rect l="0" t="0" r="r" b="b"/>
              <a:pathLst>
                <a:path w="98" h="6">
                  <a:moveTo>
                    <a:pt x="0" y="0"/>
                  </a:moveTo>
                  <a:lnTo>
                    <a:pt x="89" y="0"/>
                  </a:lnTo>
                  <a:lnTo>
                    <a:pt x="98" y="6"/>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399" name="Line 1375"/>
            <p:cNvSpPr>
              <a:spLocks noChangeShapeType="1"/>
            </p:cNvSpPr>
            <p:nvPr/>
          </p:nvSpPr>
          <p:spPr bwMode="auto">
            <a:xfrm flipV="1">
              <a:off x="2578100" y="3932238"/>
              <a:ext cx="161925"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00" name="Freeform 1376"/>
            <p:cNvSpPr>
              <a:spLocks/>
            </p:cNvSpPr>
            <p:nvPr/>
          </p:nvSpPr>
          <p:spPr bwMode="auto">
            <a:xfrm>
              <a:off x="2608263" y="3756026"/>
              <a:ext cx="117475" cy="107950"/>
            </a:xfrm>
            <a:custGeom>
              <a:avLst/>
              <a:gdLst/>
              <a:ahLst/>
              <a:cxnLst>
                <a:cxn ang="0">
                  <a:pos x="0" y="45"/>
                </a:cxn>
                <a:cxn ang="0">
                  <a:pos x="4" y="39"/>
                </a:cxn>
                <a:cxn ang="0">
                  <a:pos x="11" y="32"/>
                </a:cxn>
                <a:cxn ang="0">
                  <a:pos x="15" y="27"/>
                </a:cxn>
                <a:cxn ang="0">
                  <a:pos x="21" y="24"/>
                </a:cxn>
                <a:cxn ang="0">
                  <a:pos x="26" y="23"/>
                </a:cxn>
                <a:cxn ang="0">
                  <a:pos x="31" y="19"/>
                </a:cxn>
                <a:cxn ang="0">
                  <a:pos x="27" y="14"/>
                </a:cxn>
                <a:cxn ang="0">
                  <a:pos x="29" y="10"/>
                </a:cxn>
                <a:cxn ang="0">
                  <a:pos x="45" y="0"/>
                </a:cxn>
                <a:cxn ang="0">
                  <a:pos x="49" y="6"/>
                </a:cxn>
              </a:cxnLst>
              <a:rect l="0" t="0" r="r" b="b"/>
              <a:pathLst>
                <a:path w="49" h="45">
                  <a:moveTo>
                    <a:pt x="0" y="45"/>
                  </a:moveTo>
                  <a:cubicBezTo>
                    <a:pt x="0" y="45"/>
                    <a:pt x="3" y="41"/>
                    <a:pt x="4" y="39"/>
                  </a:cubicBezTo>
                  <a:cubicBezTo>
                    <a:pt x="6" y="37"/>
                    <a:pt x="11" y="32"/>
                    <a:pt x="11" y="32"/>
                  </a:cubicBezTo>
                  <a:cubicBezTo>
                    <a:pt x="15" y="27"/>
                    <a:pt x="15" y="27"/>
                    <a:pt x="15" y="27"/>
                  </a:cubicBezTo>
                  <a:cubicBezTo>
                    <a:pt x="21" y="24"/>
                    <a:pt x="21" y="24"/>
                    <a:pt x="21" y="24"/>
                  </a:cubicBezTo>
                  <a:cubicBezTo>
                    <a:pt x="21" y="24"/>
                    <a:pt x="24" y="24"/>
                    <a:pt x="26" y="23"/>
                  </a:cubicBezTo>
                  <a:cubicBezTo>
                    <a:pt x="28" y="22"/>
                    <a:pt x="31" y="21"/>
                    <a:pt x="31" y="19"/>
                  </a:cubicBezTo>
                  <a:cubicBezTo>
                    <a:pt x="31" y="17"/>
                    <a:pt x="27" y="14"/>
                    <a:pt x="27" y="14"/>
                  </a:cubicBezTo>
                  <a:cubicBezTo>
                    <a:pt x="29" y="10"/>
                    <a:pt x="29" y="10"/>
                    <a:pt x="29" y="10"/>
                  </a:cubicBezTo>
                  <a:cubicBezTo>
                    <a:pt x="45" y="0"/>
                    <a:pt x="45" y="0"/>
                    <a:pt x="45" y="0"/>
                  </a:cubicBezTo>
                  <a:cubicBezTo>
                    <a:pt x="49" y="6"/>
                    <a:pt x="49" y="6"/>
                    <a:pt x="49" y="6"/>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01" name="Freeform 1377"/>
            <p:cNvSpPr>
              <a:spLocks/>
            </p:cNvSpPr>
            <p:nvPr/>
          </p:nvSpPr>
          <p:spPr bwMode="auto">
            <a:xfrm>
              <a:off x="2611438" y="3683001"/>
              <a:ext cx="61913" cy="119063"/>
            </a:xfrm>
            <a:custGeom>
              <a:avLst/>
              <a:gdLst/>
              <a:ahLst/>
              <a:cxnLst>
                <a:cxn ang="0">
                  <a:pos x="0" y="50"/>
                </a:cxn>
                <a:cxn ang="0">
                  <a:pos x="5" y="44"/>
                </a:cxn>
                <a:cxn ang="0">
                  <a:pos x="6" y="36"/>
                </a:cxn>
                <a:cxn ang="0">
                  <a:pos x="16" y="26"/>
                </a:cxn>
                <a:cxn ang="0">
                  <a:pos x="21" y="17"/>
                </a:cxn>
                <a:cxn ang="0">
                  <a:pos x="26" y="0"/>
                </a:cxn>
              </a:cxnLst>
              <a:rect l="0" t="0" r="r" b="b"/>
              <a:pathLst>
                <a:path w="26" h="50">
                  <a:moveTo>
                    <a:pt x="0" y="50"/>
                  </a:moveTo>
                  <a:cubicBezTo>
                    <a:pt x="5" y="44"/>
                    <a:pt x="5" y="44"/>
                    <a:pt x="5" y="44"/>
                  </a:cubicBezTo>
                  <a:cubicBezTo>
                    <a:pt x="5" y="44"/>
                    <a:pt x="3" y="39"/>
                    <a:pt x="6" y="36"/>
                  </a:cubicBezTo>
                  <a:cubicBezTo>
                    <a:pt x="10" y="32"/>
                    <a:pt x="15" y="28"/>
                    <a:pt x="16" y="26"/>
                  </a:cubicBezTo>
                  <a:cubicBezTo>
                    <a:pt x="18" y="24"/>
                    <a:pt x="21" y="19"/>
                    <a:pt x="21" y="17"/>
                  </a:cubicBezTo>
                  <a:cubicBezTo>
                    <a:pt x="22" y="5"/>
                    <a:pt x="26" y="0"/>
                    <a:pt x="26"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02" name="Line 1378"/>
            <p:cNvSpPr>
              <a:spLocks noChangeShapeType="1"/>
            </p:cNvSpPr>
            <p:nvPr/>
          </p:nvSpPr>
          <p:spPr bwMode="auto">
            <a:xfrm flipH="1" flipV="1">
              <a:off x="2673350" y="3582988"/>
              <a:ext cx="1588" cy="2047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03" name="Line 1379"/>
            <p:cNvSpPr>
              <a:spLocks noChangeShapeType="1"/>
            </p:cNvSpPr>
            <p:nvPr/>
          </p:nvSpPr>
          <p:spPr bwMode="auto">
            <a:xfrm flipH="1" flipV="1">
              <a:off x="2711450" y="3617913"/>
              <a:ext cx="4763" cy="6985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04" name="Freeform 1380"/>
            <p:cNvSpPr>
              <a:spLocks/>
            </p:cNvSpPr>
            <p:nvPr/>
          </p:nvSpPr>
          <p:spPr bwMode="auto">
            <a:xfrm>
              <a:off x="2608263" y="3582988"/>
              <a:ext cx="79375" cy="104775"/>
            </a:xfrm>
            <a:custGeom>
              <a:avLst/>
              <a:gdLst/>
              <a:ahLst/>
              <a:cxnLst>
                <a:cxn ang="0">
                  <a:pos x="33" y="44"/>
                </a:cxn>
                <a:cxn ang="0">
                  <a:pos x="27" y="0"/>
                </a:cxn>
                <a:cxn ang="0">
                  <a:pos x="16" y="10"/>
                </a:cxn>
                <a:cxn ang="0">
                  <a:pos x="6" y="20"/>
                </a:cxn>
                <a:cxn ang="0">
                  <a:pos x="0" y="30"/>
                </a:cxn>
              </a:cxnLst>
              <a:rect l="0" t="0" r="r" b="b"/>
              <a:pathLst>
                <a:path w="33" h="44">
                  <a:moveTo>
                    <a:pt x="33" y="44"/>
                  </a:moveTo>
                  <a:cubicBezTo>
                    <a:pt x="27" y="0"/>
                    <a:pt x="27" y="0"/>
                    <a:pt x="27" y="0"/>
                  </a:cubicBezTo>
                  <a:cubicBezTo>
                    <a:pt x="27" y="0"/>
                    <a:pt x="21" y="6"/>
                    <a:pt x="16" y="10"/>
                  </a:cubicBezTo>
                  <a:cubicBezTo>
                    <a:pt x="11" y="15"/>
                    <a:pt x="7" y="18"/>
                    <a:pt x="6" y="20"/>
                  </a:cubicBezTo>
                  <a:cubicBezTo>
                    <a:pt x="4" y="22"/>
                    <a:pt x="0" y="30"/>
                    <a:pt x="0" y="3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05" name="Freeform 1381"/>
            <p:cNvSpPr>
              <a:spLocks/>
            </p:cNvSpPr>
            <p:nvPr/>
          </p:nvSpPr>
          <p:spPr bwMode="auto">
            <a:xfrm>
              <a:off x="2616200" y="3606801"/>
              <a:ext cx="30163" cy="101600"/>
            </a:xfrm>
            <a:custGeom>
              <a:avLst/>
              <a:gdLst/>
              <a:ahLst/>
              <a:cxnLst>
                <a:cxn ang="0">
                  <a:pos x="0" y="43"/>
                </a:cxn>
                <a:cxn ang="0">
                  <a:pos x="4" y="33"/>
                </a:cxn>
                <a:cxn ang="0">
                  <a:pos x="7" y="18"/>
                </a:cxn>
                <a:cxn ang="0">
                  <a:pos x="12" y="8"/>
                </a:cxn>
                <a:cxn ang="0">
                  <a:pos x="13" y="0"/>
                </a:cxn>
              </a:cxnLst>
              <a:rect l="0" t="0" r="r" b="b"/>
              <a:pathLst>
                <a:path w="13" h="43">
                  <a:moveTo>
                    <a:pt x="0" y="43"/>
                  </a:moveTo>
                  <a:cubicBezTo>
                    <a:pt x="0" y="43"/>
                    <a:pt x="1" y="41"/>
                    <a:pt x="4" y="33"/>
                  </a:cubicBezTo>
                  <a:cubicBezTo>
                    <a:pt x="6" y="25"/>
                    <a:pt x="5" y="23"/>
                    <a:pt x="7" y="18"/>
                  </a:cubicBezTo>
                  <a:cubicBezTo>
                    <a:pt x="9" y="13"/>
                    <a:pt x="12" y="8"/>
                    <a:pt x="12" y="8"/>
                  </a:cubicBezTo>
                  <a:cubicBezTo>
                    <a:pt x="13" y="0"/>
                    <a:pt x="13" y="0"/>
                    <a:pt x="13"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06" name="Freeform 1382"/>
            <p:cNvSpPr>
              <a:spLocks/>
            </p:cNvSpPr>
            <p:nvPr/>
          </p:nvSpPr>
          <p:spPr bwMode="auto">
            <a:xfrm>
              <a:off x="2593975" y="3536951"/>
              <a:ext cx="31750" cy="52388"/>
            </a:xfrm>
            <a:custGeom>
              <a:avLst/>
              <a:gdLst/>
              <a:ahLst/>
              <a:cxnLst>
                <a:cxn ang="0">
                  <a:pos x="8" y="22"/>
                </a:cxn>
                <a:cxn ang="0">
                  <a:pos x="11" y="10"/>
                </a:cxn>
                <a:cxn ang="0">
                  <a:pos x="13" y="0"/>
                </a:cxn>
                <a:cxn ang="0">
                  <a:pos x="8" y="6"/>
                </a:cxn>
                <a:cxn ang="0">
                  <a:pos x="4" y="12"/>
                </a:cxn>
                <a:cxn ang="0">
                  <a:pos x="0" y="12"/>
                </a:cxn>
              </a:cxnLst>
              <a:rect l="0" t="0" r="r" b="b"/>
              <a:pathLst>
                <a:path w="13" h="22">
                  <a:moveTo>
                    <a:pt x="8" y="22"/>
                  </a:moveTo>
                  <a:cubicBezTo>
                    <a:pt x="9" y="18"/>
                    <a:pt x="11" y="10"/>
                    <a:pt x="11" y="10"/>
                  </a:cubicBezTo>
                  <a:cubicBezTo>
                    <a:pt x="13" y="0"/>
                    <a:pt x="13" y="0"/>
                    <a:pt x="13" y="0"/>
                  </a:cubicBezTo>
                  <a:cubicBezTo>
                    <a:pt x="8" y="6"/>
                    <a:pt x="8" y="6"/>
                    <a:pt x="8" y="6"/>
                  </a:cubicBezTo>
                  <a:cubicBezTo>
                    <a:pt x="4" y="12"/>
                    <a:pt x="4" y="12"/>
                    <a:pt x="4" y="12"/>
                  </a:cubicBezTo>
                  <a:cubicBezTo>
                    <a:pt x="0" y="12"/>
                    <a:pt x="0" y="12"/>
                    <a:pt x="0" y="1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07" name="Freeform 1383"/>
            <p:cNvSpPr>
              <a:spLocks/>
            </p:cNvSpPr>
            <p:nvPr/>
          </p:nvSpPr>
          <p:spPr bwMode="auto">
            <a:xfrm>
              <a:off x="2584450" y="3503613"/>
              <a:ext cx="22225" cy="33338"/>
            </a:xfrm>
            <a:custGeom>
              <a:avLst/>
              <a:gdLst/>
              <a:ahLst/>
              <a:cxnLst>
                <a:cxn ang="0">
                  <a:pos x="1" y="6"/>
                </a:cxn>
                <a:cxn ang="0">
                  <a:pos x="2" y="13"/>
                </a:cxn>
                <a:cxn ang="0">
                  <a:pos x="7" y="10"/>
                </a:cxn>
                <a:cxn ang="0">
                  <a:pos x="9" y="0"/>
                </a:cxn>
              </a:cxnLst>
              <a:rect l="0" t="0" r="r" b="b"/>
              <a:pathLst>
                <a:path w="9" h="14">
                  <a:moveTo>
                    <a:pt x="1" y="6"/>
                  </a:moveTo>
                  <a:cubicBezTo>
                    <a:pt x="1" y="6"/>
                    <a:pt x="0" y="14"/>
                    <a:pt x="2" y="13"/>
                  </a:cubicBezTo>
                  <a:cubicBezTo>
                    <a:pt x="5" y="12"/>
                    <a:pt x="7" y="10"/>
                    <a:pt x="7" y="10"/>
                  </a:cubicBezTo>
                  <a:cubicBezTo>
                    <a:pt x="9" y="0"/>
                    <a:pt x="9" y="0"/>
                    <a:pt x="9"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08" name="Line 1384"/>
            <p:cNvSpPr>
              <a:spLocks noChangeShapeType="1"/>
            </p:cNvSpPr>
            <p:nvPr/>
          </p:nvSpPr>
          <p:spPr bwMode="auto">
            <a:xfrm flipV="1">
              <a:off x="2570163" y="4046538"/>
              <a:ext cx="174625" cy="47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09" name="Freeform 1385"/>
            <p:cNvSpPr>
              <a:spLocks/>
            </p:cNvSpPr>
            <p:nvPr/>
          </p:nvSpPr>
          <p:spPr bwMode="auto">
            <a:xfrm>
              <a:off x="2660650" y="3811588"/>
              <a:ext cx="9525" cy="58738"/>
            </a:xfrm>
            <a:custGeom>
              <a:avLst/>
              <a:gdLst/>
              <a:ahLst/>
              <a:cxnLst>
                <a:cxn ang="0">
                  <a:pos x="0" y="25"/>
                </a:cxn>
                <a:cxn ang="0">
                  <a:pos x="2" y="18"/>
                </a:cxn>
                <a:cxn ang="0">
                  <a:pos x="4" y="0"/>
                </a:cxn>
              </a:cxnLst>
              <a:rect l="0" t="0" r="r" b="b"/>
              <a:pathLst>
                <a:path w="4" h="25">
                  <a:moveTo>
                    <a:pt x="0" y="25"/>
                  </a:moveTo>
                  <a:cubicBezTo>
                    <a:pt x="0" y="25"/>
                    <a:pt x="2" y="20"/>
                    <a:pt x="2" y="18"/>
                  </a:cubicBezTo>
                  <a:cubicBezTo>
                    <a:pt x="2" y="16"/>
                    <a:pt x="4" y="0"/>
                    <a:pt x="4"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10" name="Line 1386"/>
            <p:cNvSpPr>
              <a:spLocks noChangeShapeType="1"/>
            </p:cNvSpPr>
            <p:nvPr/>
          </p:nvSpPr>
          <p:spPr bwMode="auto">
            <a:xfrm flipV="1">
              <a:off x="2641600" y="3817938"/>
              <a:ext cx="7938" cy="4603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11" name="Freeform 1387"/>
            <p:cNvSpPr>
              <a:spLocks/>
            </p:cNvSpPr>
            <p:nvPr/>
          </p:nvSpPr>
          <p:spPr bwMode="auto">
            <a:xfrm>
              <a:off x="2678113" y="3783013"/>
              <a:ext cx="4763" cy="71438"/>
            </a:xfrm>
            <a:custGeom>
              <a:avLst/>
              <a:gdLst/>
              <a:ahLst/>
              <a:cxnLst>
                <a:cxn ang="0">
                  <a:pos x="2" y="30"/>
                </a:cxn>
                <a:cxn ang="0">
                  <a:pos x="0" y="25"/>
                </a:cxn>
                <a:cxn ang="0">
                  <a:pos x="2" y="0"/>
                </a:cxn>
              </a:cxnLst>
              <a:rect l="0" t="0" r="r" b="b"/>
              <a:pathLst>
                <a:path w="2" h="30">
                  <a:moveTo>
                    <a:pt x="2" y="30"/>
                  </a:moveTo>
                  <a:cubicBezTo>
                    <a:pt x="2" y="30"/>
                    <a:pt x="0" y="29"/>
                    <a:pt x="0" y="25"/>
                  </a:cubicBezTo>
                  <a:cubicBezTo>
                    <a:pt x="0" y="20"/>
                    <a:pt x="2" y="0"/>
                    <a:pt x="2"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12" name="Freeform 1388"/>
            <p:cNvSpPr>
              <a:spLocks/>
            </p:cNvSpPr>
            <p:nvPr/>
          </p:nvSpPr>
          <p:spPr bwMode="auto">
            <a:xfrm>
              <a:off x="2698750" y="3760788"/>
              <a:ext cx="9525" cy="100013"/>
            </a:xfrm>
            <a:custGeom>
              <a:avLst/>
              <a:gdLst/>
              <a:ahLst/>
              <a:cxnLst>
                <a:cxn ang="0">
                  <a:pos x="0" y="42"/>
                </a:cxn>
                <a:cxn ang="0">
                  <a:pos x="4" y="0"/>
                </a:cxn>
              </a:cxnLst>
              <a:rect l="0" t="0" r="r" b="b"/>
              <a:pathLst>
                <a:path w="4" h="42">
                  <a:moveTo>
                    <a:pt x="0" y="42"/>
                  </a:moveTo>
                  <a:cubicBezTo>
                    <a:pt x="2" y="34"/>
                    <a:pt x="4" y="0"/>
                    <a:pt x="4"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13" name="Freeform 1389"/>
            <p:cNvSpPr>
              <a:spLocks/>
            </p:cNvSpPr>
            <p:nvPr/>
          </p:nvSpPr>
          <p:spPr bwMode="auto">
            <a:xfrm>
              <a:off x="2636838" y="3498851"/>
              <a:ext cx="36513" cy="17463"/>
            </a:xfrm>
            <a:custGeom>
              <a:avLst/>
              <a:gdLst/>
              <a:ahLst/>
              <a:cxnLst>
                <a:cxn ang="0">
                  <a:pos x="4" y="6"/>
                </a:cxn>
                <a:cxn ang="0">
                  <a:pos x="0" y="6"/>
                </a:cxn>
                <a:cxn ang="0">
                  <a:pos x="7" y="1"/>
                </a:cxn>
                <a:cxn ang="0">
                  <a:pos x="14" y="3"/>
                </a:cxn>
                <a:cxn ang="0">
                  <a:pos x="15" y="7"/>
                </a:cxn>
                <a:cxn ang="0">
                  <a:pos x="10" y="6"/>
                </a:cxn>
              </a:cxnLst>
              <a:rect l="0" t="0" r="r" b="b"/>
              <a:pathLst>
                <a:path w="15" h="7">
                  <a:moveTo>
                    <a:pt x="4" y="6"/>
                  </a:moveTo>
                  <a:cubicBezTo>
                    <a:pt x="0" y="6"/>
                    <a:pt x="0" y="6"/>
                    <a:pt x="0" y="6"/>
                  </a:cubicBezTo>
                  <a:cubicBezTo>
                    <a:pt x="0" y="6"/>
                    <a:pt x="2" y="1"/>
                    <a:pt x="7" y="1"/>
                  </a:cubicBezTo>
                  <a:cubicBezTo>
                    <a:pt x="11" y="0"/>
                    <a:pt x="13" y="1"/>
                    <a:pt x="14" y="3"/>
                  </a:cubicBezTo>
                  <a:cubicBezTo>
                    <a:pt x="15" y="5"/>
                    <a:pt x="15" y="7"/>
                    <a:pt x="15" y="7"/>
                  </a:cubicBezTo>
                  <a:cubicBezTo>
                    <a:pt x="10" y="6"/>
                    <a:pt x="10" y="6"/>
                    <a:pt x="10" y="6"/>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14" name="Line 1390"/>
            <p:cNvSpPr>
              <a:spLocks noChangeShapeType="1"/>
            </p:cNvSpPr>
            <p:nvPr/>
          </p:nvSpPr>
          <p:spPr bwMode="auto">
            <a:xfrm flipH="1" flipV="1">
              <a:off x="2622550" y="3475038"/>
              <a:ext cx="17463" cy="1270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15" name="Line 1391"/>
            <p:cNvSpPr>
              <a:spLocks noChangeShapeType="1"/>
            </p:cNvSpPr>
            <p:nvPr/>
          </p:nvSpPr>
          <p:spPr bwMode="auto">
            <a:xfrm flipH="1" flipV="1">
              <a:off x="2613025" y="3492501"/>
              <a:ext cx="17463" cy="47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16" name="Line 1392"/>
            <p:cNvSpPr>
              <a:spLocks noChangeShapeType="1"/>
            </p:cNvSpPr>
            <p:nvPr/>
          </p:nvSpPr>
          <p:spPr bwMode="auto">
            <a:xfrm flipH="1" flipV="1">
              <a:off x="2646363" y="3463926"/>
              <a:ext cx="7938" cy="19050"/>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17" name="Line 1393"/>
            <p:cNvSpPr>
              <a:spLocks noChangeShapeType="1"/>
            </p:cNvSpPr>
            <p:nvPr/>
          </p:nvSpPr>
          <p:spPr bwMode="auto">
            <a:xfrm flipV="1">
              <a:off x="2670175" y="3465513"/>
              <a:ext cx="9525" cy="174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18" name="Line 1394"/>
            <p:cNvSpPr>
              <a:spLocks noChangeShapeType="1"/>
            </p:cNvSpPr>
            <p:nvPr/>
          </p:nvSpPr>
          <p:spPr bwMode="auto">
            <a:xfrm flipV="1">
              <a:off x="2679700" y="3487738"/>
              <a:ext cx="14288" cy="4763"/>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19" name="Freeform 1395"/>
            <p:cNvSpPr>
              <a:spLocks/>
            </p:cNvSpPr>
            <p:nvPr/>
          </p:nvSpPr>
          <p:spPr bwMode="auto">
            <a:xfrm>
              <a:off x="2678113" y="3502026"/>
              <a:ext cx="15875" cy="4763"/>
            </a:xfrm>
            <a:custGeom>
              <a:avLst/>
              <a:gdLst/>
              <a:ahLst/>
              <a:cxnLst>
                <a:cxn ang="0">
                  <a:pos x="0" y="0"/>
                </a:cxn>
                <a:cxn ang="0">
                  <a:pos x="7" y="2"/>
                </a:cxn>
              </a:cxnLst>
              <a:rect l="0" t="0" r="r" b="b"/>
              <a:pathLst>
                <a:path w="7" h="2">
                  <a:moveTo>
                    <a:pt x="0" y="0"/>
                  </a:moveTo>
                  <a:cubicBezTo>
                    <a:pt x="1" y="1"/>
                    <a:pt x="7" y="2"/>
                    <a:pt x="7" y="2"/>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20" name="Freeform 1396"/>
            <p:cNvSpPr>
              <a:spLocks/>
            </p:cNvSpPr>
            <p:nvPr/>
          </p:nvSpPr>
          <p:spPr bwMode="auto">
            <a:xfrm>
              <a:off x="2735263" y="3622676"/>
              <a:ext cx="15875" cy="28575"/>
            </a:xfrm>
            <a:custGeom>
              <a:avLst/>
              <a:gdLst/>
              <a:ahLst/>
              <a:cxnLst>
                <a:cxn ang="0">
                  <a:pos x="10" y="3"/>
                </a:cxn>
                <a:cxn ang="0">
                  <a:pos x="4" y="0"/>
                </a:cxn>
                <a:cxn ang="0">
                  <a:pos x="1" y="9"/>
                </a:cxn>
                <a:cxn ang="0">
                  <a:pos x="0" y="14"/>
                </a:cxn>
                <a:cxn ang="0">
                  <a:pos x="4" y="18"/>
                </a:cxn>
              </a:cxnLst>
              <a:rect l="0" t="0" r="r" b="b"/>
              <a:pathLst>
                <a:path w="10" h="18">
                  <a:moveTo>
                    <a:pt x="10" y="3"/>
                  </a:moveTo>
                  <a:lnTo>
                    <a:pt x="4" y="0"/>
                  </a:lnTo>
                  <a:lnTo>
                    <a:pt x="1" y="9"/>
                  </a:lnTo>
                  <a:lnTo>
                    <a:pt x="0" y="14"/>
                  </a:lnTo>
                  <a:lnTo>
                    <a:pt x="4" y="18"/>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21" name="Freeform 1397"/>
            <p:cNvSpPr>
              <a:spLocks/>
            </p:cNvSpPr>
            <p:nvPr/>
          </p:nvSpPr>
          <p:spPr bwMode="auto">
            <a:xfrm>
              <a:off x="2627313" y="3513138"/>
              <a:ext cx="55563" cy="47625"/>
            </a:xfrm>
            <a:custGeom>
              <a:avLst/>
              <a:gdLst/>
              <a:ahLst/>
              <a:cxnLst>
                <a:cxn ang="0">
                  <a:pos x="0" y="0"/>
                </a:cxn>
                <a:cxn ang="0">
                  <a:pos x="2" y="6"/>
                </a:cxn>
                <a:cxn ang="0">
                  <a:pos x="4" y="11"/>
                </a:cxn>
                <a:cxn ang="0">
                  <a:pos x="5" y="13"/>
                </a:cxn>
                <a:cxn ang="0">
                  <a:pos x="7" y="18"/>
                </a:cxn>
                <a:cxn ang="0">
                  <a:pos x="5" y="20"/>
                </a:cxn>
                <a:cxn ang="0">
                  <a:pos x="12" y="17"/>
                </a:cxn>
                <a:cxn ang="0">
                  <a:pos x="19" y="17"/>
                </a:cxn>
                <a:cxn ang="0">
                  <a:pos x="22" y="18"/>
                </a:cxn>
              </a:cxnLst>
              <a:rect l="0" t="0" r="r" b="b"/>
              <a:pathLst>
                <a:path w="23" h="20">
                  <a:moveTo>
                    <a:pt x="0" y="0"/>
                  </a:moveTo>
                  <a:cubicBezTo>
                    <a:pt x="0" y="0"/>
                    <a:pt x="1" y="4"/>
                    <a:pt x="2" y="6"/>
                  </a:cubicBezTo>
                  <a:cubicBezTo>
                    <a:pt x="2" y="8"/>
                    <a:pt x="4" y="11"/>
                    <a:pt x="4" y="11"/>
                  </a:cubicBezTo>
                  <a:cubicBezTo>
                    <a:pt x="4" y="11"/>
                    <a:pt x="5" y="11"/>
                    <a:pt x="5" y="13"/>
                  </a:cubicBezTo>
                  <a:cubicBezTo>
                    <a:pt x="6" y="14"/>
                    <a:pt x="7" y="17"/>
                    <a:pt x="7" y="18"/>
                  </a:cubicBezTo>
                  <a:cubicBezTo>
                    <a:pt x="6" y="19"/>
                    <a:pt x="5" y="20"/>
                    <a:pt x="5" y="20"/>
                  </a:cubicBezTo>
                  <a:cubicBezTo>
                    <a:pt x="5" y="20"/>
                    <a:pt x="11" y="17"/>
                    <a:pt x="12" y="17"/>
                  </a:cubicBezTo>
                  <a:cubicBezTo>
                    <a:pt x="14" y="17"/>
                    <a:pt x="19" y="17"/>
                    <a:pt x="19" y="17"/>
                  </a:cubicBezTo>
                  <a:cubicBezTo>
                    <a:pt x="19" y="17"/>
                    <a:pt x="23" y="18"/>
                    <a:pt x="22" y="18"/>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22" name="Freeform 1398"/>
            <p:cNvSpPr>
              <a:spLocks/>
            </p:cNvSpPr>
            <p:nvPr/>
          </p:nvSpPr>
          <p:spPr bwMode="auto">
            <a:xfrm>
              <a:off x="2584450" y="3971926"/>
              <a:ext cx="12700" cy="165100"/>
            </a:xfrm>
            <a:custGeom>
              <a:avLst/>
              <a:gdLst/>
              <a:ahLst/>
              <a:cxnLst>
                <a:cxn ang="0">
                  <a:pos x="5" y="104"/>
                </a:cxn>
                <a:cxn ang="0">
                  <a:pos x="0" y="96"/>
                </a:cxn>
                <a:cxn ang="0">
                  <a:pos x="2" y="92"/>
                </a:cxn>
                <a:cxn ang="0">
                  <a:pos x="5" y="87"/>
                </a:cxn>
                <a:cxn ang="0">
                  <a:pos x="8" y="0"/>
                </a:cxn>
              </a:cxnLst>
              <a:rect l="0" t="0" r="r" b="b"/>
              <a:pathLst>
                <a:path w="8" h="104">
                  <a:moveTo>
                    <a:pt x="5" y="104"/>
                  </a:moveTo>
                  <a:lnTo>
                    <a:pt x="0" y="96"/>
                  </a:lnTo>
                  <a:lnTo>
                    <a:pt x="2" y="92"/>
                  </a:lnTo>
                  <a:lnTo>
                    <a:pt x="5" y="87"/>
                  </a:lnTo>
                  <a:lnTo>
                    <a:pt x="8"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23" name="Freeform 1399"/>
            <p:cNvSpPr>
              <a:spLocks/>
            </p:cNvSpPr>
            <p:nvPr/>
          </p:nvSpPr>
          <p:spPr bwMode="auto">
            <a:xfrm>
              <a:off x="2713038" y="3970338"/>
              <a:ext cx="17463" cy="163513"/>
            </a:xfrm>
            <a:custGeom>
              <a:avLst/>
              <a:gdLst/>
              <a:ahLst/>
              <a:cxnLst>
                <a:cxn ang="0">
                  <a:pos x="8" y="103"/>
                </a:cxn>
                <a:cxn ang="0">
                  <a:pos x="11" y="94"/>
                </a:cxn>
                <a:cxn ang="0">
                  <a:pos x="3" y="84"/>
                </a:cxn>
                <a:cxn ang="0">
                  <a:pos x="0" y="0"/>
                </a:cxn>
              </a:cxnLst>
              <a:rect l="0" t="0" r="r" b="b"/>
              <a:pathLst>
                <a:path w="11" h="103">
                  <a:moveTo>
                    <a:pt x="8" y="103"/>
                  </a:moveTo>
                  <a:lnTo>
                    <a:pt x="11" y="94"/>
                  </a:lnTo>
                  <a:lnTo>
                    <a:pt x="3" y="84"/>
                  </a:lnTo>
                  <a:lnTo>
                    <a:pt x="0"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24" name="Freeform 1400"/>
            <p:cNvSpPr>
              <a:spLocks/>
            </p:cNvSpPr>
            <p:nvPr/>
          </p:nvSpPr>
          <p:spPr bwMode="auto">
            <a:xfrm>
              <a:off x="2560638" y="4114801"/>
              <a:ext cx="209550" cy="9525"/>
            </a:xfrm>
            <a:custGeom>
              <a:avLst/>
              <a:gdLst/>
              <a:ahLst/>
              <a:cxnLst>
                <a:cxn ang="0">
                  <a:pos x="0" y="6"/>
                </a:cxn>
                <a:cxn ang="0">
                  <a:pos x="122" y="0"/>
                </a:cxn>
                <a:cxn ang="0">
                  <a:pos x="123" y="2"/>
                </a:cxn>
                <a:cxn ang="0">
                  <a:pos x="132" y="5"/>
                </a:cxn>
              </a:cxnLst>
              <a:rect l="0" t="0" r="r" b="b"/>
              <a:pathLst>
                <a:path w="132" h="6">
                  <a:moveTo>
                    <a:pt x="0" y="6"/>
                  </a:moveTo>
                  <a:lnTo>
                    <a:pt x="122" y="0"/>
                  </a:lnTo>
                  <a:lnTo>
                    <a:pt x="123" y="2"/>
                  </a:lnTo>
                  <a:lnTo>
                    <a:pt x="132" y="5"/>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25" name="Freeform 1401"/>
            <p:cNvSpPr>
              <a:spLocks/>
            </p:cNvSpPr>
            <p:nvPr/>
          </p:nvSpPr>
          <p:spPr bwMode="auto">
            <a:xfrm>
              <a:off x="2740025" y="3967163"/>
              <a:ext cx="20638" cy="193675"/>
            </a:xfrm>
            <a:custGeom>
              <a:avLst/>
              <a:gdLst/>
              <a:ahLst/>
              <a:cxnLst>
                <a:cxn ang="0">
                  <a:pos x="9" y="81"/>
                </a:cxn>
                <a:cxn ang="0">
                  <a:pos x="8" y="71"/>
                </a:cxn>
                <a:cxn ang="0">
                  <a:pos x="9" y="66"/>
                </a:cxn>
                <a:cxn ang="0">
                  <a:pos x="8" y="62"/>
                </a:cxn>
                <a:cxn ang="0">
                  <a:pos x="4" y="57"/>
                </a:cxn>
                <a:cxn ang="0">
                  <a:pos x="0" y="5"/>
                </a:cxn>
                <a:cxn ang="0">
                  <a:pos x="3" y="0"/>
                </a:cxn>
              </a:cxnLst>
              <a:rect l="0" t="0" r="r" b="b"/>
              <a:pathLst>
                <a:path w="9" h="81">
                  <a:moveTo>
                    <a:pt x="9" y="81"/>
                  </a:moveTo>
                  <a:cubicBezTo>
                    <a:pt x="8" y="71"/>
                    <a:pt x="8" y="71"/>
                    <a:pt x="8" y="71"/>
                  </a:cubicBezTo>
                  <a:cubicBezTo>
                    <a:pt x="9" y="66"/>
                    <a:pt x="9" y="66"/>
                    <a:pt x="9" y="66"/>
                  </a:cubicBezTo>
                  <a:cubicBezTo>
                    <a:pt x="8" y="62"/>
                    <a:pt x="8" y="62"/>
                    <a:pt x="8" y="62"/>
                  </a:cubicBezTo>
                  <a:cubicBezTo>
                    <a:pt x="4" y="57"/>
                    <a:pt x="4" y="57"/>
                    <a:pt x="4" y="57"/>
                  </a:cubicBezTo>
                  <a:cubicBezTo>
                    <a:pt x="2" y="53"/>
                    <a:pt x="0" y="5"/>
                    <a:pt x="0" y="5"/>
                  </a:cubicBezTo>
                  <a:cubicBezTo>
                    <a:pt x="3" y="0"/>
                    <a:pt x="3" y="0"/>
                    <a:pt x="3" y="0"/>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26" name="Line 1402"/>
            <p:cNvSpPr>
              <a:spLocks noChangeShapeType="1"/>
            </p:cNvSpPr>
            <p:nvPr/>
          </p:nvSpPr>
          <p:spPr bwMode="auto">
            <a:xfrm>
              <a:off x="2105025" y="4408488"/>
              <a:ext cx="90488" cy="1588"/>
            </a:xfrm>
            <a:prstGeom prst="line">
              <a:avLst/>
            </a:pr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27" name="Freeform 1403"/>
            <p:cNvSpPr>
              <a:spLocks/>
            </p:cNvSpPr>
            <p:nvPr/>
          </p:nvSpPr>
          <p:spPr bwMode="auto">
            <a:xfrm>
              <a:off x="3067050" y="4284663"/>
              <a:ext cx="160338" cy="104775"/>
            </a:xfrm>
            <a:custGeom>
              <a:avLst/>
              <a:gdLst/>
              <a:ahLst/>
              <a:cxnLst>
                <a:cxn ang="0">
                  <a:pos x="3" y="66"/>
                </a:cxn>
                <a:cxn ang="0">
                  <a:pos x="101" y="66"/>
                </a:cxn>
                <a:cxn ang="0">
                  <a:pos x="89" y="0"/>
                </a:cxn>
                <a:cxn ang="0">
                  <a:pos x="0" y="0"/>
                </a:cxn>
              </a:cxnLst>
              <a:rect l="0" t="0" r="r" b="b"/>
              <a:pathLst>
                <a:path w="101" h="66">
                  <a:moveTo>
                    <a:pt x="3" y="66"/>
                  </a:moveTo>
                  <a:lnTo>
                    <a:pt x="101" y="66"/>
                  </a:lnTo>
                  <a:lnTo>
                    <a:pt x="89" y="0"/>
                  </a:lnTo>
                  <a:lnTo>
                    <a:pt x="0" y="0"/>
                  </a:ln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2428" name="Freeform 1404"/>
            <p:cNvSpPr>
              <a:spLocks/>
            </p:cNvSpPr>
            <p:nvPr/>
          </p:nvSpPr>
          <p:spPr bwMode="auto">
            <a:xfrm>
              <a:off x="3219450" y="4370388"/>
              <a:ext cx="515938" cy="19050"/>
            </a:xfrm>
            <a:custGeom>
              <a:avLst/>
              <a:gdLst/>
              <a:ahLst/>
              <a:cxnLst>
                <a:cxn ang="0">
                  <a:pos x="0" y="1"/>
                </a:cxn>
                <a:cxn ang="0">
                  <a:pos x="71" y="1"/>
                </a:cxn>
                <a:cxn ang="0">
                  <a:pos x="119" y="5"/>
                </a:cxn>
                <a:cxn ang="0">
                  <a:pos x="217" y="7"/>
                </a:cxn>
              </a:cxnLst>
              <a:rect l="0" t="0" r="r" b="b"/>
              <a:pathLst>
                <a:path w="217" h="8">
                  <a:moveTo>
                    <a:pt x="0" y="1"/>
                  </a:moveTo>
                  <a:cubicBezTo>
                    <a:pt x="0" y="1"/>
                    <a:pt x="67" y="0"/>
                    <a:pt x="71" y="1"/>
                  </a:cubicBezTo>
                  <a:cubicBezTo>
                    <a:pt x="76" y="2"/>
                    <a:pt x="107" y="1"/>
                    <a:pt x="119" y="5"/>
                  </a:cubicBezTo>
                  <a:cubicBezTo>
                    <a:pt x="132" y="8"/>
                    <a:pt x="217" y="7"/>
                    <a:pt x="217" y="7"/>
                  </a:cubicBezTo>
                </a:path>
              </a:pathLst>
            </a:custGeom>
            <a:noFill/>
            <a:ln w="9525" cap="flat">
              <a:solidFill>
                <a:srgbClr val="DCDDDD">
                  <a:alpha val="39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grpSp>
      <p:sp>
        <p:nvSpPr>
          <p:cNvPr id="2436" name="TextBox 2435"/>
          <p:cNvSpPr txBox="1"/>
          <p:nvPr/>
        </p:nvSpPr>
        <p:spPr>
          <a:xfrm>
            <a:off x="539552" y="2571750"/>
            <a:ext cx="8424936" cy="461665"/>
          </a:xfrm>
          <a:prstGeom prst="rect">
            <a:avLst/>
          </a:prstGeom>
          <a:noFill/>
        </p:spPr>
        <p:txBody>
          <a:bodyPr wrap="square" rtlCol="0">
            <a:spAutoFit/>
          </a:bodyPr>
          <a:lstStyle/>
          <a:p>
            <a:pPr algn="ctr"/>
            <a:r>
              <a:rPr lang="zh-CN" altLang="en-US" sz="24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宝  付  </a:t>
            </a:r>
            <a:r>
              <a:rPr lang="en-US" altLang="zh-CN" sz="24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24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为  您  的  资  金  流  加  速</a:t>
            </a:r>
            <a:endParaRPr lang="zh-CN" altLang="en-US" sz="24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437" name="TextBox 2436"/>
          <p:cNvSpPr txBox="1"/>
          <p:nvPr/>
        </p:nvSpPr>
        <p:spPr>
          <a:xfrm>
            <a:off x="2411760" y="1635646"/>
            <a:ext cx="4680520" cy="923330"/>
          </a:xfrm>
          <a:prstGeom prst="rect">
            <a:avLst/>
          </a:prstGeom>
          <a:noFill/>
        </p:spPr>
        <p:txBody>
          <a:bodyPr wrap="square" rtlCol="0">
            <a:spAutoFit/>
          </a:bodyPr>
          <a:lstStyle/>
          <a:p>
            <a:pPr algn="dist"/>
            <a:r>
              <a:rPr lang="zh-CN" altLang="en-US"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灵活自助 </a:t>
            </a:r>
            <a:endParaRPr lang="zh-CN" altLang="en-US" sz="5400" dirty="0">
              <a:latin typeface="微软雅黑" pitchFamily="34" charset="-122"/>
              <a:ea typeface="微软雅黑" pitchFamily="34" charset="-122"/>
            </a:endParaRPr>
          </a:p>
        </p:txBody>
      </p:sp>
      <p:sp>
        <p:nvSpPr>
          <p:cNvPr id="1845" name="矩形 1844"/>
          <p:cNvSpPr/>
          <p:nvPr/>
        </p:nvSpPr>
        <p:spPr>
          <a:xfrm>
            <a:off x="7668344" y="1203598"/>
            <a:ext cx="216024"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latin typeface="微软雅黑" pitchFamily="34" charset="-122"/>
              <a:ea typeface="微软雅黑" pitchFamily="34" charset="-122"/>
            </a:endParaRPr>
          </a:p>
        </p:txBody>
      </p:sp>
      <p:pic>
        <p:nvPicPr>
          <p:cNvPr id="1443" name="5a.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cstate="print"/>
          <a:stretch>
            <a:fillRect/>
          </a:stretch>
        </p:blipFill>
        <p:spPr>
          <a:xfrm>
            <a:off x="4417052" y="727162"/>
            <a:ext cx="304800" cy="304800"/>
          </a:xfrm>
          <a:prstGeom prst="rect">
            <a:avLst/>
          </a:prstGeom>
        </p:spPr>
      </p:pic>
      <p:pic>
        <p:nvPicPr>
          <p:cNvPr id="2" name="图片 1"/>
          <p:cNvPicPr>
            <a:picLocks noChangeAspect="1"/>
          </p:cNvPicPr>
          <p:nvPr/>
        </p:nvPicPr>
        <p:blipFill>
          <a:blip r:embed="rId5"/>
          <a:stretch>
            <a:fillRect/>
          </a:stretch>
        </p:blipFill>
        <p:spPr>
          <a:xfrm>
            <a:off x="7119532" y="588861"/>
            <a:ext cx="1313648" cy="53346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29"/>
                                        </p:tgtEl>
                                        <p:attrNameLst>
                                          <p:attrName>style.visibility</p:attrName>
                                        </p:attrNameLst>
                                      </p:cBhvr>
                                      <p:to>
                                        <p:strVal val="visible"/>
                                      </p:to>
                                    </p:set>
                                    <p:animEffect transition="in" filter="fade">
                                      <p:cBhvr>
                                        <p:cTn id="7" dur="2000"/>
                                        <p:tgtEl>
                                          <p:spTgt spid="24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37"/>
                                        </p:tgtEl>
                                        <p:attrNameLst>
                                          <p:attrName>style.visibility</p:attrName>
                                        </p:attrNameLst>
                                      </p:cBhvr>
                                      <p:to>
                                        <p:strVal val="visible"/>
                                      </p:to>
                                    </p:set>
                                    <p:animEffect transition="in" filter="fade">
                                      <p:cBhvr>
                                        <p:cTn id="12" dur="1000"/>
                                        <p:tgtEl>
                                          <p:spTgt spid="2437"/>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1" nodeType="clickEffect">
                                  <p:stCondLst>
                                    <p:cond delay="0"/>
                                  </p:stCondLst>
                                  <p:childTnLst>
                                    <p:set>
                                      <p:cBhvr>
                                        <p:cTn id="16" dur="1" fill="hold">
                                          <p:stCondLst>
                                            <p:cond delay="0"/>
                                          </p:stCondLst>
                                        </p:cTn>
                                        <p:tgtEl>
                                          <p:spTgt spid="2436"/>
                                        </p:tgtEl>
                                        <p:attrNameLst>
                                          <p:attrName>style.visibility</p:attrName>
                                        </p:attrNameLst>
                                      </p:cBhvr>
                                      <p:to>
                                        <p:strVal val="visible"/>
                                      </p:to>
                                    </p:set>
                                    <p:anim calcmode="lin" valueType="num">
                                      <p:cBhvr>
                                        <p:cTn id="17" dur="1000" fill="hold"/>
                                        <p:tgtEl>
                                          <p:spTgt spid="2436"/>
                                        </p:tgtEl>
                                        <p:attrNameLst>
                                          <p:attrName>ppt_w</p:attrName>
                                        </p:attrNameLst>
                                      </p:cBhvr>
                                      <p:tavLst>
                                        <p:tav tm="0">
                                          <p:val>
                                            <p:strVal val="#ppt_w*0.70"/>
                                          </p:val>
                                        </p:tav>
                                        <p:tav tm="100000">
                                          <p:val>
                                            <p:strVal val="#ppt_w"/>
                                          </p:val>
                                        </p:tav>
                                      </p:tavLst>
                                    </p:anim>
                                    <p:anim calcmode="lin" valueType="num">
                                      <p:cBhvr>
                                        <p:cTn id="18" dur="1000" fill="hold"/>
                                        <p:tgtEl>
                                          <p:spTgt spid="2436"/>
                                        </p:tgtEl>
                                        <p:attrNameLst>
                                          <p:attrName>ppt_h</p:attrName>
                                        </p:attrNameLst>
                                      </p:cBhvr>
                                      <p:tavLst>
                                        <p:tav tm="0">
                                          <p:val>
                                            <p:strVal val="#ppt_h"/>
                                          </p:val>
                                        </p:tav>
                                        <p:tav tm="100000">
                                          <p:val>
                                            <p:strVal val="#ppt_h"/>
                                          </p:val>
                                        </p:tav>
                                      </p:tavLst>
                                    </p:anim>
                                    <p:animEffect transition="in" filter="fade">
                                      <p:cBhvr>
                                        <p:cTn id="19" dur="1000"/>
                                        <p:tgtEl>
                                          <p:spTgt spid="2436"/>
                                        </p:tgtEl>
                                      </p:cBhvr>
                                    </p:animEffect>
                                  </p:childTnLst>
                                </p:cTn>
                              </p:par>
                              <p:par>
                                <p:cTn id="20" presetID="1" presetClass="mediacall" presetSubtype="0" fill="hold" nodeType="withEffect">
                                  <p:stCondLst>
                                    <p:cond delay="0"/>
                                  </p:stCondLst>
                                  <p:childTnLst>
                                    <p:cmd type="call" cmd="playFrom(0.0)">
                                      <p:cBhvr>
                                        <p:cTn id="21" dur="1" fill="hold"/>
                                        <p:tgtEl>
                                          <p:spTgt spid="144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22" repeatCount="indefinite" fill="hold" display="0">
                  <p:stCondLst>
                    <p:cond delay="indefinite"/>
                  </p:stCondLst>
                  <p:endCondLst>
                    <p:cond evt="onPrev" delay="0">
                      <p:tgtEl>
                        <p:sldTgt/>
                      </p:tgtEl>
                    </p:cond>
                    <p:cond evt="onStopAudio" delay="0">
                      <p:tgtEl>
                        <p:sldTgt/>
                      </p:tgtEl>
                    </p:cond>
                  </p:endCondLst>
                </p:cTn>
                <p:tgtEl>
                  <p:spTgt spid="1443"/>
                </p:tgtEl>
              </p:cMediaNode>
            </p:audio>
          </p:childTnLst>
        </p:cTn>
      </p:par>
    </p:tnLst>
    <p:bldLst>
      <p:bldP spid="2436" grpId="1"/>
      <p:bldP spid="243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55">
            <a:hlinkClick r:id="" action="ppaction://noaction"/>
          </p:cNvPr>
          <p:cNvSpPr txBox="1">
            <a:spLocks noChangeArrowheads="1"/>
          </p:cNvSpPr>
          <p:nvPr/>
        </p:nvSpPr>
        <p:spPr bwMode="auto">
          <a:xfrm>
            <a:off x="199510" y="3076352"/>
            <a:ext cx="1243484" cy="366712"/>
          </a:xfrm>
          <a:prstGeom prst="rect">
            <a:avLst/>
          </a:prstGeom>
          <a:noFill/>
          <a:ln w="9525">
            <a:noFill/>
            <a:miter lim="800000"/>
            <a:headEnd/>
            <a:tailEnd/>
          </a:ln>
          <a:effectLst/>
        </p:spPr>
        <p:txBody>
          <a:bodyPr wrap="square">
            <a:spAutoFit/>
          </a:bodyPr>
          <a:lstStyle/>
          <a:p>
            <a:pPr marL="0" marR="0" lvl="0" indent="0" algn="r" defTabSz="914400" eaLnBrk="1" fontAlgn="auto" latinLnBrk="0" hangingPunct="1">
              <a:lnSpc>
                <a:spcPct val="100000"/>
              </a:lnSpc>
              <a:spcBef>
                <a:spcPct val="50000"/>
              </a:spcBef>
              <a:spcAft>
                <a:spcPts val="0"/>
              </a:spcAft>
              <a:buClrTx/>
              <a:buSzTx/>
              <a:buFontTx/>
              <a:buNone/>
              <a:tabLst/>
              <a:defRPr/>
            </a:pPr>
            <a:r>
              <a:rPr lang="zh-CN" altLang="en-US" b="1" kern="0" dirty="0" smtClean="0">
                <a:solidFill>
                  <a:srgbClr val="0079C5">
                    <a:lumMod val="40000"/>
                    <a:lumOff val="60000"/>
                  </a:srgbClr>
                </a:solidFill>
                <a:latin typeface="微软雅黑" pitchFamily="34" charset="-122"/>
                <a:ea typeface="微软雅黑" pitchFamily="34" charset="-122"/>
              </a:rPr>
              <a:t>市场营销</a:t>
            </a:r>
            <a:endParaRPr kumimoji="0" lang="en-GB" altLang="zh-CN" sz="1800" b="1" i="0" u="none" strike="noStrike" kern="0" cap="none" spc="0" normalizeH="0" baseline="0" noProof="0" dirty="0" smtClean="0">
              <a:ln>
                <a:noFill/>
              </a:ln>
              <a:solidFill>
                <a:srgbClr val="0079C5">
                  <a:lumMod val="40000"/>
                  <a:lumOff val="60000"/>
                </a:srgbClr>
              </a:solidFill>
              <a:effectLst/>
              <a:uLnTx/>
              <a:uFillTx/>
              <a:latin typeface="微软雅黑" pitchFamily="34" charset="-122"/>
              <a:ea typeface="微软雅黑" pitchFamily="34" charset="-122"/>
            </a:endParaRPr>
          </a:p>
        </p:txBody>
      </p:sp>
      <p:sp>
        <p:nvSpPr>
          <p:cNvPr id="18" name="Text Box 56">
            <a:hlinkClick r:id="" action="ppaction://noaction"/>
          </p:cNvPr>
          <p:cNvSpPr txBox="1">
            <a:spLocks noChangeArrowheads="1"/>
          </p:cNvSpPr>
          <p:nvPr/>
        </p:nvSpPr>
        <p:spPr bwMode="auto">
          <a:xfrm>
            <a:off x="325741" y="3574827"/>
            <a:ext cx="1117253" cy="369332"/>
          </a:xfrm>
          <a:prstGeom prst="rect">
            <a:avLst/>
          </a:prstGeom>
          <a:noFill/>
          <a:ln w="9525" algn="ctr">
            <a:noFill/>
            <a:miter lim="800000"/>
            <a:headEnd/>
            <a:tailEnd/>
          </a:ln>
          <a:effectLst/>
        </p:spPr>
        <p:txBody>
          <a:bodyPr wrap="square">
            <a:spAutoFit/>
          </a:bodyPr>
          <a:lstStyle/>
          <a:p>
            <a:pPr algn="r">
              <a:spcBef>
                <a:spcPct val="50000"/>
              </a:spcBef>
              <a:defRPr/>
            </a:pPr>
            <a:r>
              <a:rPr lang="zh-CN" altLang="en-US" b="1" kern="0" dirty="0" smtClean="0">
                <a:solidFill>
                  <a:srgbClr val="0079C5">
                    <a:lumMod val="40000"/>
                    <a:lumOff val="60000"/>
                  </a:srgbClr>
                </a:solidFill>
                <a:latin typeface="微软雅黑" pitchFamily="34" charset="-122"/>
                <a:ea typeface="微软雅黑" pitchFamily="34" charset="-122"/>
              </a:rPr>
              <a:t>产品研发</a:t>
            </a:r>
            <a:endParaRPr lang="en-GB" altLang="zh-CN" b="1" kern="0" dirty="0" smtClean="0">
              <a:solidFill>
                <a:srgbClr val="0079C5">
                  <a:lumMod val="40000"/>
                  <a:lumOff val="60000"/>
                </a:srgbClr>
              </a:solidFill>
              <a:latin typeface="微软雅黑" pitchFamily="34" charset="-122"/>
              <a:ea typeface="微软雅黑" pitchFamily="34" charset="-122"/>
            </a:endParaRPr>
          </a:p>
        </p:txBody>
      </p:sp>
      <p:sp>
        <p:nvSpPr>
          <p:cNvPr id="19" name="Text Box 57">
            <a:hlinkClick r:id="" action="ppaction://noaction"/>
          </p:cNvPr>
          <p:cNvSpPr txBox="1">
            <a:spLocks noChangeArrowheads="1"/>
          </p:cNvSpPr>
          <p:nvPr/>
        </p:nvSpPr>
        <p:spPr bwMode="auto">
          <a:xfrm>
            <a:off x="325741" y="4073302"/>
            <a:ext cx="1117253" cy="366712"/>
          </a:xfrm>
          <a:prstGeom prst="rect">
            <a:avLst/>
          </a:prstGeom>
          <a:noFill/>
          <a:ln w="9525" algn="ctr">
            <a:noFill/>
            <a:miter lim="800000"/>
            <a:headEnd/>
            <a:tailEnd/>
          </a:ln>
          <a:effectLst/>
        </p:spPr>
        <p:txBody>
          <a:bodyPr wrap="square">
            <a:spAutoFit/>
          </a:body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zh-CN" altLang="en-US" sz="1800" b="1" i="0" u="none" strike="noStrike" kern="0" cap="none" spc="0" normalizeH="0" baseline="0" noProof="0" dirty="0" smtClean="0">
                <a:ln>
                  <a:noFill/>
                </a:ln>
                <a:solidFill>
                  <a:srgbClr val="0079C5">
                    <a:lumMod val="40000"/>
                    <a:lumOff val="60000"/>
                  </a:srgbClr>
                </a:solidFill>
                <a:effectLst/>
                <a:uLnTx/>
                <a:uFillTx/>
                <a:latin typeface="微软雅黑" pitchFamily="34" charset="-122"/>
                <a:ea typeface="微软雅黑" pitchFamily="34" charset="-122"/>
              </a:rPr>
              <a:t>财务清算</a:t>
            </a:r>
            <a:endParaRPr kumimoji="0" lang="en-GB" altLang="zh-CN" sz="1800" b="1" i="0" u="none" strike="noStrike" kern="0" cap="none" spc="0" normalizeH="0" baseline="0" noProof="0" dirty="0" smtClean="0">
              <a:ln>
                <a:noFill/>
              </a:ln>
              <a:solidFill>
                <a:srgbClr val="0079C5">
                  <a:lumMod val="40000"/>
                  <a:lumOff val="60000"/>
                </a:srgbClr>
              </a:solidFill>
              <a:effectLst/>
              <a:uLnTx/>
              <a:uFillTx/>
              <a:latin typeface="微软雅黑" pitchFamily="34" charset="-122"/>
              <a:ea typeface="微软雅黑" pitchFamily="34" charset="-122"/>
            </a:endParaRPr>
          </a:p>
        </p:txBody>
      </p:sp>
      <p:sp>
        <p:nvSpPr>
          <p:cNvPr id="20" name="Text Box 58">
            <a:hlinkClick r:id="" action="ppaction://noaction"/>
          </p:cNvPr>
          <p:cNvSpPr txBox="1">
            <a:spLocks noChangeArrowheads="1"/>
          </p:cNvSpPr>
          <p:nvPr/>
        </p:nvSpPr>
        <p:spPr bwMode="auto">
          <a:xfrm>
            <a:off x="325741" y="4573364"/>
            <a:ext cx="1117253" cy="366713"/>
          </a:xfrm>
          <a:prstGeom prst="rect">
            <a:avLst/>
          </a:prstGeom>
          <a:noFill/>
          <a:ln w="9525" algn="ctr">
            <a:noFill/>
            <a:miter lim="800000"/>
            <a:headEnd/>
            <a:tailEnd/>
          </a:ln>
          <a:effectLst/>
        </p:spPr>
        <p:txBody>
          <a:bodyPr wrap="square">
            <a:spAutoFit/>
          </a:body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zh-CN" altLang="en-US" sz="1800" b="1" i="0" u="none" strike="noStrike" kern="0" cap="none" spc="0" normalizeH="0" baseline="0" noProof="0" dirty="0" smtClean="0">
                <a:ln>
                  <a:noFill/>
                </a:ln>
                <a:solidFill>
                  <a:srgbClr val="0079C5">
                    <a:lumMod val="40000"/>
                    <a:lumOff val="60000"/>
                  </a:srgbClr>
                </a:solidFill>
                <a:effectLst/>
                <a:uLnTx/>
                <a:uFillTx/>
                <a:latin typeface="微软雅黑" pitchFamily="34" charset="-122"/>
                <a:ea typeface="微软雅黑" pitchFamily="34" charset="-122"/>
              </a:rPr>
              <a:t>售后服务</a:t>
            </a:r>
            <a:endParaRPr kumimoji="0" lang="en-GB" altLang="zh-CN" sz="1800" b="1" i="0" u="none" strike="noStrike" kern="0" cap="none" spc="0" normalizeH="0" baseline="0" noProof="0" dirty="0" smtClean="0">
              <a:ln>
                <a:noFill/>
              </a:ln>
              <a:solidFill>
                <a:srgbClr val="0079C5">
                  <a:lumMod val="40000"/>
                  <a:lumOff val="60000"/>
                </a:srgbClr>
              </a:solidFill>
              <a:effectLst/>
              <a:uLnTx/>
              <a:uFillTx/>
              <a:latin typeface="微软雅黑" pitchFamily="34" charset="-122"/>
              <a:ea typeface="微软雅黑" pitchFamily="34" charset="-122"/>
            </a:endParaRPr>
          </a:p>
        </p:txBody>
      </p:sp>
      <p:sp>
        <p:nvSpPr>
          <p:cNvPr id="21" name="Line 59"/>
          <p:cNvSpPr>
            <a:spLocks noChangeShapeType="1"/>
          </p:cNvSpPr>
          <p:nvPr/>
        </p:nvSpPr>
        <p:spPr bwMode="auto">
          <a:xfrm flipH="1">
            <a:off x="1370984" y="3271614"/>
            <a:ext cx="633983" cy="0"/>
          </a:xfrm>
          <a:prstGeom prst="line">
            <a:avLst/>
          </a:prstGeom>
          <a:noFill/>
          <a:ln w="12700">
            <a:solidFill>
              <a:srgbClr val="0079C5">
                <a:lumMod val="60000"/>
                <a:lumOff val="40000"/>
              </a:srgb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 name="Line 64"/>
          <p:cNvSpPr>
            <a:spLocks noChangeShapeType="1"/>
          </p:cNvSpPr>
          <p:nvPr/>
        </p:nvSpPr>
        <p:spPr bwMode="auto">
          <a:xfrm>
            <a:off x="0" y="2977927"/>
            <a:ext cx="2018436" cy="0"/>
          </a:xfrm>
          <a:prstGeom prst="line">
            <a:avLst/>
          </a:prstGeom>
          <a:noFill/>
          <a:ln w="28575" cap="rnd">
            <a:solidFill>
              <a:srgbClr val="0079C5">
                <a:lumMod val="60000"/>
                <a:lumOff val="40000"/>
              </a:srgb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 name="Freeform 66"/>
          <p:cNvSpPr>
            <a:spLocks/>
          </p:cNvSpPr>
          <p:nvPr/>
        </p:nvSpPr>
        <p:spPr bwMode="auto">
          <a:xfrm>
            <a:off x="1428905" y="3635152"/>
            <a:ext cx="1563166" cy="160734"/>
          </a:xfrm>
          <a:custGeom>
            <a:avLst/>
            <a:gdLst/>
            <a:ahLst/>
            <a:cxnLst>
              <a:cxn ang="0">
                <a:pos x="0" y="92"/>
              </a:cxn>
              <a:cxn ang="0">
                <a:pos x="1560" y="92"/>
              </a:cxn>
              <a:cxn ang="0">
                <a:pos x="1656" y="0"/>
              </a:cxn>
            </a:cxnLst>
            <a:rect l="0" t="0" r="r" b="b"/>
            <a:pathLst>
              <a:path w="1656" h="92">
                <a:moveTo>
                  <a:pt x="0" y="92"/>
                </a:moveTo>
                <a:lnTo>
                  <a:pt x="1560" y="92"/>
                </a:lnTo>
                <a:lnTo>
                  <a:pt x="1656" y="0"/>
                </a:lnTo>
              </a:path>
            </a:pathLst>
          </a:custGeom>
          <a:noFill/>
          <a:ln w="12700" cap="flat" cmpd="sng">
            <a:solidFill>
              <a:srgbClr val="0079C5">
                <a:lumMod val="60000"/>
                <a:lumOff val="40000"/>
              </a:srgbClr>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 name="Freeform 78">
            <a:hlinkClick r:id="" action="ppaction://noaction"/>
          </p:cNvPr>
          <p:cNvSpPr>
            <a:spLocks noEditPoints="1"/>
          </p:cNvSpPr>
          <p:nvPr/>
        </p:nvSpPr>
        <p:spPr bwMode="auto">
          <a:xfrm>
            <a:off x="3237104" y="771549"/>
            <a:ext cx="1058611" cy="3419227"/>
          </a:xfrm>
          <a:custGeom>
            <a:avLst/>
            <a:gdLst/>
            <a:ahLst/>
            <a:cxnLst>
              <a:cxn ang="0">
                <a:pos x="603" y="573"/>
              </a:cxn>
              <a:cxn ang="0">
                <a:pos x="558" y="380"/>
              </a:cxn>
              <a:cxn ang="0">
                <a:pos x="441" y="314"/>
              </a:cxn>
              <a:cxn ang="0">
                <a:pos x="403" y="278"/>
              </a:cxn>
              <a:cxn ang="0">
                <a:pos x="375" y="223"/>
              </a:cxn>
              <a:cxn ang="0">
                <a:pos x="396" y="157"/>
              </a:cxn>
              <a:cxn ang="0">
                <a:pos x="401" y="106"/>
              </a:cxn>
              <a:cxn ang="0">
                <a:pos x="375" y="51"/>
              </a:cxn>
              <a:cxn ang="0">
                <a:pos x="339" y="18"/>
              </a:cxn>
              <a:cxn ang="0">
                <a:pos x="310" y="11"/>
              </a:cxn>
              <a:cxn ang="0">
                <a:pos x="241" y="7"/>
              </a:cxn>
              <a:cxn ang="0">
                <a:pos x="184" y="30"/>
              </a:cxn>
              <a:cxn ang="0">
                <a:pos x="171" y="52"/>
              </a:cxn>
              <a:cxn ang="0">
                <a:pos x="179" y="74"/>
              </a:cxn>
              <a:cxn ang="0">
                <a:pos x="182" y="116"/>
              </a:cxn>
              <a:cxn ang="0">
                <a:pos x="197" y="180"/>
              </a:cxn>
              <a:cxn ang="0">
                <a:pos x="223" y="268"/>
              </a:cxn>
              <a:cxn ang="0">
                <a:pos x="207" y="346"/>
              </a:cxn>
              <a:cxn ang="0">
                <a:pos x="156" y="430"/>
              </a:cxn>
              <a:cxn ang="0">
                <a:pos x="148" y="601"/>
              </a:cxn>
              <a:cxn ang="0">
                <a:pos x="174" y="682"/>
              </a:cxn>
              <a:cxn ang="0">
                <a:pos x="104" y="894"/>
              </a:cxn>
              <a:cxn ang="0">
                <a:pos x="98" y="963"/>
              </a:cxn>
              <a:cxn ang="0">
                <a:pos x="88" y="1079"/>
              </a:cxn>
              <a:cxn ang="0">
                <a:pos x="94" y="1274"/>
              </a:cxn>
              <a:cxn ang="0">
                <a:pos x="96" y="1458"/>
              </a:cxn>
              <a:cxn ang="0">
                <a:pos x="112" y="1579"/>
              </a:cxn>
              <a:cxn ang="0">
                <a:pos x="102" y="1654"/>
              </a:cxn>
              <a:cxn ang="0">
                <a:pos x="116" y="1703"/>
              </a:cxn>
              <a:cxn ang="0">
                <a:pos x="78" y="1768"/>
              </a:cxn>
              <a:cxn ang="0">
                <a:pos x="30" y="1799"/>
              </a:cxn>
              <a:cxn ang="0">
                <a:pos x="4" y="1848"/>
              </a:cxn>
              <a:cxn ang="0">
                <a:pos x="111" y="1846"/>
              </a:cxn>
              <a:cxn ang="0">
                <a:pos x="236" y="1810"/>
              </a:cxn>
              <a:cxn ang="0">
                <a:pos x="253" y="1764"/>
              </a:cxn>
              <a:cxn ang="0">
                <a:pos x="255" y="1711"/>
              </a:cxn>
              <a:cxn ang="0">
                <a:pos x="252" y="1630"/>
              </a:cxn>
              <a:cxn ang="0">
                <a:pos x="247" y="1467"/>
              </a:cxn>
              <a:cxn ang="0">
                <a:pos x="249" y="1410"/>
              </a:cxn>
              <a:cxn ang="0">
                <a:pos x="297" y="1306"/>
              </a:cxn>
              <a:cxn ang="0">
                <a:pos x="325" y="1367"/>
              </a:cxn>
              <a:cxn ang="0">
                <a:pos x="365" y="1592"/>
              </a:cxn>
              <a:cxn ang="0">
                <a:pos x="364" y="1696"/>
              </a:cxn>
              <a:cxn ang="0">
                <a:pos x="347" y="1761"/>
              </a:cxn>
              <a:cxn ang="0">
                <a:pos x="330" y="1814"/>
              </a:cxn>
              <a:cxn ang="0">
                <a:pos x="310" y="1858"/>
              </a:cxn>
              <a:cxn ang="0">
                <a:pos x="268" y="1904"/>
              </a:cxn>
              <a:cxn ang="0">
                <a:pos x="269" y="1962"/>
              </a:cxn>
              <a:cxn ang="0">
                <a:pos x="423" y="1917"/>
              </a:cxn>
              <a:cxn ang="0">
                <a:pos x="469" y="1877"/>
              </a:cxn>
              <a:cxn ang="0">
                <a:pos x="490" y="1828"/>
              </a:cxn>
              <a:cxn ang="0">
                <a:pos x="488" y="1747"/>
              </a:cxn>
              <a:cxn ang="0">
                <a:pos x="511" y="1521"/>
              </a:cxn>
              <a:cxn ang="0">
                <a:pos x="494" y="1331"/>
              </a:cxn>
              <a:cxn ang="0">
                <a:pos x="486" y="1088"/>
              </a:cxn>
              <a:cxn ang="0">
                <a:pos x="488" y="984"/>
              </a:cxn>
              <a:cxn ang="0">
                <a:pos x="591" y="762"/>
              </a:cxn>
              <a:cxn ang="0">
                <a:pos x="512" y="733"/>
              </a:cxn>
              <a:cxn ang="0">
                <a:pos x="510" y="705"/>
              </a:cxn>
              <a:cxn ang="0">
                <a:pos x="512" y="733"/>
              </a:cxn>
            </a:cxnLst>
            <a:rect l="0" t="0" r="r" b="b"/>
            <a:pathLst>
              <a:path w="608" h="1965">
                <a:moveTo>
                  <a:pt x="596" y="619"/>
                </a:moveTo>
                <a:cubicBezTo>
                  <a:pt x="608" y="613"/>
                  <a:pt x="608" y="613"/>
                  <a:pt x="608" y="613"/>
                </a:cubicBezTo>
                <a:cubicBezTo>
                  <a:pt x="608" y="613"/>
                  <a:pt x="607" y="580"/>
                  <a:pt x="603" y="573"/>
                </a:cubicBezTo>
                <a:cubicBezTo>
                  <a:pt x="600" y="566"/>
                  <a:pt x="592" y="533"/>
                  <a:pt x="590" y="530"/>
                </a:cubicBezTo>
                <a:cubicBezTo>
                  <a:pt x="588" y="527"/>
                  <a:pt x="573" y="427"/>
                  <a:pt x="573" y="420"/>
                </a:cubicBezTo>
                <a:cubicBezTo>
                  <a:pt x="572" y="412"/>
                  <a:pt x="566" y="387"/>
                  <a:pt x="558" y="380"/>
                </a:cubicBezTo>
                <a:cubicBezTo>
                  <a:pt x="551" y="373"/>
                  <a:pt x="527" y="354"/>
                  <a:pt x="522" y="350"/>
                </a:cubicBezTo>
                <a:cubicBezTo>
                  <a:pt x="517" y="347"/>
                  <a:pt x="485" y="333"/>
                  <a:pt x="480" y="332"/>
                </a:cubicBezTo>
                <a:cubicBezTo>
                  <a:pt x="476" y="331"/>
                  <a:pt x="446" y="316"/>
                  <a:pt x="441" y="314"/>
                </a:cubicBezTo>
                <a:cubicBezTo>
                  <a:pt x="436" y="311"/>
                  <a:pt x="416" y="298"/>
                  <a:pt x="416" y="298"/>
                </a:cubicBezTo>
                <a:cubicBezTo>
                  <a:pt x="402" y="295"/>
                  <a:pt x="402" y="295"/>
                  <a:pt x="402" y="295"/>
                </a:cubicBezTo>
                <a:cubicBezTo>
                  <a:pt x="403" y="278"/>
                  <a:pt x="403" y="278"/>
                  <a:pt x="403" y="278"/>
                </a:cubicBezTo>
                <a:cubicBezTo>
                  <a:pt x="383" y="248"/>
                  <a:pt x="383" y="248"/>
                  <a:pt x="383" y="248"/>
                </a:cubicBezTo>
                <a:cubicBezTo>
                  <a:pt x="373" y="249"/>
                  <a:pt x="373" y="249"/>
                  <a:pt x="373" y="249"/>
                </a:cubicBezTo>
                <a:cubicBezTo>
                  <a:pt x="375" y="223"/>
                  <a:pt x="375" y="223"/>
                  <a:pt x="375" y="223"/>
                </a:cubicBezTo>
                <a:cubicBezTo>
                  <a:pt x="375" y="223"/>
                  <a:pt x="386" y="220"/>
                  <a:pt x="391" y="208"/>
                </a:cubicBezTo>
                <a:cubicBezTo>
                  <a:pt x="397" y="195"/>
                  <a:pt x="401" y="185"/>
                  <a:pt x="400" y="174"/>
                </a:cubicBezTo>
                <a:cubicBezTo>
                  <a:pt x="399" y="162"/>
                  <a:pt x="396" y="157"/>
                  <a:pt x="396" y="157"/>
                </a:cubicBezTo>
                <a:cubicBezTo>
                  <a:pt x="401" y="146"/>
                  <a:pt x="401" y="146"/>
                  <a:pt x="401" y="146"/>
                </a:cubicBezTo>
                <a:cubicBezTo>
                  <a:pt x="401" y="146"/>
                  <a:pt x="404" y="125"/>
                  <a:pt x="400" y="119"/>
                </a:cubicBezTo>
                <a:cubicBezTo>
                  <a:pt x="396" y="113"/>
                  <a:pt x="399" y="109"/>
                  <a:pt x="401" y="106"/>
                </a:cubicBezTo>
                <a:cubicBezTo>
                  <a:pt x="402" y="102"/>
                  <a:pt x="404" y="91"/>
                  <a:pt x="399" y="85"/>
                </a:cubicBezTo>
                <a:cubicBezTo>
                  <a:pt x="393" y="80"/>
                  <a:pt x="380" y="62"/>
                  <a:pt x="380" y="62"/>
                </a:cubicBezTo>
                <a:cubicBezTo>
                  <a:pt x="375" y="51"/>
                  <a:pt x="375" y="51"/>
                  <a:pt x="375" y="51"/>
                </a:cubicBezTo>
                <a:cubicBezTo>
                  <a:pt x="384" y="41"/>
                  <a:pt x="384" y="41"/>
                  <a:pt x="384" y="41"/>
                </a:cubicBezTo>
                <a:cubicBezTo>
                  <a:pt x="363" y="35"/>
                  <a:pt x="363" y="35"/>
                  <a:pt x="363" y="35"/>
                </a:cubicBezTo>
                <a:cubicBezTo>
                  <a:pt x="339" y="18"/>
                  <a:pt x="339" y="18"/>
                  <a:pt x="339" y="18"/>
                </a:cubicBezTo>
                <a:cubicBezTo>
                  <a:pt x="330" y="4"/>
                  <a:pt x="330" y="4"/>
                  <a:pt x="330" y="4"/>
                </a:cubicBezTo>
                <a:cubicBezTo>
                  <a:pt x="321" y="12"/>
                  <a:pt x="321" y="12"/>
                  <a:pt x="321" y="12"/>
                </a:cubicBezTo>
                <a:cubicBezTo>
                  <a:pt x="321" y="12"/>
                  <a:pt x="311" y="15"/>
                  <a:pt x="310" y="11"/>
                </a:cubicBezTo>
                <a:cubicBezTo>
                  <a:pt x="308" y="7"/>
                  <a:pt x="309" y="4"/>
                  <a:pt x="299" y="2"/>
                </a:cubicBezTo>
                <a:cubicBezTo>
                  <a:pt x="289" y="1"/>
                  <a:pt x="269" y="0"/>
                  <a:pt x="269" y="0"/>
                </a:cubicBezTo>
                <a:cubicBezTo>
                  <a:pt x="241" y="7"/>
                  <a:pt x="241" y="7"/>
                  <a:pt x="241" y="7"/>
                </a:cubicBezTo>
                <a:cubicBezTo>
                  <a:pt x="232" y="26"/>
                  <a:pt x="232" y="26"/>
                  <a:pt x="232" y="26"/>
                </a:cubicBezTo>
                <a:cubicBezTo>
                  <a:pt x="232" y="26"/>
                  <a:pt x="208" y="25"/>
                  <a:pt x="203" y="25"/>
                </a:cubicBezTo>
                <a:cubicBezTo>
                  <a:pt x="198" y="25"/>
                  <a:pt x="185" y="29"/>
                  <a:pt x="184" y="30"/>
                </a:cubicBezTo>
                <a:cubicBezTo>
                  <a:pt x="182" y="31"/>
                  <a:pt x="189" y="41"/>
                  <a:pt x="189" y="41"/>
                </a:cubicBezTo>
                <a:cubicBezTo>
                  <a:pt x="187" y="48"/>
                  <a:pt x="187" y="48"/>
                  <a:pt x="187" y="48"/>
                </a:cubicBezTo>
                <a:cubicBezTo>
                  <a:pt x="171" y="52"/>
                  <a:pt x="171" y="52"/>
                  <a:pt x="171" y="52"/>
                </a:cubicBezTo>
                <a:cubicBezTo>
                  <a:pt x="182" y="60"/>
                  <a:pt x="182" y="60"/>
                  <a:pt x="182" y="60"/>
                </a:cubicBezTo>
                <a:cubicBezTo>
                  <a:pt x="182" y="60"/>
                  <a:pt x="177" y="67"/>
                  <a:pt x="175" y="65"/>
                </a:cubicBezTo>
                <a:cubicBezTo>
                  <a:pt x="173" y="64"/>
                  <a:pt x="176" y="73"/>
                  <a:pt x="179" y="74"/>
                </a:cubicBezTo>
                <a:cubicBezTo>
                  <a:pt x="182" y="75"/>
                  <a:pt x="177" y="81"/>
                  <a:pt x="177" y="81"/>
                </a:cubicBezTo>
                <a:cubicBezTo>
                  <a:pt x="177" y="81"/>
                  <a:pt x="181" y="94"/>
                  <a:pt x="184" y="98"/>
                </a:cubicBezTo>
                <a:cubicBezTo>
                  <a:pt x="187" y="102"/>
                  <a:pt x="182" y="112"/>
                  <a:pt x="182" y="116"/>
                </a:cubicBezTo>
                <a:cubicBezTo>
                  <a:pt x="182" y="120"/>
                  <a:pt x="187" y="139"/>
                  <a:pt x="187" y="139"/>
                </a:cubicBezTo>
                <a:cubicBezTo>
                  <a:pt x="187" y="139"/>
                  <a:pt x="190" y="158"/>
                  <a:pt x="189" y="164"/>
                </a:cubicBezTo>
                <a:cubicBezTo>
                  <a:pt x="187" y="169"/>
                  <a:pt x="196" y="178"/>
                  <a:pt x="197" y="180"/>
                </a:cubicBezTo>
                <a:cubicBezTo>
                  <a:pt x="197" y="182"/>
                  <a:pt x="202" y="191"/>
                  <a:pt x="202" y="191"/>
                </a:cubicBezTo>
                <a:cubicBezTo>
                  <a:pt x="202" y="191"/>
                  <a:pt x="206" y="216"/>
                  <a:pt x="208" y="227"/>
                </a:cubicBezTo>
                <a:cubicBezTo>
                  <a:pt x="210" y="237"/>
                  <a:pt x="217" y="261"/>
                  <a:pt x="223" y="268"/>
                </a:cubicBezTo>
                <a:cubicBezTo>
                  <a:pt x="228" y="275"/>
                  <a:pt x="241" y="295"/>
                  <a:pt x="241" y="295"/>
                </a:cubicBezTo>
                <a:cubicBezTo>
                  <a:pt x="243" y="303"/>
                  <a:pt x="243" y="303"/>
                  <a:pt x="243" y="303"/>
                </a:cubicBezTo>
                <a:cubicBezTo>
                  <a:pt x="207" y="346"/>
                  <a:pt x="207" y="346"/>
                  <a:pt x="207" y="346"/>
                </a:cubicBezTo>
                <a:cubicBezTo>
                  <a:pt x="207" y="354"/>
                  <a:pt x="207" y="354"/>
                  <a:pt x="207" y="354"/>
                </a:cubicBezTo>
                <a:cubicBezTo>
                  <a:pt x="207" y="354"/>
                  <a:pt x="170" y="375"/>
                  <a:pt x="168" y="381"/>
                </a:cubicBezTo>
                <a:cubicBezTo>
                  <a:pt x="165" y="388"/>
                  <a:pt x="158" y="415"/>
                  <a:pt x="156" y="430"/>
                </a:cubicBezTo>
                <a:cubicBezTo>
                  <a:pt x="153" y="444"/>
                  <a:pt x="155" y="512"/>
                  <a:pt x="155" y="516"/>
                </a:cubicBezTo>
                <a:cubicBezTo>
                  <a:pt x="154" y="520"/>
                  <a:pt x="151" y="564"/>
                  <a:pt x="150" y="569"/>
                </a:cubicBezTo>
                <a:cubicBezTo>
                  <a:pt x="148" y="574"/>
                  <a:pt x="143" y="595"/>
                  <a:pt x="148" y="601"/>
                </a:cubicBezTo>
                <a:cubicBezTo>
                  <a:pt x="152" y="608"/>
                  <a:pt x="168" y="622"/>
                  <a:pt x="168" y="622"/>
                </a:cubicBezTo>
                <a:cubicBezTo>
                  <a:pt x="176" y="624"/>
                  <a:pt x="176" y="624"/>
                  <a:pt x="176" y="624"/>
                </a:cubicBezTo>
                <a:cubicBezTo>
                  <a:pt x="176" y="624"/>
                  <a:pt x="175" y="678"/>
                  <a:pt x="174" y="682"/>
                </a:cubicBezTo>
                <a:cubicBezTo>
                  <a:pt x="172" y="686"/>
                  <a:pt x="142" y="756"/>
                  <a:pt x="138" y="779"/>
                </a:cubicBezTo>
                <a:cubicBezTo>
                  <a:pt x="133" y="802"/>
                  <a:pt x="122" y="859"/>
                  <a:pt x="122" y="859"/>
                </a:cubicBezTo>
                <a:cubicBezTo>
                  <a:pt x="122" y="859"/>
                  <a:pt x="104" y="888"/>
                  <a:pt x="104" y="894"/>
                </a:cubicBezTo>
                <a:cubicBezTo>
                  <a:pt x="104" y="900"/>
                  <a:pt x="103" y="937"/>
                  <a:pt x="103" y="937"/>
                </a:cubicBezTo>
                <a:cubicBezTo>
                  <a:pt x="103" y="937"/>
                  <a:pt x="93" y="948"/>
                  <a:pt x="93" y="950"/>
                </a:cubicBezTo>
                <a:cubicBezTo>
                  <a:pt x="92" y="952"/>
                  <a:pt x="95" y="961"/>
                  <a:pt x="98" y="963"/>
                </a:cubicBezTo>
                <a:cubicBezTo>
                  <a:pt x="100" y="964"/>
                  <a:pt x="104" y="971"/>
                  <a:pt x="104" y="971"/>
                </a:cubicBezTo>
                <a:cubicBezTo>
                  <a:pt x="104" y="971"/>
                  <a:pt x="100" y="1011"/>
                  <a:pt x="98" y="1027"/>
                </a:cubicBezTo>
                <a:cubicBezTo>
                  <a:pt x="95" y="1044"/>
                  <a:pt x="88" y="1079"/>
                  <a:pt x="88" y="1079"/>
                </a:cubicBezTo>
                <a:cubicBezTo>
                  <a:pt x="88" y="1079"/>
                  <a:pt x="79" y="1092"/>
                  <a:pt x="80" y="1098"/>
                </a:cubicBezTo>
                <a:cubicBezTo>
                  <a:pt x="80" y="1104"/>
                  <a:pt x="88" y="1107"/>
                  <a:pt x="88" y="1120"/>
                </a:cubicBezTo>
                <a:cubicBezTo>
                  <a:pt x="88" y="1133"/>
                  <a:pt x="94" y="1255"/>
                  <a:pt x="94" y="1274"/>
                </a:cubicBezTo>
                <a:cubicBezTo>
                  <a:pt x="94" y="1293"/>
                  <a:pt x="96" y="1409"/>
                  <a:pt x="96" y="1411"/>
                </a:cubicBezTo>
                <a:cubicBezTo>
                  <a:pt x="96" y="1414"/>
                  <a:pt x="103" y="1424"/>
                  <a:pt x="103" y="1429"/>
                </a:cubicBezTo>
                <a:cubicBezTo>
                  <a:pt x="102" y="1435"/>
                  <a:pt x="99" y="1453"/>
                  <a:pt x="96" y="1458"/>
                </a:cubicBezTo>
                <a:cubicBezTo>
                  <a:pt x="93" y="1464"/>
                  <a:pt x="98" y="1492"/>
                  <a:pt x="98" y="1506"/>
                </a:cubicBezTo>
                <a:cubicBezTo>
                  <a:pt x="98" y="1520"/>
                  <a:pt x="104" y="1524"/>
                  <a:pt x="106" y="1536"/>
                </a:cubicBezTo>
                <a:cubicBezTo>
                  <a:pt x="107" y="1549"/>
                  <a:pt x="114" y="1570"/>
                  <a:pt x="112" y="1579"/>
                </a:cubicBezTo>
                <a:cubicBezTo>
                  <a:pt x="111" y="1588"/>
                  <a:pt x="115" y="1595"/>
                  <a:pt x="109" y="1604"/>
                </a:cubicBezTo>
                <a:cubicBezTo>
                  <a:pt x="104" y="1612"/>
                  <a:pt x="101" y="1636"/>
                  <a:pt x="101" y="1636"/>
                </a:cubicBezTo>
                <a:cubicBezTo>
                  <a:pt x="101" y="1636"/>
                  <a:pt x="102" y="1649"/>
                  <a:pt x="102" y="1654"/>
                </a:cubicBezTo>
                <a:cubicBezTo>
                  <a:pt x="102" y="1660"/>
                  <a:pt x="112" y="1674"/>
                  <a:pt x="114" y="1679"/>
                </a:cubicBezTo>
                <a:cubicBezTo>
                  <a:pt x="116" y="1684"/>
                  <a:pt x="119" y="1697"/>
                  <a:pt x="119" y="1697"/>
                </a:cubicBezTo>
                <a:cubicBezTo>
                  <a:pt x="116" y="1703"/>
                  <a:pt x="116" y="1703"/>
                  <a:pt x="116" y="1703"/>
                </a:cubicBezTo>
                <a:cubicBezTo>
                  <a:pt x="116" y="1703"/>
                  <a:pt x="102" y="1728"/>
                  <a:pt x="102" y="1732"/>
                </a:cubicBezTo>
                <a:cubicBezTo>
                  <a:pt x="102" y="1737"/>
                  <a:pt x="101" y="1743"/>
                  <a:pt x="101" y="1743"/>
                </a:cubicBezTo>
                <a:cubicBezTo>
                  <a:pt x="101" y="1743"/>
                  <a:pt x="80" y="1766"/>
                  <a:pt x="78" y="1768"/>
                </a:cubicBezTo>
                <a:cubicBezTo>
                  <a:pt x="75" y="1770"/>
                  <a:pt x="59" y="1773"/>
                  <a:pt x="59" y="1775"/>
                </a:cubicBezTo>
                <a:cubicBezTo>
                  <a:pt x="59" y="1777"/>
                  <a:pt x="45" y="1792"/>
                  <a:pt x="45" y="1792"/>
                </a:cubicBezTo>
                <a:cubicBezTo>
                  <a:pt x="45" y="1792"/>
                  <a:pt x="33" y="1798"/>
                  <a:pt x="30" y="1799"/>
                </a:cubicBezTo>
                <a:cubicBezTo>
                  <a:pt x="28" y="1800"/>
                  <a:pt x="10" y="1816"/>
                  <a:pt x="7" y="1820"/>
                </a:cubicBezTo>
                <a:cubicBezTo>
                  <a:pt x="5" y="1824"/>
                  <a:pt x="0" y="1829"/>
                  <a:pt x="0" y="1834"/>
                </a:cubicBezTo>
                <a:cubicBezTo>
                  <a:pt x="0" y="1839"/>
                  <a:pt x="4" y="1848"/>
                  <a:pt x="4" y="1848"/>
                </a:cubicBezTo>
                <a:cubicBezTo>
                  <a:pt x="4" y="1848"/>
                  <a:pt x="12" y="1856"/>
                  <a:pt x="23" y="1859"/>
                </a:cubicBezTo>
                <a:cubicBezTo>
                  <a:pt x="35" y="1862"/>
                  <a:pt x="51" y="1862"/>
                  <a:pt x="65" y="1862"/>
                </a:cubicBezTo>
                <a:cubicBezTo>
                  <a:pt x="80" y="1862"/>
                  <a:pt x="99" y="1850"/>
                  <a:pt x="111" y="1846"/>
                </a:cubicBezTo>
                <a:cubicBezTo>
                  <a:pt x="124" y="1841"/>
                  <a:pt x="144" y="1828"/>
                  <a:pt x="154" y="1827"/>
                </a:cubicBezTo>
                <a:cubicBezTo>
                  <a:pt x="164" y="1826"/>
                  <a:pt x="184" y="1823"/>
                  <a:pt x="198" y="1821"/>
                </a:cubicBezTo>
                <a:cubicBezTo>
                  <a:pt x="211" y="1819"/>
                  <a:pt x="236" y="1810"/>
                  <a:pt x="236" y="1810"/>
                </a:cubicBezTo>
                <a:cubicBezTo>
                  <a:pt x="250" y="1797"/>
                  <a:pt x="250" y="1797"/>
                  <a:pt x="250" y="1797"/>
                </a:cubicBezTo>
                <a:cubicBezTo>
                  <a:pt x="254" y="1790"/>
                  <a:pt x="254" y="1790"/>
                  <a:pt x="254" y="1790"/>
                </a:cubicBezTo>
                <a:cubicBezTo>
                  <a:pt x="253" y="1764"/>
                  <a:pt x="253" y="1764"/>
                  <a:pt x="253" y="1764"/>
                </a:cubicBezTo>
                <a:cubicBezTo>
                  <a:pt x="251" y="1750"/>
                  <a:pt x="251" y="1750"/>
                  <a:pt x="251" y="1750"/>
                </a:cubicBezTo>
                <a:cubicBezTo>
                  <a:pt x="251" y="1750"/>
                  <a:pt x="261" y="1729"/>
                  <a:pt x="261" y="1723"/>
                </a:cubicBezTo>
                <a:cubicBezTo>
                  <a:pt x="261" y="1717"/>
                  <a:pt x="255" y="1711"/>
                  <a:pt x="255" y="1711"/>
                </a:cubicBezTo>
                <a:cubicBezTo>
                  <a:pt x="254" y="1690"/>
                  <a:pt x="254" y="1690"/>
                  <a:pt x="254" y="1690"/>
                </a:cubicBezTo>
                <a:cubicBezTo>
                  <a:pt x="247" y="1675"/>
                  <a:pt x="247" y="1675"/>
                  <a:pt x="247" y="1675"/>
                </a:cubicBezTo>
                <a:cubicBezTo>
                  <a:pt x="247" y="1675"/>
                  <a:pt x="251" y="1640"/>
                  <a:pt x="252" y="1630"/>
                </a:cubicBezTo>
                <a:cubicBezTo>
                  <a:pt x="252" y="1620"/>
                  <a:pt x="253" y="1543"/>
                  <a:pt x="252" y="1536"/>
                </a:cubicBezTo>
                <a:cubicBezTo>
                  <a:pt x="252" y="1528"/>
                  <a:pt x="249" y="1509"/>
                  <a:pt x="249" y="1505"/>
                </a:cubicBezTo>
                <a:cubicBezTo>
                  <a:pt x="249" y="1501"/>
                  <a:pt x="247" y="1467"/>
                  <a:pt x="247" y="1467"/>
                </a:cubicBezTo>
                <a:cubicBezTo>
                  <a:pt x="247" y="1467"/>
                  <a:pt x="252" y="1453"/>
                  <a:pt x="253" y="1451"/>
                </a:cubicBezTo>
                <a:cubicBezTo>
                  <a:pt x="253" y="1449"/>
                  <a:pt x="251" y="1434"/>
                  <a:pt x="250" y="1430"/>
                </a:cubicBezTo>
                <a:cubicBezTo>
                  <a:pt x="250" y="1426"/>
                  <a:pt x="249" y="1410"/>
                  <a:pt x="249" y="1410"/>
                </a:cubicBezTo>
                <a:cubicBezTo>
                  <a:pt x="249" y="1410"/>
                  <a:pt x="265" y="1386"/>
                  <a:pt x="270" y="1376"/>
                </a:cubicBezTo>
                <a:cubicBezTo>
                  <a:pt x="274" y="1365"/>
                  <a:pt x="278" y="1344"/>
                  <a:pt x="280" y="1341"/>
                </a:cubicBezTo>
                <a:cubicBezTo>
                  <a:pt x="282" y="1338"/>
                  <a:pt x="295" y="1308"/>
                  <a:pt x="297" y="1306"/>
                </a:cubicBezTo>
                <a:cubicBezTo>
                  <a:pt x="299" y="1303"/>
                  <a:pt x="302" y="1251"/>
                  <a:pt x="302" y="1251"/>
                </a:cubicBezTo>
                <a:cubicBezTo>
                  <a:pt x="302" y="1251"/>
                  <a:pt x="312" y="1271"/>
                  <a:pt x="312" y="1282"/>
                </a:cubicBezTo>
                <a:cubicBezTo>
                  <a:pt x="312" y="1292"/>
                  <a:pt x="325" y="1361"/>
                  <a:pt x="325" y="1367"/>
                </a:cubicBezTo>
                <a:cubicBezTo>
                  <a:pt x="325" y="1372"/>
                  <a:pt x="332" y="1437"/>
                  <a:pt x="332" y="1442"/>
                </a:cubicBezTo>
                <a:cubicBezTo>
                  <a:pt x="332" y="1447"/>
                  <a:pt x="333" y="1498"/>
                  <a:pt x="337" y="1509"/>
                </a:cubicBezTo>
                <a:cubicBezTo>
                  <a:pt x="341" y="1519"/>
                  <a:pt x="365" y="1585"/>
                  <a:pt x="365" y="1592"/>
                </a:cubicBezTo>
                <a:cubicBezTo>
                  <a:pt x="366" y="1599"/>
                  <a:pt x="375" y="1617"/>
                  <a:pt x="372" y="1622"/>
                </a:cubicBezTo>
                <a:cubicBezTo>
                  <a:pt x="370" y="1627"/>
                  <a:pt x="366" y="1635"/>
                  <a:pt x="363" y="1642"/>
                </a:cubicBezTo>
                <a:cubicBezTo>
                  <a:pt x="360" y="1649"/>
                  <a:pt x="363" y="1684"/>
                  <a:pt x="364" y="1696"/>
                </a:cubicBezTo>
                <a:cubicBezTo>
                  <a:pt x="365" y="1708"/>
                  <a:pt x="364" y="1745"/>
                  <a:pt x="364" y="1745"/>
                </a:cubicBezTo>
                <a:cubicBezTo>
                  <a:pt x="356" y="1756"/>
                  <a:pt x="356" y="1756"/>
                  <a:pt x="356" y="1756"/>
                </a:cubicBezTo>
                <a:cubicBezTo>
                  <a:pt x="356" y="1756"/>
                  <a:pt x="349" y="1759"/>
                  <a:pt x="347" y="1761"/>
                </a:cubicBezTo>
                <a:cubicBezTo>
                  <a:pt x="345" y="1764"/>
                  <a:pt x="343" y="1789"/>
                  <a:pt x="343" y="1789"/>
                </a:cubicBezTo>
                <a:cubicBezTo>
                  <a:pt x="338" y="1789"/>
                  <a:pt x="338" y="1789"/>
                  <a:pt x="338" y="1789"/>
                </a:cubicBezTo>
                <a:cubicBezTo>
                  <a:pt x="338" y="1789"/>
                  <a:pt x="330" y="1812"/>
                  <a:pt x="330" y="1814"/>
                </a:cubicBezTo>
                <a:cubicBezTo>
                  <a:pt x="329" y="1816"/>
                  <a:pt x="328" y="1831"/>
                  <a:pt x="328" y="1831"/>
                </a:cubicBezTo>
                <a:cubicBezTo>
                  <a:pt x="311" y="1850"/>
                  <a:pt x="311" y="1850"/>
                  <a:pt x="311" y="1850"/>
                </a:cubicBezTo>
                <a:cubicBezTo>
                  <a:pt x="310" y="1858"/>
                  <a:pt x="310" y="1858"/>
                  <a:pt x="310" y="1858"/>
                </a:cubicBezTo>
                <a:cubicBezTo>
                  <a:pt x="310" y="1858"/>
                  <a:pt x="303" y="1860"/>
                  <a:pt x="297" y="1865"/>
                </a:cubicBezTo>
                <a:cubicBezTo>
                  <a:pt x="291" y="1870"/>
                  <a:pt x="290" y="1879"/>
                  <a:pt x="289" y="1881"/>
                </a:cubicBezTo>
                <a:cubicBezTo>
                  <a:pt x="289" y="1883"/>
                  <a:pt x="270" y="1901"/>
                  <a:pt x="268" y="1904"/>
                </a:cubicBezTo>
                <a:cubicBezTo>
                  <a:pt x="265" y="1907"/>
                  <a:pt x="251" y="1918"/>
                  <a:pt x="247" y="1925"/>
                </a:cubicBezTo>
                <a:cubicBezTo>
                  <a:pt x="244" y="1932"/>
                  <a:pt x="244" y="1945"/>
                  <a:pt x="245" y="1948"/>
                </a:cubicBezTo>
                <a:cubicBezTo>
                  <a:pt x="245" y="1950"/>
                  <a:pt x="247" y="1962"/>
                  <a:pt x="269" y="1962"/>
                </a:cubicBezTo>
                <a:cubicBezTo>
                  <a:pt x="291" y="1962"/>
                  <a:pt x="312" y="1965"/>
                  <a:pt x="320" y="1963"/>
                </a:cubicBezTo>
                <a:cubicBezTo>
                  <a:pt x="327" y="1961"/>
                  <a:pt x="348" y="1957"/>
                  <a:pt x="367" y="1949"/>
                </a:cubicBezTo>
                <a:cubicBezTo>
                  <a:pt x="386" y="1940"/>
                  <a:pt x="411" y="1923"/>
                  <a:pt x="423" y="1917"/>
                </a:cubicBezTo>
                <a:cubicBezTo>
                  <a:pt x="435" y="1910"/>
                  <a:pt x="452" y="1899"/>
                  <a:pt x="458" y="1896"/>
                </a:cubicBezTo>
                <a:cubicBezTo>
                  <a:pt x="464" y="1892"/>
                  <a:pt x="470" y="1884"/>
                  <a:pt x="470" y="1884"/>
                </a:cubicBezTo>
                <a:cubicBezTo>
                  <a:pt x="469" y="1877"/>
                  <a:pt x="469" y="1877"/>
                  <a:pt x="469" y="1877"/>
                </a:cubicBezTo>
                <a:cubicBezTo>
                  <a:pt x="474" y="1873"/>
                  <a:pt x="474" y="1873"/>
                  <a:pt x="474" y="1873"/>
                </a:cubicBezTo>
                <a:cubicBezTo>
                  <a:pt x="474" y="1849"/>
                  <a:pt x="474" y="1849"/>
                  <a:pt x="474" y="1849"/>
                </a:cubicBezTo>
                <a:cubicBezTo>
                  <a:pt x="474" y="1849"/>
                  <a:pt x="484" y="1833"/>
                  <a:pt x="490" y="1828"/>
                </a:cubicBezTo>
                <a:cubicBezTo>
                  <a:pt x="495" y="1824"/>
                  <a:pt x="501" y="1814"/>
                  <a:pt x="495" y="1807"/>
                </a:cubicBezTo>
                <a:cubicBezTo>
                  <a:pt x="490" y="1799"/>
                  <a:pt x="485" y="1785"/>
                  <a:pt x="485" y="1785"/>
                </a:cubicBezTo>
                <a:cubicBezTo>
                  <a:pt x="485" y="1785"/>
                  <a:pt x="485" y="1754"/>
                  <a:pt x="488" y="1747"/>
                </a:cubicBezTo>
                <a:cubicBezTo>
                  <a:pt x="492" y="1740"/>
                  <a:pt x="499" y="1691"/>
                  <a:pt x="501" y="1680"/>
                </a:cubicBezTo>
                <a:cubicBezTo>
                  <a:pt x="503" y="1670"/>
                  <a:pt x="501" y="1616"/>
                  <a:pt x="503" y="1609"/>
                </a:cubicBezTo>
                <a:cubicBezTo>
                  <a:pt x="504" y="1601"/>
                  <a:pt x="511" y="1535"/>
                  <a:pt x="511" y="1521"/>
                </a:cubicBezTo>
                <a:cubicBezTo>
                  <a:pt x="511" y="1507"/>
                  <a:pt x="509" y="1465"/>
                  <a:pt x="509" y="1460"/>
                </a:cubicBezTo>
                <a:cubicBezTo>
                  <a:pt x="509" y="1455"/>
                  <a:pt x="496" y="1426"/>
                  <a:pt x="496" y="1419"/>
                </a:cubicBezTo>
                <a:cubicBezTo>
                  <a:pt x="495" y="1411"/>
                  <a:pt x="495" y="1342"/>
                  <a:pt x="494" y="1331"/>
                </a:cubicBezTo>
                <a:cubicBezTo>
                  <a:pt x="493" y="1321"/>
                  <a:pt x="492" y="1250"/>
                  <a:pt x="491" y="1243"/>
                </a:cubicBezTo>
                <a:cubicBezTo>
                  <a:pt x="490" y="1235"/>
                  <a:pt x="484" y="1222"/>
                  <a:pt x="484" y="1209"/>
                </a:cubicBezTo>
                <a:cubicBezTo>
                  <a:pt x="484" y="1197"/>
                  <a:pt x="484" y="1097"/>
                  <a:pt x="486" y="1088"/>
                </a:cubicBezTo>
                <a:cubicBezTo>
                  <a:pt x="488" y="1079"/>
                  <a:pt x="506" y="1061"/>
                  <a:pt x="504" y="1055"/>
                </a:cubicBezTo>
                <a:cubicBezTo>
                  <a:pt x="503" y="1049"/>
                  <a:pt x="492" y="1040"/>
                  <a:pt x="492" y="1029"/>
                </a:cubicBezTo>
                <a:cubicBezTo>
                  <a:pt x="491" y="1017"/>
                  <a:pt x="489" y="989"/>
                  <a:pt x="488" y="984"/>
                </a:cubicBezTo>
                <a:cubicBezTo>
                  <a:pt x="487" y="979"/>
                  <a:pt x="482" y="945"/>
                  <a:pt x="482" y="945"/>
                </a:cubicBezTo>
                <a:cubicBezTo>
                  <a:pt x="482" y="945"/>
                  <a:pt x="535" y="871"/>
                  <a:pt x="553" y="840"/>
                </a:cubicBezTo>
                <a:cubicBezTo>
                  <a:pt x="571" y="809"/>
                  <a:pt x="589" y="765"/>
                  <a:pt x="591" y="762"/>
                </a:cubicBezTo>
                <a:cubicBezTo>
                  <a:pt x="593" y="759"/>
                  <a:pt x="602" y="737"/>
                  <a:pt x="600" y="716"/>
                </a:cubicBezTo>
                <a:cubicBezTo>
                  <a:pt x="597" y="695"/>
                  <a:pt x="596" y="619"/>
                  <a:pt x="596" y="619"/>
                </a:cubicBezTo>
                <a:close/>
                <a:moveTo>
                  <a:pt x="512" y="733"/>
                </a:moveTo>
                <a:cubicBezTo>
                  <a:pt x="508" y="739"/>
                  <a:pt x="505" y="750"/>
                  <a:pt x="505" y="750"/>
                </a:cubicBezTo>
                <a:cubicBezTo>
                  <a:pt x="507" y="725"/>
                  <a:pt x="507" y="725"/>
                  <a:pt x="507" y="725"/>
                </a:cubicBezTo>
                <a:cubicBezTo>
                  <a:pt x="510" y="705"/>
                  <a:pt x="510" y="705"/>
                  <a:pt x="510" y="705"/>
                </a:cubicBezTo>
                <a:cubicBezTo>
                  <a:pt x="514" y="696"/>
                  <a:pt x="514" y="696"/>
                  <a:pt x="514" y="696"/>
                </a:cubicBezTo>
                <a:cubicBezTo>
                  <a:pt x="514" y="696"/>
                  <a:pt x="518" y="707"/>
                  <a:pt x="519" y="712"/>
                </a:cubicBezTo>
                <a:cubicBezTo>
                  <a:pt x="519" y="716"/>
                  <a:pt x="516" y="726"/>
                  <a:pt x="512" y="733"/>
                </a:cubicBezTo>
                <a:close/>
              </a:path>
            </a:pathLst>
          </a:custGeom>
          <a:solidFill>
            <a:schemeClr val="tx2">
              <a:lumMod val="60000"/>
              <a:lumOff val="40000"/>
            </a:schemeClr>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 name="Freeform 79">
            <a:hlinkClick r:id="" action="ppaction://noaction"/>
          </p:cNvPr>
          <p:cNvSpPr>
            <a:spLocks/>
          </p:cNvSpPr>
          <p:nvPr/>
        </p:nvSpPr>
        <p:spPr bwMode="auto">
          <a:xfrm>
            <a:off x="1970092" y="756547"/>
            <a:ext cx="866403" cy="2697629"/>
          </a:xfrm>
          <a:custGeom>
            <a:avLst/>
            <a:gdLst/>
            <a:ahLst/>
            <a:cxnLst>
              <a:cxn ang="0">
                <a:pos x="95" y="1494"/>
              </a:cxn>
              <a:cxn ang="0">
                <a:pos x="112" y="1467"/>
              </a:cxn>
              <a:cxn ang="0">
                <a:pos x="129" y="1439"/>
              </a:cxn>
              <a:cxn ang="0">
                <a:pos x="145" y="1404"/>
              </a:cxn>
              <a:cxn ang="0">
                <a:pos x="161" y="1359"/>
              </a:cxn>
              <a:cxn ang="0">
                <a:pos x="168" y="1272"/>
              </a:cxn>
              <a:cxn ang="0">
                <a:pos x="185" y="1127"/>
              </a:cxn>
              <a:cxn ang="0">
                <a:pos x="217" y="982"/>
              </a:cxn>
              <a:cxn ang="0">
                <a:pos x="251" y="1001"/>
              </a:cxn>
              <a:cxn ang="0">
                <a:pos x="281" y="1106"/>
              </a:cxn>
              <a:cxn ang="0">
                <a:pos x="304" y="1193"/>
              </a:cxn>
              <a:cxn ang="0">
                <a:pos x="315" y="1266"/>
              </a:cxn>
              <a:cxn ang="0">
                <a:pos x="321" y="1350"/>
              </a:cxn>
              <a:cxn ang="0">
                <a:pos x="361" y="1415"/>
              </a:cxn>
              <a:cxn ang="0">
                <a:pos x="374" y="1463"/>
              </a:cxn>
              <a:cxn ang="0">
                <a:pos x="409" y="1492"/>
              </a:cxn>
              <a:cxn ang="0">
                <a:pos x="460" y="1425"/>
              </a:cxn>
              <a:cxn ang="0">
                <a:pos x="428" y="1290"/>
              </a:cxn>
              <a:cxn ang="0">
                <a:pos x="424" y="1120"/>
              </a:cxn>
              <a:cxn ang="0">
                <a:pos x="407" y="988"/>
              </a:cxn>
              <a:cxn ang="0">
                <a:pos x="418" y="870"/>
              </a:cxn>
              <a:cxn ang="0">
                <a:pos x="443" y="845"/>
              </a:cxn>
              <a:cxn ang="0">
                <a:pos x="457" y="771"/>
              </a:cxn>
              <a:cxn ang="0">
                <a:pos x="473" y="709"/>
              </a:cxn>
              <a:cxn ang="0">
                <a:pos x="487" y="581"/>
              </a:cxn>
              <a:cxn ang="0">
                <a:pos x="482" y="467"/>
              </a:cxn>
              <a:cxn ang="0">
                <a:pos x="473" y="361"/>
              </a:cxn>
              <a:cxn ang="0">
                <a:pos x="441" y="271"/>
              </a:cxn>
              <a:cxn ang="0">
                <a:pos x="306" y="221"/>
              </a:cxn>
              <a:cxn ang="0">
                <a:pos x="284" y="200"/>
              </a:cxn>
              <a:cxn ang="0">
                <a:pos x="282" y="148"/>
              </a:cxn>
              <a:cxn ang="0">
                <a:pos x="280" y="44"/>
              </a:cxn>
              <a:cxn ang="0">
                <a:pos x="192" y="6"/>
              </a:cxn>
              <a:cxn ang="0">
                <a:pos x="142" y="99"/>
              </a:cxn>
              <a:cxn ang="0">
                <a:pos x="150" y="124"/>
              </a:cxn>
              <a:cxn ang="0">
                <a:pos x="167" y="188"/>
              </a:cxn>
              <a:cxn ang="0">
                <a:pos x="193" y="219"/>
              </a:cxn>
              <a:cxn ang="0">
                <a:pos x="186" y="239"/>
              </a:cxn>
              <a:cxn ang="0">
                <a:pos x="148" y="262"/>
              </a:cxn>
              <a:cxn ang="0">
                <a:pos x="60" y="307"/>
              </a:cxn>
              <a:cxn ang="0">
                <a:pos x="44" y="376"/>
              </a:cxn>
              <a:cxn ang="0">
                <a:pos x="36" y="505"/>
              </a:cxn>
              <a:cxn ang="0">
                <a:pos x="38" y="579"/>
              </a:cxn>
              <a:cxn ang="0">
                <a:pos x="29" y="637"/>
              </a:cxn>
              <a:cxn ang="0">
                <a:pos x="38" y="697"/>
              </a:cxn>
              <a:cxn ang="0">
                <a:pos x="28" y="733"/>
              </a:cxn>
              <a:cxn ang="0">
                <a:pos x="42" y="792"/>
              </a:cxn>
              <a:cxn ang="0">
                <a:pos x="26" y="842"/>
              </a:cxn>
              <a:cxn ang="0">
                <a:pos x="52" y="850"/>
              </a:cxn>
              <a:cxn ang="0">
                <a:pos x="52" y="979"/>
              </a:cxn>
              <a:cxn ang="0">
                <a:pos x="47" y="1126"/>
              </a:cxn>
              <a:cxn ang="0">
                <a:pos x="42" y="1208"/>
              </a:cxn>
              <a:cxn ang="0">
                <a:pos x="30" y="1302"/>
              </a:cxn>
              <a:cxn ang="0">
                <a:pos x="26" y="1361"/>
              </a:cxn>
              <a:cxn ang="0">
                <a:pos x="30" y="1416"/>
              </a:cxn>
              <a:cxn ang="0">
                <a:pos x="12" y="1459"/>
              </a:cxn>
              <a:cxn ang="0">
                <a:pos x="7" y="1507"/>
              </a:cxn>
            </a:cxnLst>
            <a:rect l="0" t="0" r="r" b="b"/>
            <a:pathLst>
              <a:path w="490" h="1524">
                <a:moveTo>
                  <a:pt x="73" y="1505"/>
                </a:moveTo>
                <a:cubicBezTo>
                  <a:pt x="81" y="1501"/>
                  <a:pt x="95" y="1494"/>
                  <a:pt x="95" y="1494"/>
                </a:cubicBezTo>
                <a:cubicBezTo>
                  <a:pt x="95" y="1494"/>
                  <a:pt x="96" y="1482"/>
                  <a:pt x="99" y="1476"/>
                </a:cubicBezTo>
                <a:cubicBezTo>
                  <a:pt x="102" y="1471"/>
                  <a:pt x="102" y="1470"/>
                  <a:pt x="112" y="1467"/>
                </a:cubicBezTo>
                <a:cubicBezTo>
                  <a:pt x="121" y="1464"/>
                  <a:pt x="126" y="1459"/>
                  <a:pt x="126" y="1459"/>
                </a:cubicBezTo>
                <a:cubicBezTo>
                  <a:pt x="129" y="1439"/>
                  <a:pt x="129" y="1439"/>
                  <a:pt x="129" y="1439"/>
                </a:cubicBezTo>
                <a:cubicBezTo>
                  <a:pt x="129" y="1439"/>
                  <a:pt x="129" y="1435"/>
                  <a:pt x="129" y="1429"/>
                </a:cubicBezTo>
                <a:cubicBezTo>
                  <a:pt x="129" y="1423"/>
                  <a:pt x="145" y="1404"/>
                  <a:pt x="145" y="1404"/>
                </a:cubicBezTo>
                <a:cubicBezTo>
                  <a:pt x="145" y="1404"/>
                  <a:pt x="157" y="1398"/>
                  <a:pt x="157" y="1391"/>
                </a:cubicBezTo>
                <a:cubicBezTo>
                  <a:pt x="157" y="1385"/>
                  <a:pt x="161" y="1364"/>
                  <a:pt x="161" y="1359"/>
                </a:cubicBezTo>
                <a:cubicBezTo>
                  <a:pt x="160" y="1354"/>
                  <a:pt x="165" y="1337"/>
                  <a:pt x="164" y="1320"/>
                </a:cubicBezTo>
                <a:cubicBezTo>
                  <a:pt x="163" y="1304"/>
                  <a:pt x="168" y="1279"/>
                  <a:pt x="168" y="1272"/>
                </a:cubicBezTo>
                <a:cubicBezTo>
                  <a:pt x="168" y="1264"/>
                  <a:pt x="174" y="1194"/>
                  <a:pt x="173" y="1185"/>
                </a:cubicBezTo>
                <a:cubicBezTo>
                  <a:pt x="173" y="1175"/>
                  <a:pt x="185" y="1138"/>
                  <a:pt x="185" y="1127"/>
                </a:cubicBezTo>
                <a:cubicBezTo>
                  <a:pt x="185" y="1117"/>
                  <a:pt x="206" y="1037"/>
                  <a:pt x="206" y="1034"/>
                </a:cubicBezTo>
                <a:cubicBezTo>
                  <a:pt x="206" y="1030"/>
                  <a:pt x="216" y="989"/>
                  <a:pt x="217" y="982"/>
                </a:cubicBezTo>
                <a:cubicBezTo>
                  <a:pt x="217" y="976"/>
                  <a:pt x="229" y="950"/>
                  <a:pt x="229" y="950"/>
                </a:cubicBezTo>
                <a:cubicBezTo>
                  <a:pt x="251" y="1001"/>
                  <a:pt x="251" y="1001"/>
                  <a:pt x="251" y="1001"/>
                </a:cubicBezTo>
                <a:cubicBezTo>
                  <a:pt x="251" y="1001"/>
                  <a:pt x="259" y="1044"/>
                  <a:pt x="260" y="1047"/>
                </a:cubicBezTo>
                <a:cubicBezTo>
                  <a:pt x="260" y="1050"/>
                  <a:pt x="280" y="1098"/>
                  <a:pt x="281" y="1106"/>
                </a:cubicBezTo>
                <a:cubicBezTo>
                  <a:pt x="283" y="1114"/>
                  <a:pt x="296" y="1133"/>
                  <a:pt x="296" y="1143"/>
                </a:cubicBezTo>
                <a:cubicBezTo>
                  <a:pt x="296" y="1152"/>
                  <a:pt x="304" y="1193"/>
                  <a:pt x="304" y="1193"/>
                </a:cubicBezTo>
                <a:cubicBezTo>
                  <a:pt x="304" y="1193"/>
                  <a:pt x="313" y="1220"/>
                  <a:pt x="313" y="1227"/>
                </a:cubicBezTo>
                <a:cubicBezTo>
                  <a:pt x="313" y="1233"/>
                  <a:pt x="313" y="1263"/>
                  <a:pt x="315" y="1266"/>
                </a:cubicBezTo>
                <a:cubicBezTo>
                  <a:pt x="317" y="1269"/>
                  <a:pt x="316" y="1295"/>
                  <a:pt x="317" y="1309"/>
                </a:cubicBezTo>
                <a:cubicBezTo>
                  <a:pt x="318" y="1323"/>
                  <a:pt x="318" y="1345"/>
                  <a:pt x="321" y="1350"/>
                </a:cubicBezTo>
                <a:cubicBezTo>
                  <a:pt x="323" y="1355"/>
                  <a:pt x="329" y="1379"/>
                  <a:pt x="336" y="1386"/>
                </a:cubicBezTo>
                <a:cubicBezTo>
                  <a:pt x="342" y="1393"/>
                  <a:pt x="361" y="1411"/>
                  <a:pt x="361" y="1415"/>
                </a:cubicBezTo>
                <a:cubicBezTo>
                  <a:pt x="362" y="1419"/>
                  <a:pt x="364" y="1427"/>
                  <a:pt x="367" y="1435"/>
                </a:cubicBezTo>
                <a:cubicBezTo>
                  <a:pt x="370" y="1444"/>
                  <a:pt x="374" y="1461"/>
                  <a:pt x="374" y="1463"/>
                </a:cubicBezTo>
                <a:cubicBezTo>
                  <a:pt x="374" y="1465"/>
                  <a:pt x="381" y="1472"/>
                  <a:pt x="385" y="1477"/>
                </a:cubicBezTo>
                <a:cubicBezTo>
                  <a:pt x="389" y="1482"/>
                  <a:pt x="405" y="1490"/>
                  <a:pt x="409" y="1492"/>
                </a:cubicBezTo>
                <a:cubicBezTo>
                  <a:pt x="426" y="1502"/>
                  <a:pt x="476" y="1495"/>
                  <a:pt x="479" y="1478"/>
                </a:cubicBezTo>
                <a:cubicBezTo>
                  <a:pt x="484" y="1453"/>
                  <a:pt x="466" y="1443"/>
                  <a:pt x="460" y="1425"/>
                </a:cubicBezTo>
                <a:cubicBezTo>
                  <a:pt x="455" y="1407"/>
                  <a:pt x="431" y="1385"/>
                  <a:pt x="431" y="1365"/>
                </a:cubicBezTo>
                <a:cubicBezTo>
                  <a:pt x="431" y="1346"/>
                  <a:pt x="429" y="1297"/>
                  <a:pt x="428" y="1290"/>
                </a:cubicBezTo>
                <a:cubicBezTo>
                  <a:pt x="426" y="1284"/>
                  <a:pt x="423" y="1261"/>
                  <a:pt x="420" y="1250"/>
                </a:cubicBezTo>
                <a:cubicBezTo>
                  <a:pt x="417" y="1239"/>
                  <a:pt x="427" y="1134"/>
                  <a:pt x="424" y="1120"/>
                </a:cubicBezTo>
                <a:cubicBezTo>
                  <a:pt x="421" y="1106"/>
                  <a:pt x="418" y="1052"/>
                  <a:pt x="416" y="1045"/>
                </a:cubicBezTo>
                <a:cubicBezTo>
                  <a:pt x="415" y="1038"/>
                  <a:pt x="407" y="999"/>
                  <a:pt x="407" y="988"/>
                </a:cubicBezTo>
                <a:cubicBezTo>
                  <a:pt x="407" y="977"/>
                  <a:pt x="418" y="926"/>
                  <a:pt x="417" y="901"/>
                </a:cubicBezTo>
                <a:cubicBezTo>
                  <a:pt x="417" y="875"/>
                  <a:pt x="411" y="874"/>
                  <a:pt x="418" y="870"/>
                </a:cubicBezTo>
                <a:cubicBezTo>
                  <a:pt x="425" y="867"/>
                  <a:pt x="435" y="860"/>
                  <a:pt x="440" y="860"/>
                </a:cubicBezTo>
                <a:cubicBezTo>
                  <a:pt x="445" y="859"/>
                  <a:pt x="444" y="849"/>
                  <a:pt x="443" y="845"/>
                </a:cubicBezTo>
                <a:cubicBezTo>
                  <a:pt x="441" y="841"/>
                  <a:pt x="435" y="797"/>
                  <a:pt x="435" y="797"/>
                </a:cubicBezTo>
                <a:cubicBezTo>
                  <a:pt x="435" y="797"/>
                  <a:pt x="456" y="776"/>
                  <a:pt x="457" y="771"/>
                </a:cubicBezTo>
                <a:cubicBezTo>
                  <a:pt x="459" y="765"/>
                  <a:pt x="475" y="746"/>
                  <a:pt x="475" y="739"/>
                </a:cubicBezTo>
                <a:cubicBezTo>
                  <a:pt x="475" y="732"/>
                  <a:pt x="472" y="717"/>
                  <a:pt x="473" y="709"/>
                </a:cubicBezTo>
                <a:cubicBezTo>
                  <a:pt x="474" y="698"/>
                  <a:pt x="479" y="646"/>
                  <a:pt x="484" y="634"/>
                </a:cubicBezTo>
                <a:cubicBezTo>
                  <a:pt x="490" y="621"/>
                  <a:pt x="487" y="590"/>
                  <a:pt x="487" y="581"/>
                </a:cubicBezTo>
                <a:cubicBezTo>
                  <a:pt x="487" y="571"/>
                  <a:pt x="490" y="549"/>
                  <a:pt x="486" y="533"/>
                </a:cubicBezTo>
                <a:cubicBezTo>
                  <a:pt x="483" y="517"/>
                  <a:pt x="482" y="474"/>
                  <a:pt x="482" y="467"/>
                </a:cubicBezTo>
                <a:cubicBezTo>
                  <a:pt x="482" y="460"/>
                  <a:pt x="484" y="441"/>
                  <a:pt x="484" y="421"/>
                </a:cubicBezTo>
                <a:cubicBezTo>
                  <a:pt x="484" y="402"/>
                  <a:pt x="473" y="378"/>
                  <a:pt x="473" y="361"/>
                </a:cubicBezTo>
                <a:cubicBezTo>
                  <a:pt x="473" y="345"/>
                  <a:pt x="465" y="324"/>
                  <a:pt x="459" y="311"/>
                </a:cubicBezTo>
                <a:cubicBezTo>
                  <a:pt x="454" y="298"/>
                  <a:pt x="456" y="279"/>
                  <a:pt x="441" y="271"/>
                </a:cubicBezTo>
                <a:cubicBezTo>
                  <a:pt x="426" y="263"/>
                  <a:pt x="333" y="241"/>
                  <a:pt x="333" y="241"/>
                </a:cubicBezTo>
                <a:cubicBezTo>
                  <a:pt x="306" y="221"/>
                  <a:pt x="306" y="221"/>
                  <a:pt x="306" y="221"/>
                </a:cubicBezTo>
                <a:cubicBezTo>
                  <a:pt x="290" y="201"/>
                  <a:pt x="290" y="201"/>
                  <a:pt x="290" y="201"/>
                </a:cubicBezTo>
                <a:cubicBezTo>
                  <a:pt x="284" y="200"/>
                  <a:pt x="284" y="200"/>
                  <a:pt x="284" y="200"/>
                </a:cubicBezTo>
                <a:cubicBezTo>
                  <a:pt x="284" y="200"/>
                  <a:pt x="281" y="195"/>
                  <a:pt x="280" y="184"/>
                </a:cubicBezTo>
                <a:cubicBezTo>
                  <a:pt x="279" y="174"/>
                  <a:pt x="278" y="160"/>
                  <a:pt x="282" y="148"/>
                </a:cubicBezTo>
                <a:cubicBezTo>
                  <a:pt x="287" y="136"/>
                  <a:pt x="299" y="104"/>
                  <a:pt x="298" y="91"/>
                </a:cubicBezTo>
                <a:cubicBezTo>
                  <a:pt x="296" y="77"/>
                  <a:pt x="287" y="52"/>
                  <a:pt x="280" y="44"/>
                </a:cubicBezTo>
                <a:cubicBezTo>
                  <a:pt x="273" y="36"/>
                  <a:pt x="254" y="15"/>
                  <a:pt x="237" y="9"/>
                </a:cubicBezTo>
                <a:cubicBezTo>
                  <a:pt x="219" y="3"/>
                  <a:pt x="206" y="0"/>
                  <a:pt x="192" y="6"/>
                </a:cubicBezTo>
                <a:cubicBezTo>
                  <a:pt x="158" y="19"/>
                  <a:pt x="153" y="31"/>
                  <a:pt x="146" y="51"/>
                </a:cubicBezTo>
                <a:cubicBezTo>
                  <a:pt x="138" y="72"/>
                  <a:pt x="142" y="99"/>
                  <a:pt x="142" y="99"/>
                </a:cubicBezTo>
                <a:cubicBezTo>
                  <a:pt x="143" y="113"/>
                  <a:pt x="143" y="113"/>
                  <a:pt x="143" y="113"/>
                </a:cubicBezTo>
                <a:cubicBezTo>
                  <a:pt x="150" y="124"/>
                  <a:pt x="150" y="124"/>
                  <a:pt x="150" y="124"/>
                </a:cubicBezTo>
                <a:cubicBezTo>
                  <a:pt x="150" y="124"/>
                  <a:pt x="150" y="151"/>
                  <a:pt x="151" y="156"/>
                </a:cubicBezTo>
                <a:cubicBezTo>
                  <a:pt x="152" y="160"/>
                  <a:pt x="166" y="183"/>
                  <a:pt x="167" y="188"/>
                </a:cubicBezTo>
                <a:cubicBezTo>
                  <a:pt x="169" y="192"/>
                  <a:pt x="172" y="196"/>
                  <a:pt x="178" y="204"/>
                </a:cubicBezTo>
                <a:cubicBezTo>
                  <a:pt x="184" y="213"/>
                  <a:pt x="187" y="219"/>
                  <a:pt x="193" y="219"/>
                </a:cubicBezTo>
                <a:cubicBezTo>
                  <a:pt x="199" y="219"/>
                  <a:pt x="196" y="226"/>
                  <a:pt x="196" y="226"/>
                </a:cubicBezTo>
                <a:cubicBezTo>
                  <a:pt x="196" y="226"/>
                  <a:pt x="190" y="232"/>
                  <a:pt x="186" y="239"/>
                </a:cubicBezTo>
                <a:cubicBezTo>
                  <a:pt x="182" y="246"/>
                  <a:pt x="178" y="254"/>
                  <a:pt x="178" y="254"/>
                </a:cubicBezTo>
                <a:cubicBezTo>
                  <a:pt x="178" y="254"/>
                  <a:pt x="163" y="256"/>
                  <a:pt x="148" y="262"/>
                </a:cubicBezTo>
                <a:cubicBezTo>
                  <a:pt x="134" y="267"/>
                  <a:pt x="84" y="290"/>
                  <a:pt x="78" y="296"/>
                </a:cubicBezTo>
                <a:cubicBezTo>
                  <a:pt x="72" y="302"/>
                  <a:pt x="60" y="307"/>
                  <a:pt x="60" y="307"/>
                </a:cubicBezTo>
                <a:cubicBezTo>
                  <a:pt x="60" y="307"/>
                  <a:pt x="51" y="330"/>
                  <a:pt x="51" y="338"/>
                </a:cubicBezTo>
                <a:cubicBezTo>
                  <a:pt x="51" y="345"/>
                  <a:pt x="46" y="367"/>
                  <a:pt x="44" y="376"/>
                </a:cubicBezTo>
                <a:cubicBezTo>
                  <a:pt x="43" y="386"/>
                  <a:pt x="40" y="420"/>
                  <a:pt x="40" y="431"/>
                </a:cubicBezTo>
                <a:cubicBezTo>
                  <a:pt x="40" y="441"/>
                  <a:pt x="38" y="493"/>
                  <a:pt x="36" y="505"/>
                </a:cubicBezTo>
                <a:cubicBezTo>
                  <a:pt x="35" y="517"/>
                  <a:pt x="35" y="545"/>
                  <a:pt x="35" y="551"/>
                </a:cubicBezTo>
                <a:cubicBezTo>
                  <a:pt x="35" y="558"/>
                  <a:pt x="38" y="570"/>
                  <a:pt x="38" y="579"/>
                </a:cubicBezTo>
                <a:cubicBezTo>
                  <a:pt x="39" y="588"/>
                  <a:pt x="35" y="593"/>
                  <a:pt x="34" y="601"/>
                </a:cubicBezTo>
                <a:cubicBezTo>
                  <a:pt x="33" y="609"/>
                  <a:pt x="29" y="630"/>
                  <a:pt x="29" y="637"/>
                </a:cubicBezTo>
                <a:cubicBezTo>
                  <a:pt x="29" y="644"/>
                  <a:pt x="31" y="673"/>
                  <a:pt x="31" y="676"/>
                </a:cubicBezTo>
                <a:cubicBezTo>
                  <a:pt x="31" y="679"/>
                  <a:pt x="38" y="697"/>
                  <a:pt x="38" y="697"/>
                </a:cubicBezTo>
                <a:cubicBezTo>
                  <a:pt x="38" y="708"/>
                  <a:pt x="38" y="708"/>
                  <a:pt x="38" y="708"/>
                </a:cubicBezTo>
                <a:cubicBezTo>
                  <a:pt x="38" y="708"/>
                  <a:pt x="28" y="725"/>
                  <a:pt x="28" y="733"/>
                </a:cubicBezTo>
                <a:cubicBezTo>
                  <a:pt x="28" y="742"/>
                  <a:pt x="38" y="770"/>
                  <a:pt x="38" y="775"/>
                </a:cubicBezTo>
                <a:cubicBezTo>
                  <a:pt x="38" y="779"/>
                  <a:pt x="42" y="792"/>
                  <a:pt x="42" y="792"/>
                </a:cubicBezTo>
                <a:cubicBezTo>
                  <a:pt x="42" y="792"/>
                  <a:pt x="44" y="803"/>
                  <a:pt x="41" y="811"/>
                </a:cubicBezTo>
                <a:cubicBezTo>
                  <a:pt x="38" y="819"/>
                  <a:pt x="26" y="842"/>
                  <a:pt x="26" y="842"/>
                </a:cubicBezTo>
                <a:cubicBezTo>
                  <a:pt x="26" y="842"/>
                  <a:pt x="28" y="846"/>
                  <a:pt x="30" y="847"/>
                </a:cubicBezTo>
                <a:cubicBezTo>
                  <a:pt x="33" y="848"/>
                  <a:pt x="52" y="850"/>
                  <a:pt x="52" y="850"/>
                </a:cubicBezTo>
                <a:cubicBezTo>
                  <a:pt x="52" y="850"/>
                  <a:pt x="52" y="875"/>
                  <a:pt x="50" y="883"/>
                </a:cubicBezTo>
                <a:cubicBezTo>
                  <a:pt x="47" y="892"/>
                  <a:pt x="52" y="965"/>
                  <a:pt x="52" y="979"/>
                </a:cubicBezTo>
                <a:cubicBezTo>
                  <a:pt x="52" y="993"/>
                  <a:pt x="52" y="1049"/>
                  <a:pt x="52" y="1053"/>
                </a:cubicBezTo>
                <a:cubicBezTo>
                  <a:pt x="52" y="1057"/>
                  <a:pt x="48" y="1117"/>
                  <a:pt x="47" y="1126"/>
                </a:cubicBezTo>
                <a:cubicBezTo>
                  <a:pt x="46" y="1134"/>
                  <a:pt x="43" y="1157"/>
                  <a:pt x="43" y="1163"/>
                </a:cubicBezTo>
                <a:cubicBezTo>
                  <a:pt x="43" y="1168"/>
                  <a:pt x="42" y="1196"/>
                  <a:pt x="42" y="1208"/>
                </a:cubicBezTo>
                <a:cubicBezTo>
                  <a:pt x="41" y="1221"/>
                  <a:pt x="38" y="1249"/>
                  <a:pt x="36" y="1257"/>
                </a:cubicBezTo>
                <a:cubicBezTo>
                  <a:pt x="33" y="1265"/>
                  <a:pt x="30" y="1298"/>
                  <a:pt x="30" y="1302"/>
                </a:cubicBezTo>
                <a:cubicBezTo>
                  <a:pt x="30" y="1306"/>
                  <a:pt x="28" y="1337"/>
                  <a:pt x="28" y="1342"/>
                </a:cubicBezTo>
                <a:cubicBezTo>
                  <a:pt x="28" y="1346"/>
                  <a:pt x="24" y="1355"/>
                  <a:pt x="26" y="1361"/>
                </a:cubicBezTo>
                <a:cubicBezTo>
                  <a:pt x="29" y="1366"/>
                  <a:pt x="30" y="1377"/>
                  <a:pt x="30" y="1387"/>
                </a:cubicBezTo>
                <a:cubicBezTo>
                  <a:pt x="30" y="1396"/>
                  <a:pt x="30" y="1416"/>
                  <a:pt x="30" y="1416"/>
                </a:cubicBezTo>
                <a:cubicBezTo>
                  <a:pt x="30" y="1416"/>
                  <a:pt x="29" y="1433"/>
                  <a:pt x="27" y="1438"/>
                </a:cubicBezTo>
                <a:cubicBezTo>
                  <a:pt x="24" y="1443"/>
                  <a:pt x="16" y="1449"/>
                  <a:pt x="12" y="1459"/>
                </a:cubicBezTo>
                <a:cubicBezTo>
                  <a:pt x="7" y="1469"/>
                  <a:pt x="2" y="1481"/>
                  <a:pt x="3" y="1487"/>
                </a:cubicBezTo>
                <a:cubicBezTo>
                  <a:pt x="4" y="1494"/>
                  <a:pt x="0" y="1506"/>
                  <a:pt x="7" y="1507"/>
                </a:cubicBezTo>
                <a:cubicBezTo>
                  <a:pt x="7" y="1507"/>
                  <a:pt x="37" y="1524"/>
                  <a:pt x="73" y="1505"/>
                </a:cubicBezTo>
                <a:close/>
              </a:path>
            </a:pathLst>
          </a:custGeom>
          <a:solidFill>
            <a:schemeClr val="tx2">
              <a:lumMod val="60000"/>
              <a:lumOff val="40000"/>
            </a:schemeClr>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 name="Freeform 80">
            <a:hlinkClick r:id="" action="ppaction://noaction"/>
          </p:cNvPr>
          <p:cNvSpPr>
            <a:spLocks noEditPoints="1"/>
          </p:cNvSpPr>
          <p:nvPr/>
        </p:nvSpPr>
        <p:spPr bwMode="auto">
          <a:xfrm>
            <a:off x="4137261" y="627534"/>
            <a:ext cx="1010803" cy="3963293"/>
          </a:xfrm>
          <a:custGeom>
            <a:avLst/>
            <a:gdLst/>
            <a:ahLst/>
            <a:cxnLst>
              <a:cxn ang="0">
                <a:pos x="471" y="396"/>
              </a:cxn>
              <a:cxn ang="0">
                <a:pos x="438" y="136"/>
              </a:cxn>
              <a:cxn ang="0">
                <a:pos x="270" y="4"/>
              </a:cxn>
              <a:cxn ang="0">
                <a:pos x="177" y="71"/>
              </a:cxn>
              <a:cxn ang="0">
                <a:pos x="168" y="167"/>
              </a:cxn>
              <a:cxn ang="0">
                <a:pos x="144" y="298"/>
              </a:cxn>
              <a:cxn ang="0">
                <a:pos x="146" y="327"/>
              </a:cxn>
              <a:cxn ang="0">
                <a:pos x="163" y="431"/>
              </a:cxn>
              <a:cxn ang="0">
                <a:pos x="125" y="498"/>
              </a:cxn>
              <a:cxn ang="0">
                <a:pos x="86" y="643"/>
              </a:cxn>
              <a:cxn ang="0">
                <a:pos x="94" y="690"/>
              </a:cxn>
              <a:cxn ang="0">
                <a:pos x="100" y="638"/>
              </a:cxn>
              <a:cxn ang="0">
                <a:pos x="114" y="714"/>
              </a:cxn>
              <a:cxn ang="0">
                <a:pos x="93" y="768"/>
              </a:cxn>
              <a:cxn ang="0">
                <a:pos x="81" y="817"/>
              </a:cxn>
              <a:cxn ang="0">
                <a:pos x="75" y="878"/>
              </a:cxn>
              <a:cxn ang="0">
                <a:pos x="64" y="988"/>
              </a:cxn>
              <a:cxn ang="0">
                <a:pos x="47" y="1056"/>
              </a:cxn>
              <a:cxn ang="0">
                <a:pos x="50" y="1088"/>
              </a:cxn>
              <a:cxn ang="0">
                <a:pos x="10" y="1186"/>
              </a:cxn>
              <a:cxn ang="0">
                <a:pos x="46" y="1287"/>
              </a:cxn>
              <a:cxn ang="0">
                <a:pos x="73" y="1277"/>
              </a:cxn>
              <a:cxn ang="0">
                <a:pos x="66" y="1576"/>
              </a:cxn>
              <a:cxn ang="0">
                <a:pos x="75" y="1607"/>
              </a:cxn>
              <a:cxn ang="0">
                <a:pos x="142" y="1696"/>
              </a:cxn>
              <a:cxn ang="0">
                <a:pos x="250" y="1911"/>
              </a:cxn>
              <a:cxn ang="0">
                <a:pos x="217" y="1987"/>
              </a:cxn>
              <a:cxn ang="0">
                <a:pos x="83" y="2068"/>
              </a:cxn>
              <a:cxn ang="0">
                <a:pos x="163" y="2090"/>
              </a:cxn>
              <a:cxn ang="0">
                <a:pos x="283" y="2039"/>
              </a:cxn>
              <a:cxn ang="0">
                <a:pos x="335" y="2042"/>
              </a:cxn>
              <a:cxn ang="0">
                <a:pos x="342" y="2060"/>
              </a:cxn>
              <a:cxn ang="0">
                <a:pos x="242" y="2187"/>
              </a:cxn>
              <a:cxn ang="0">
                <a:pos x="252" y="2250"/>
              </a:cxn>
              <a:cxn ang="0">
                <a:pos x="412" y="2168"/>
              </a:cxn>
              <a:cxn ang="0">
                <a:pos x="456" y="2136"/>
              </a:cxn>
              <a:cxn ang="0">
                <a:pos x="447" y="2033"/>
              </a:cxn>
              <a:cxn ang="0">
                <a:pos x="440" y="2008"/>
              </a:cxn>
              <a:cxn ang="0">
                <a:pos x="502" y="1777"/>
              </a:cxn>
              <a:cxn ang="0">
                <a:pos x="466" y="1561"/>
              </a:cxn>
              <a:cxn ang="0">
                <a:pos x="474" y="1479"/>
              </a:cxn>
              <a:cxn ang="0">
                <a:pos x="516" y="1180"/>
              </a:cxn>
              <a:cxn ang="0">
                <a:pos x="519" y="1067"/>
              </a:cxn>
              <a:cxn ang="0">
                <a:pos x="535" y="1000"/>
              </a:cxn>
              <a:cxn ang="0">
                <a:pos x="556" y="892"/>
              </a:cxn>
              <a:cxn ang="0">
                <a:pos x="568" y="664"/>
              </a:cxn>
              <a:cxn ang="0">
                <a:pos x="551" y="455"/>
              </a:cxn>
              <a:cxn ang="0">
                <a:pos x="371" y="1922"/>
              </a:cxn>
              <a:cxn ang="0">
                <a:pos x="340" y="1899"/>
              </a:cxn>
              <a:cxn ang="0">
                <a:pos x="286" y="1678"/>
              </a:cxn>
              <a:cxn ang="0">
                <a:pos x="303" y="1626"/>
              </a:cxn>
              <a:cxn ang="0">
                <a:pos x="355" y="1643"/>
              </a:cxn>
              <a:cxn ang="0">
                <a:pos x="370" y="1800"/>
              </a:cxn>
            </a:cxnLst>
            <a:rect l="0" t="0" r="r" b="b"/>
            <a:pathLst>
              <a:path w="575" h="2256">
                <a:moveTo>
                  <a:pt x="551" y="455"/>
                </a:moveTo>
                <a:cubicBezTo>
                  <a:pt x="544" y="438"/>
                  <a:pt x="471" y="396"/>
                  <a:pt x="471" y="396"/>
                </a:cubicBezTo>
                <a:cubicBezTo>
                  <a:pt x="471" y="396"/>
                  <a:pt x="460" y="337"/>
                  <a:pt x="458" y="294"/>
                </a:cubicBezTo>
                <a:cubicBezTo>
                  <a:pt x="456" y="252"/>
                  <a:pt x="451" y="191"/>
                  <a:pt x="438" y="136"/>
                </a:cubicBezTo>
                <a:cubicBezTo>
                  <a:pt x="425" y="81"/>
                  <a:pt x="381" y="43"/>
                  <a:pt x="363" y="21"/>
                </a:cubicBezTo>
                <a:cubicBezTo>
                  <a:pt x="345" y="0"/>
                  <a:pt x="291" y="3"/>
                  <a:pt x="270" y="4"/>
                </a:cubicBezTo>
                <a:cubicBezTo>
                  <a:pt x="248" y="6"/>
                  <a:pt x="217" y="34"/>
                  <a:pt x="210" y="41"/>
                </a:cubicBezTo>
                <a:cubicBezTo>
                  <a:pt x="203" y="49"/>
                  <a:pt x="192" y="54"/>
                  <a:pt x="177" y="71"/>
                </a:cubicBezTo>
                <a:cubicBezTo>
                  <a:pt x="163" y="89"/>
                  <a:pt x="157" y="110"/>
                  <a:pt x="157" y="125"/>
                </a:cubicBezTo>
                <a:cubicBezTo>
                  <a:pt x="157" y="140"/>
                  <a:pt x="164" y="151"/>
                  <a:pt x="168" y="167"/>
                </a:cubicBezTo>
                <a:cubicBezTo>
                  <a:pt x="171" y="182"/>
                  <a:pt x="157" y="250"/>
                  <a:pt x="157" y="256"/>
                </a:cubicBezTo>
                <a:cubicBezTo>
                  <a:pt x="157" y="263"/>
                  <a:pt x="150" y="287"/>
                  <a:pt x="144" y="298"/>
                </a:cubicBezTo>
                <a:cubicBezTo>
                  <a:pt x="138" y="309"/>
                  <a:pt x="142" y="317"/>
                  <a:pt x="142" y="317"/>
                </a:cubicBezTo>
                <a:cubicBezTo>
                  <a:pt x="142" y="317"/>
                  <a:pt x="149" y="311"/>
                  <a:pt x="146" y="327"/>
                </a:cubicBezTo>
                <a:cubicBezTo>
                  <a:pt x="143" y="343"/>
                  <a:pt x="156" y="364"/>
                  <a:pt x="166" y="385"/>
                </a:cubicBezTo>
                <a:cubicBezTo>
                  <a:pt x="175" y="405"/>
                  <a:pt x="163" y="431"/>
                  <a:pt x="163" y="431"/>
                </a:cubicBezTo>
                <a:cubicBezTo>
                  <a:pt x="163" y="431"/>
                  <a:pt x="151" y="441"/>
                  <a:pt x="140" y="448"/>
                </a:cubicBezTo>
                <a:cubicBezTo>
                  <a:pt x="129" y="455"/>
                  <a:pt x="128" y="471"/>
                  <a:pt x="125" y="498"/>
                </a:cubicBezTo>
                <a:cubicBezTo>
                  <a:pt x="122" y="525"/>
                  <a:pt x="125" y="537"/>
                  <a:pt x="117" y="554"/>
                </a:cubicBezTo>
                <a:cubicBezTo>
                  <a:pt x="109" y="572"/>
                  <a:pt x="92" y="594"/>
                  <a:pt x="86" y="643"/>
                </a:cubicBezTo>
                <a:cubicBezTo>
                  <a:pt x="81" y="691"/>
                  <a:pt x="98" y="722"/>
                  <a:pt x="98" y="722"/>
                </a:cubicBezTo>
                <a:cubicBezTo>
                  <a:pt x="98" y="722"/>
                  <a:pt x="97" y="701"/>
                  <a:pt x="94" y="690"/>
                </a:cubicBezTo>
                <a:cubicBezTo>
                  <a:pt x="92" y="679"/>
                  <a:pt x="96" y="664"/>
                  <a:pt x="94" y="653"/>
                </a:cubicBezTo>
                <a:cubicBezTo>
                  <a:pt x="93" y="642"/>
                  <a:pt x="100" y="638"/>
                  <a:pt x="100" y="638"/>
                </a:cubicBezTo>
                <a:cubicBezTo>
                  <a:pt x="100" y="638"/>
                  <a:pt x="108" y="647"/>
                  <a:pt x="111" y="655"/>
                </a:cubicBezTo>
                <a:cubicBezTo>
                  <a:pt x="113" y="662"/>
                  <a:pt x="114" y="706"/>
                  <a:pt x="114" y="714"/>
                </a:cubicBezTo>
                <a:cubicBezTo>
                  <a:pt x="114" y="723"/>
                  <a:pt x="104" y="748"/>
                  <a:pt x="104" y="748"/>
                </a:cubicBezTo>
                <a:cubicBezTo>
                  <a:pt x="93" y="768"/>
                  <a:pt x="93" y="768"/>
                  <a:pt x="93" y="768"/>
                </a:cubicBezTo>
                <a:cubicBezTo>
                  <a:pt x="100" y="798"/>
                  <a:pt x="100" y="798"/>
                  <a:pt x="100" y="798"/>
                </a:cubicBezTo>
                <a:cubicBezTo>
                  <a:pt x="81" y="817"/>
                  <a:pt x="81" y="817"/>
                  <a:pt x="81" y="817"/>
                </a:cubicBezTo>
                <a:cubicBezTo>
                  <a:pt x="81" y="817"/>
                  <a:pt x="74" y="832"/>
                  <a:pt x="75" y="844"/>
                </a:cubicBezTo>
                <a:cubicBezTo>
                  <a:pt x="77" y="856"/>
                  <a:pt x="76" y="875"/>
                  <a:pt x="75" y="878"/>
                </a:cubicBezTo>
                <a:cubicBezTo>
                  <a:pt x="74" y="882"/>
                  <a:pt x="65" y="934"/>
                  <a:pt x="66" y="948"/>
                </a:cubicBezTo>
                <a:cubicBezTo>
                  <a:pt x="66" y="962"/>
                  <a:pt x="64" y="988"/>
                  <a:pt x="64" y="988"/>
                </a:cubicBezTo>
                <a:cubicBezTo>
                  <a:pt x="64" y="988"/>
                  <a:pt x="54" y="1014"/>
                  <a:pt x="51" y="1025"/>
                </a:cubicBezTo>
                <a:cubicBezTo>
                  <a:pt x="48" y="1036"/>
                  <a:pt x="47" y="1056"/>
                  <a:pt x="47" y="1056"/>
                </a:cubicBezTo>
                <a:cubicBezTo>
                  <a:pt x="54" y="1058"/>
                  <a:pt x="54" y="1058"/>
                  <a:pt x="54" y="1058"/>
                </a:cubicBezTo>
                <a:cubicBezTo>
                  <a:pt x="54" y="1058"/>
                  <a:pt x="53" y="1072"/>
                  <a:pt x="50" y="1088"/>
                </a:cubicBezTo>
                <a:cubicBezTo>
                  <a:pt x="47" y="1105"/>
                  <a:pt x="43" y="1108"/>
                  <a:pt x="40" y="1124"/>
                </a:cubicBezTo>
                <a:cubicBezTo>
                  <a:pt x="37" y="1141"/>
                  <a:pt x="19" y="1170"/>
                  <a:pt x="10" y="1186"/>
                </a:cubicBezTo>
                <a:cubicBezTo>
                  <a:pt x="1" y="1201"/>
                  <a:pt x="0" y="1235"/>
                  <a:pt x="2" y="1248"/>
                </a:cubicBezTo>
                <a:cubicBezTo>
                  <a:pt x="3" y="1261"/>
                  <a:pt x="38" y="1279"/>
                  <a:pt x="46" y="1287"/>
                </a:cubicBezTo>
                <a:cubicBezTo>
                  <a:pt x="54" y="1296"/>
                  <a:pt x="58" y="1275"/>
                  <a:pt x="58" y="1275"/>
                </a:cubicBezTo>
                <a:cubicBezTo>
                  <a:pt x="73" y="1277"/>
                  <a:pt x="73" y="1277"/>
                  <a:pt x="73" y="1277"/>
                </a:cubicBezTo>
                <a:cubicBezTo>
                  <a:pt x="73" y="1277"/>
                  <a:pt x="62" y="1318"/>
                  <a:pt x="61" y="1377"/>
                </a:cubicBezTo>
                <a:cubicBezTo>
                  <a:pt x="60" y="1436"/>
                  <a:pt x="66" y="1576"/>
                  <a:pt x="66" y="1576"/>
                </a:cubicBezTo>
                <a:cubicBezTo>
                  <a:pt x="71" y="1579"/>
                  <a:pt x="71" y="1579"/>
                  <a:pt x="71" y="1579"/>
                </a:cubicBezTo>
                <a:cubicBezTo>
                  <a:pt x="71" y="1579"/>
                  <a:pt x="72" y="1595"/>
                  <a:pt x="75" y="1607"/>
                </a:cubicBezTo>
                <a:cubicBezTo>
                  <a:pt x="79" y="1619"/>
                  <a:pt x="97" y="1639"/>
                  <a:pt x="110" y="1652"/>
                </a:cubicBezTo>
                <a:cubicBezTo>
                  <a:pt x="123" y="1664"/>
                  <a:pt x="140" y="1683"/>
                  <a:pt x="142" y="1696"/>
                </a:cubicBezTo>
                <a:cubicBezTo>
                  <a:pt x="145" y="1709"/>
                  <a:pt x="178" y="1764"/>
                  <a:pt x="199" y="1799"/>
                </a:cubicBezTo>
                <a:cubicBezTo>
                  <a:pt x="219" y="1834"/>
                  <a:pt x="248" y="1897"/>
                  <a:pt x="250" y="1911"/>
                </a:cubicBezTo>
                <a:cubicBezTo>
                  <a:pt x="253" y="1925"/>
                  <a:pt x="249" y="1949"/>
                  <a:pt x="249" y="1949"/>
                </a:cubicBezTo>
                <a:cubicBezTo>
                  <a:pt x="249" y="1949"/>
                  <a:pt x="233" y="1967"/>
                  <a:pt x="217" y="1987"/>
                </a:cubicBezTo>
                <a:cubicBezTo>
                  <a:pt x="202" y="2007"/>
                  <a:pt x="150" y="2033"/>
                  <a:pt x="127" y="2044"/>
                </a:cubicBezTo>
                <a:cubicBezTo>
                  <a:pt x="103" y="2056"/>
                  <a:pt x="87" y="2065"/>
                  <a:pt x="83" y="2068"/>
                </a:cubicBezTo>
                <a:cubicBezTo>
                  <a:pt x="79" y="2072"/>
                  <a:pt x="65" y="2083"/>
                  <a:pt x="74" y="2086"/>
                </a:cubicBezTo>
                <a:cubicBezTo>
                  <a:pt x="83" y="2089"/>
                  <a:pt x="143" y="2089"/>
                  <a:pt x="163" y="2090"/>
                </a:cubicBezTo>
                <a:cubicBezTo>
                  <a:pt x="182" y="2091"/>
                  <a:pt x="243" y="2070"/>
                  <a:pt x="254" y="2066"/>
                </a:cubicBezTo>
                <a:cubicBezTo>
                  <a:pt x="265" y="2063"/>
                  <a:pt x="283" y="2039"/>
                  <a:pt x="283" y="2039"/>
                </a:cubicBezTo>
                <a:cubicBezTo>
                  <a:pt x="283" y="2039"/>
                  <a:pt x="290" y="2051"/>
                  <a:pt x="299" y="2052"/>
                </a:cubicBezTo>
                <a:cubicBezTo>
                  <a:pt x="308" y="2053"/>
                  <a:pt x="325" y="2042"/>
                  <a:pt x="335" y="2042"/>
                </a:cubicBezTo>
                <a:cubicBezTo>
                  <a:pt x="346" y="2041"/>
                  <a:pt x="351" y="2029"/>
                  <a:pt x="351" y="2029"/>
                </a:cubicBezTo>
                <a:cubicBezTo>
                  <a:pt x="351" y="2029"/>
                  <a:pt x="343" y="2052"/>
                  <a:pt x="342" y="2060"/>
                </a:cubicBezTo>
                <a:cubicBezTo>
                  <a:pt x="341" y="2067"/>
                  <a:pt x="321" y="2093"/>
                  <a:pt x="306" y="2111"/>
                </a:cubicBezTo>
                <a:cubicBezTo>
                  <a:pt x="291" y="2130"/>
                  <a:pt x="271" y="2165"/>
                  <a:pt x="242" y="2187"/>
                </a:cubicBezTo>
                <a:cubicBezTo>
                  <a:pt x="226" y="2199"/>
                  <a:pt x="201" y="2213"/>
                  <a:pt x="199" y="2227"/>
                </a:cubicBezTo>
                <a:cubicBezTo>
                  <a:pt x="197" y="2241"/>
                  <a:pt x="220" y="2244"/>
                  <a:pt x="252" y="2250"/>
                </a:cubicBezTo>
                <a:cubicBezTo>
                  <a:pt x="283" y="2256"/>
                  <a:pt x="380" y="2217"/>
                  <a:pt x="388" y="2208"/>
                </a:cubicBezTo>
                <a:cubicBezTo>
                  <a:pt x="396" y="2199"/>
                  <a:pt x="412" y="2168"/>
                  <a:pt x="412" y="2168"/>
                </a:cubicBezTo>
                <a:cubicBezTo>
                  <a:pt x="412" y="2168"/>
                  <a:pt x="426" y="2166"/>
                  <a:pt x="434" y="2162"/>
                </a:cubicBezTo>
                <a:cubicBezTo>
                  <a:pt x="443" y="2159"/>
                  <a:pt x="454" y="2145"/>
                  <a:pt x="456" y="2136"/>
                </a:cubicBezTo>
                <a:cubicBezTo>
                  <a:pt x="458" y="2127"/>
                  <a:pt x="457" y="2087"/>
                  <a:pt x="456" y="2072"/>
                </a:cubicBezTo>
                <a:cubicBezTo>
                  <a:pt x="455" y="2057"/>
                  <a:pt x="447" y="2033"/>
                  <a:pt x="447" y="2033"/>
                </a:cubicBezTo>
                <a:cubicBezTo>
                  <a:pt x="442" y="2034"/>
                  <a:pt x="442" y="2034"/>
                  <a:pt x="442" y="2034"/>
                </a:cubicBezTo>
                <a:cubicBezTo>
                  <a:pt x="442" y="2034"/>
                  <a:pt x="439" y="2027"/>
                  <a:pt x="440" y="2008"/>
                </a:cubicBezTo>
                <a:cubicBezTo>
                  <a:pt x="442" y="1988"/>
                  <a:pt x="466" y="1936"/>
                  <a:pt x="472" y="1915"/>
                </a:cubicBezTo>
                <a:cubicBezTo>
                  <a:pt x="478" y="1894"/>
                  <a:pt x="497" y="1813"/>
                  <a:pt x="502" y="1777"/>
                </a:cubicBezTo>
                <a:cubicBezTo>
                  <a:pt x="506" y="1742"/>
                  <a:pt x="485" y="1628"/>
                  <a:pt x="480" y="1605"/>
                </a:cubicBezTo>
                <a:cubicBezTo>
                  <a:pt x="475" y="1582"/>
                  <a:pt x="466" y="1561"/>
                  <a:pt x="466" y="1561"/>
                </a:cubicBezTo>
                <a:cubicBezTo>
                  <a:pt x="475" y="1555"/>
                  <a:pt x="475" y="1555"/>
                  <a:pt x="475" y="1555"/>
                </a:cubicBezTo>
                <a:cubicBezTo>
                  <a:pt x="475" y="1555"/>
                  <a:pt x="473" y="1497"/>
                  <a:pt x="474" y="1479"/>
                </a:cubicBezTo>
                <a:cubicBezTo>
                  <a:pt x="475" y="1460"/>
                  <a:pt x="475" y="1373"/>
                  <a:pt x="481" y="1321"/>
                </a:cubicBezTo>
                <a:cubicBezTo>
                  <a:pt x="488" y="1269"/>
                  <a:pt x="512" y="1252"/>
                  <a:pt x="516" y="1180"/>
                </a:cubicBezTo>
                <a:cubicBezTo>
                  <a:pt x="519" y="1129"/>
                  <a:pt x="509" y="1095"/>
                  <a:pt x="509" y="1095"/>
                </a:cubicBezTo>
                <a:cubicBezTo>
                  <a:pt x="519" y="1067"/>
                  <a:pt x="519" y="1067"/>
                  <a:pt x="519" y="1067"/>
                </a:cubicBezTo>
                <a:cubicBezTo>
                  <a:pt x="519" y="1067"/>
                  <a:pt x="527" y="1055"/>
                  <a:pt x="525" y="1032"/>
                </a:cubicBezTo>
                <a:cubicBezTo>
                  <a:pt x="524" y="1019"/>
                  <a:pt x="532" y="1009"/>
                  <a:pt x="535" y="1000"/>
                </a:cubicBezTo>
                <a:cubicBezTo>
                  <a:pt x="541" y="987"/>
                  <a:pt x="538" y="961"/>
                  <a:pt x="544" y="952"/>
                </a:cubicBezTo>
                <a:cubicBezTo>
                  <a:pt x="550" y="942"/>
                  <a:pt x="555" y="898"/>
                  <a:pt x="556" y="892"/>
                </a:cubicBezTo>
                <a:cubicBezTo>
                  <a:pt x="557" y="887"/>
                  <a:pt x="567" y="822"/>
                  <a:pt x="567" y="814"/>
                </a:cubicBezTo>
                <a:cubicBezTo>
                  <a:pt x="566" y="805"/>
                  <a:pt x="566" y="687"/>
                  <a:pt x="568" y="664"/>
                </a:cubicBezTo>
                <a:cubicBezTo>
                  <a:pt x="569" y="642"/>
                  <a:pt x="575" y="586"/>
                  <a:pt x="575" y="568"/>
                </a:cubicBezTo>
                <a:cubicBezTo>
                  <a:pt x="575" y="550"/>
                  <a:pt x="558" y="472"/>
                  <a:pt x="551" y="455"/>
                </a:cubicBezTo>
                <a:close/>
                <a:moveTo>
                  <a:pt x="370" y="1800"/>
                </a:moveTo>
                <a:cubicBezTo>
                  <a:pt x="370" y="1822"/>
                  <a:pt x="370" y="1904"/>
                  <a:pt x="371" y="1922"/>
                </a:cubicBezTo>
                <a:cubicBezTo>
                  <a:pt x="371" y="1940"/>
                  <a:pt x="368" y="1956"/>
                  <a:pt x="368" y="1956"/>
                </a:cubicBezTo>
                <a:cubicBezTo>
                  <a:pt x="368" y="1956"/>
                  <a:pt x="352" y="1929"/>
                  <a:pt x="340" y="1899"/>
                </a:cubicBezTo>
                <a:cubicBezTo>
                  <a:pt x="328" y="1869"/>
                  <a:pt x="315" y="1800"/>
                  <a:pt x="313" y="1777"/>
                </a:cubicBezTo>
                <a:cubicBezTo>
                  <a:pt x="312" y="1753"/>
                  <a:pt x="305" y="1704"/>
                  <a:pt x="286" y="1678"/>
                </a:cubicBezTo>
                <a:cubicBezTo>
                  <a:pt x="268" y="1652"/>
                  <a:pt x="248" y="1623"/>
                  <a:pt x="248" y="1623"/>
                </a:cubicBezTo>
                <a:cubicBezTo>
                  <a:pt x="248" y="1623"/>
                  <a:pt x="280" y="1628"/>
                  <a:pt x="303" y="1626"/>
                </a:cubicBezTo>
                <a:cubicBezTo>
                  <a:pt x="326" y="1624"/>
                  <a:pt x="350" y="1616"/>
                  <a:pt x="350" y="1616"/>
                </a:cubicBezTo>
                <a:cubicBezTo>
                  <a:pt x="350" y="1616"/>
                  <a:pt x="350" y="1632"/>
                  <a:pt x="355" y="1643"/>
                </a:cubicBezTo>
                <a:cubicBezTo>
                  <a:pt x="360" y="1654"/>
                  <a:pt x="370" y="1661"/>
                  <a:pt x="370" y="1671"/>
                </a:cubicBezTo>
                <a:cubicBezTo>
                  <a:pt x="370" y="1682"/>
                  <a:pt x="369" y="1778"/>
                  <a:pt x="370" y="1800"/>
                </a:cubicBezTo>
                <a:close/>
              </a:path>
            </a:pathLst>
          </a:custGeom>
          <a:solidFill>
            <a:schemeClr val="tx2">
              <a:lumMod val="60000"/>
              <a:lumOff val="40000"/>
            </a:schemeClr>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 name="Freeform 81">
            <a:hlinkClick r:id="" action="ppaction://noaction"/>
          </p:cNvPr>
          <p:cNvSpPr>
            <a:spLocks noEditPoints="1"/>
          </p:cNvSpPr>
          <p:nvPr/>
        </p:nvSpPr>
        <p:spPr bwMode="auto">
          <a:xfrm>
            <a:off x="2810524" y="771549"/>
            <a:ext cx="658107" cy="3042989"/>
          </a:xfrm>
          <a:custGeom>
            <a:avLst/>
            <a:gdLst/>
            <a:ahLst/>
            <a:cxnLst>
              <a:cxn ang="0">
                <a:pos x="337" y="699"/>
              </a:cxn>
              <a:cxn ang="0">
                <a:pos x="363" y="584"/>
              </a:cxn>
              <a:cxn ang="0">
                <a:pos x="362" y="537"/>
              </a:cxn>
              <a:cxn ang="0">
                <a:pos x="345" y="370"/>
              </a:cxn>
              <a:cxn ang="0">
                <a:pos x="335" y="302"/>
              </a:cxn>
              <a:cxn ang="0">
                <a:pos x="254" y="244"/>
              </a:cxn>
              <a:cxn ang="0">
                <a:pos x="228" y="47"/>
              </a:cxn>
              <a:cxn ang="0">
                <a:pos x="154" y="1"/>
              </a:cxn>
              <a:cxn ang="0">
                <a:pos x="43" y="249"/>
              </a:cxn>
              <a:cxn ang="0">
                <a:pos x="23" y="382"/>
              </a:cxn>
              <a:cxn ang="0">
                <a:pos x="34" y="524"/>
              </a:cxn>
              <a:cxn ang="0">
                <a:pos x="23" y="598"/>
              </a:cxn>
              <a:cxn ang="0">
                <a:pos x="5" y="657"/>
              </a:cxn>
              <a:cxn ang="0">
                <a:pos x="0" y="746"/>
              </a:cxn>
              <a:cxn ang="0">
                <a:pos x="5" y="859"/>
              </a:cxn>
              <a:cxn ang="0">
                <a:pos x="67" y="1114"/>
              </a:cxn>
              <a:cxn ang="0">
                <a:pos x="84" y="1219"/>
              </a:cxn>
              <a:cxn ang="0">
                <a:pos x="100" y="1437"/>
              </a:cxn>
              <a:cxn ang="0">
                <a:pos x="96" y="1483"/>
              </a:cxn>
              <a:cxn ang="0">
                <a:pos x="56" y="1540"/>
              </a:cxn>
              <a:cxn ang="0">
                <a:pos x="88" y="1581"/>
              </a:cxn>
              <a:cxn ang="0">
                <a:pos x="188" y="1549"/>
              </a:cxn>
              <a:cxn ang="0">
                <a:pos x="198" y="1496"/>
              </a:cxn>
              <a:cxn ang="0">
                <a:pos x="201" y="1374"/>
              </a:cxn>
              <a:cxn ang="0">
                <a:pos x="189" y="1295"/>
              </a:cxn>
              <a:cxn ang="0">
                <a:pos x="222" y="1407"/>
              </a:cxn>
              <a:cxn ang="0">
                <a:pos x="235" y="1523"/>
              </a:cxn>
              <a:cxn ang="0">
                <a:pos x="245" y="1601"/>
              </a:cxn>
              <a:cxn ang="0">
                <a:pos x="242" y="1696"/>
              </a:cxn>
              <a:cxn ang="0">
                <a:pos x="318" y="1622"/>
              </a:cxn>
              <a:cxn ang="0">
                <a:pos x="337" y="1563"/>
              </a:cxn>
              <a:cxn ang="0">
                <a:pos x="322" y="1415"/>
              </a:cxn>
              <a:cxn ang="0">
                <a:pos x="265" y="1173"/>
              </a:cxn>
              <a:cxn ang="0">
                <a:pos x="286" y="862"/>
              </a:cxn>
              <a:cxn ang="0">
                <a:pos x="327" y="714"/>
              </a:cxn>
              <a:cxn ang="0">
                <a:pos x="278" y="658"/>
              </a:cxn>
              <a:cxn ang="0">
                <a:pos x="267" y="637"/>
              </a:cxn>
              <a:cxn ang="0">
                <a:pos x="254" y="558"/>
              </a:cxn>
              <a:cxn ang="0">
                <a:pos x="264" y="485"/>
              </a:cxn>
              <a:cxn ang="0">
                <a:pos x="275" y="529"/>
              </a:cxn>
              <a:cxn ang="0">
                <a:pos x="280" y="554"/>
              </a:cxn>
              <a:cxn ang="0">
                <a:pos x="282" y="584"/>
              </a:cxn>
              <a:cxn ang="0">
                <a:pos x="288" y="607"/>
              </a:cxn>
            </a:cxnLst>
            <a:rect l="0" t="0" r="r" b="b"/>
            <a:pathLst>
              <a:path w="367" h="1698">
                <a:moveTo>
                  <a:pt x="327" y="714"/>
                </a:moveTo>
                <a:cubicBezTo>
                  <a:pt x="332" y="702"/>
                  <a:pt x="332" y="702"/>
                  <a:pt x="332" y="702"/>
                </a:cubicBezTo>
                <a:cubicBezTo>
                  <a:pt x="337" y="699"/>
                  <a:pt x="337" y="699"/>
                  <a:pt x="337" y="699"/>
                </a:cubicBezTo>
                <a:cubicBezTo>
                  <a:pt x="356" y="608"/>
                  <a:pt x="356" y="608"/>
                  <a:pt x="356" y="608"/>
                </a:cubicBezTo>
                <a:cubicBezTo>
                  <a:pt x="367" y="595"/>
                  <a:pt x="367" y="595"/>
                  <a:pt x="367" y="595"/>
                </a:cubicBezTo>
                <a:cubicBezTo>
                  <a:pt x="367" y="595"/>
                  <a:pt x="365" y="591"/>
                  <a:pt x="363" y="584"/>
                </a:cubicBezTo>
                <a:cubicBezTo>
                  <a:pt x="361" y="578"/>
                  <a:pt x="363" y="566"/>
                  <a:pt x="363" y="566"/>
                </a:cubicBezTo>
                <a:cubicBezTo>
                  <a:pt x="363" y="566"/>
                  <a:pt x="367" y="558"/>
                  <a:pt x="365" y="553"/>
                </a:cubicBezTo>
                <a:cubicBezTo>
                  <a:pt x="363" y="549"/>
                  <a:pt x="362" y="537"/>
                  <a:pt x="362" y="537"/>
                </a:cubicBezTo>
                <a:cubicBezTo>
                  <a:pt x="362" y="537"/>
                  <a:pt x="359" y="528"/>
                  <a:pt x="358" y="524"/>
                </a:cubicBezTo>
                <a:cubicBezTo>
                  <a:pt x="358" y="519"/>
                  <a:pt x="355" y="483"/>
                  <a:pt x="353" y="446"/>
                </a:cubicBezTo>
                <a:cubicBezTo>
                  <a:pt x="352" y="409"/>
                  <a:pt x="350" y="388"/>
                  <a:pt x="345" y="370"/>
                </a:cubicBezTo>
                <a:cubicBezTo>
                  <a:pt x="341" y="351"/>
                  <a:pt x="340" y="344"/>
                  <a:pt x="340" y="344"/>
                </a:cubicBezTo>
                <a:cubicBezTo>
                  <a:pt x="345" y="330"/>
                  <a:pt x="345" y="330"/>
                  <a:pt x="345" y="330"/>
                </a:cubicBezTo>
                <a:cubicBezTo>
                  <a:pt x="345" y="330"/>
                  <a:pt x="345" y="318"/>
                  <a:pt x="335" y="302"/>
                </a:cubicBezTo>
                <a:cubicBezTo>
                  <a:pt x="324" y="287"/>
                  <a:pt x="311" y="273"/>
                  <a:pt x="304" y="273"/>
                </a:cubicBezTo>
                <a:cubicBezTo>
                  <a:pt x="297" y="272"/>
                  <a:pt x="284" y="267"/>
                  <a:pt x="278" y="263"/>
                </a:cubicBezTo>
                <a:cubicBezTo>
                  <a:pt x="272" y="258"/>
                  <a:pt x="256" y="245"/>
                  <a:pt x="254" y="244"/>
                </a:cubicBezTo>
                <a:cubicBezTo>
                  <a:pt x="251" y="244"/>
                  <a:pt x="246" y="208"/>
                  <a:pt x="246" y="208"/>
                </a:cubicBezTo>
                <a:cubicBezTo>
                  <a:pt x="246" y="208"/>
                  <a:pt x="253" y="166"/>
                  <a:pt x="251" y="138"/>
                </a:cubicBezTo>
                <a:cubicBezTo>
                  <a:pt x="248" y="110"/>
                  <a:pt x="246" y="75"/>
                  <a:pt x="228" y="47"/>
                </a:cubicBezTo>
                <a:cubicBezTo>
                  <a:pt x="209" y="20"/>
                  <a:pt x="183" y="8"/>
                  <a:pt x="183" y="8"/>
                </a:cubicBezTo>
                <a:cubicBezTo>
                  <a:pt x="172" y="9"/>
                  <a:pt x="172" y="9"/>
                  <a:pt x="172" y="9"/>
                </a:cubicBezTo>
                <a:cubicBezTo>
                  <a:pt x="172" y="9"/>
                  <a:pt x="163" y="2"/>
                  <a:pt x="154" y="1"/>
                </a:cubicBezTo>
                <a:cubicBezTo>
                  <a:pt x="144" y="0"/>
                  <a:pt x="105" y="2"/>
                  <a:pt x="85" y="28"/>
                </a:cubicBezTo>
                <a:cubicBezTo>
                  <a:pt x="66" y="55"/>
                  <a:pt x="42" y="114"/>
                  <a:pt x="42" y="135"/>
                </a:cubicBezTo>
                <a:cubicBezTo>
                  <a:pt x="42" y="156"/>
                  <a:pt x="47" y="231"/>
                  <a:pt x="43" y="249"/>
                </a:cubicBezTo>
                <a:cubicBezTo>
                  <a:pt x="39" y="267"/>
                  <a:pt x="39" y="283"/>
                  <a:pt x="29" y="296"/>
                </a:cubicBezTo>
                <a:cubicBezTo>
                  <a:pt x="18" y="309"/>
                  <a:pt x="12" y="329"/>
                  <a:pt x="16" y="341"/>
                </a:cubicBezTo>
                <a:cubicBezTo>
                  <a:pt x="19" y="354"/>
                  <a:pt x="24" y="374"/>
                  <a:pt x="23" y="382"/>
                </a:cubicBezTo>
                <a:cubicBezTo>
                  <a:pt x="21" y="390"/>
                  <a:pt x="21" y="433"/>
                  <a:pt x="23" y="444"/>
                </a:cubicBezTo>
                <a:cubicBezTo>
                  <a:pt x="25" y="456"/>
                  <a:pt x="26" y="477"/>
                  <a:pt x="30" y="490"/>
                </a:cubicBezTo>
                <a:cubicBezTo>
                  <a:pt x="34" y="502"/>
                  <a:pt x="37" y="519"/>
                  <a:pt x="34" y="524"/>
                </a:cubicBezTo>
                <a:cubicBezTo>
                  <a:pt x="32" y="529"/>
                  <a:pt x="29" y="542"/>
                  <a:pt x="29" y="550"/>
                </a:cubicBezTo>
                <a:cubicBezTo>
                  <a:pt x="29" y="558"/>
                  <a:pt x="32" y="570"/>
                  <a:pt x="32" y="575"/>
                </a:cubicBezTo>
                <a:cubicBezTo>
                  <a:pt x="32" y="580"/>
                  <a:pt x="24" y="595"/>
                  <a:pt x="23" y="598"/>
                </a:cubicBezTo>
                <a:cubicBezTo>
                  <a:pt x="22" y="601"/>
                  <a:pt x="24" y="615"/>
                  <a:pt x="24" y="619"/>
                </a:cubicBezTo>
                <a:cubicBezTo>
                  <a:pt x="25" y="623"/>
                  <a:pt x="21" y="633"/>
                  <a:pt x="19" y="639"/>
                </a:cubicBezTo>
                <a:cubicBezTo>
                  <a:pt x="16" y="644"/>
                  <a:pt x="4" y="655"/>
                  <a:pt x="5" y="657"/>
                </a:cubicBezTo>
                <a:cubicBezTo>
                  <a:pt x="6" y="660"/>
                  <a:pt x="11" y="675"/>
                  <a:pt x="11" y="675"/>
                </a:cubicBezTo>
                <a:cubicBezTo>
                  <a:pt x="11" y="675"/>
                  <a:pt x="7" y="712"/>
                  <a:pt x="8" y="717"/>
                </a:cubicBezTo>
                <a:cubicBezTo>
                  <a:pt x="8" y="722"/>
                  <a:pt x="0" y="741"/>
                  <a:pt x="0" y="746"/>
                </a:cubicBezTo>
                <a:cubicBezTo>
                  <a:pt x="0" y="752"/>
                  <a:pt x="0" y="762"/>
                  <a:pt x="0" y="762"/>
                </a:cubicBezTo>
                <a:cubicBezTo>
                  <a:pt x="0" y="762"/>
                  <a:pt x="0" y="818"/>
                  <a:pt x="1" y="837"/>
                </a:cubicBezTo>
                <a:cubicBezTo>
                  <a:pt x="1" y="841"/>
                  <a:pt x="3" y="849"/>
                  <a:pt x="5" y="859"/>
                </a:cubicBezTo>
                <a:cubicBezTo>
                  <a:pt x="5" y="859"/>
                  <a:pt x="13" y="921"/>
                  <a:pt x="15" y="936"/>
                </a:cubicBezTo>
                <a:cubicBezTo>
                  <a:pt x="17" y="951"/>
                  <a:pt x="40" y="1013"/>
                  <a:pt x="46" y="1030"/>
                </a:cubicBezTo>
                <a:cubicBezTo>
                  <a:pt x="53" y="1046"/>
                  <a:pt x="63" y="1086"/>
                  <a:pt x="67" y="1114"/>
                </a:cubicBezTo>
                <a:cubicBezTo>
                  <a:pt x="71" y="1142"/>
                  <a:pt x="79" y="1145"/>
                  <a:pt x="78" y="1152"/>
                </a:cubicBezTo>
                <a:cubicBezTo>
                  <a:pt x="77" y="1159"/>
                  <a:pt x="79" y="1186"/>
                  <a:pt x="83" y="1195"/>
                </a:cubicBezTo>
                <a:cubicBezTo>
                  <a:pt x="86" y="1204"/>
                  <a:pt x="84" y="1217"/>
                  <a:pt x="84" y="1219"/>
                </a:cubicBezTo>
                <a:cubicBezTo>
                  <a:pt x="83" y="1221"/>
                  <a:pt x="90" y="1273"/>
                  <a:pt x="93" y="1296"/>
                </a:cubicBezTo>
                <a:cubicBezTo>
                  <a:pt x="95" y="1318"/>
                  <a:pt x="99" y="1361"/>
                  <a:pt x="99" y="1365"/>
                </a:cubicBezTo>
                <a:cubicBezTo>
                  <a:pt x="98" y="1397"/>
                  <a:pt x="100" y="1425"/>
                  <a:pt x="100" y="1437"/>
                </a:cubicBezTo>
                <a:cubicBezTo>
                  <a:pt x="100" y="1449"/>
                  <a:pt x="99" y="1458"/>
                  <a:pt x="97" y="1465"/>
                </a:cubicBezTo>
                <a:cubicBezTo>
                  <a:pt x="95" y="1471"/>
                  <a:pt x="92" y="1482"/>
                  <a:pt x="92" y="1482"/>
                </a:cubicBezTo>
                <a:cubicBezTo>
                  <a:pt x="96" y="1483"/>
                  <a:pt x="96" y="1483"/>
                  <a:pt x="96" y="1483"/>
                </a:cubicBezTo>
                <a:cubicBezTo>
                  <a:pt x="96" y="1483"/>
                  <a:pt x="99" y="1484"/>
                  <a:pt x="96" y="1492"/>
                </a:cubicBezTo>
                <a:cubicBezTo>
                  <a:pt x="94" y="1500"/>
                  <a:pt x="94" y="1505"/>
                  <a:pt x="87" y="1513"/>
                </a:cubicBezTo>
                <a:cubicBezTo>
                  <a:pt x="80" y="1522"/>
                  <a:pt x="73" y="1532"/>
                  <a:pt x="56" y="1540"/>
                </a:cubicBezTo>
                <a:cubicBezTo>
                  <a:pt x="39" y="1548"/>
                  <a:pt x="32" y="1552"/>
                  <a:pt x="18" y="1558"/>
                </a:cubicBezTo>
                <a:cubicBezTo>
                  <a:pt x="6" y="1564"/>
                  <a:pt x="22" y="1577"/>
                  <a:pt x="39" y="1581"/>
                </a:cubicBezTo>
                <a:cubicBezTo>
                  <a:pt x="54" y="1585"/>
                  <a:pt x="79" y="1585"/>
                  <a:pt x="88" y="1581"/>
                </a:cubicBezTo>
                <a:cubicBezTo>
                  <a:pt x="107" y="1572"/>
                  <a:pt x="129" y="1544"/>
                  <a:pt x="141" y="1542"/>
                </a:cubicBezTo>
                <a:cubicBezTo>
                  <a:pt x="169" y="1537"/>
                  <a:pt x="159" y="1551"/>
                  <a:pt x="168" y="1552"/>
                </a:cubicBezTo>
                <a:cubicBezTo>
                  <a:pt x="173" y="1553"/>
                  <a:pt x="181" y="1550"/>
                  <a:pt x="188" y="1549"/>
                </a:cubicBezTo>
                <a:cubicBezTo>
                  <a:pt x="198" y="1547"/>
                  <a:pt x="194" y="1533"/>
                  <a:pt x="194" y="1526"/>
                </a:cubicBezTo>
                <a:cubicBezTo>
                  <a:pt x="195" y="1518"/>
                  <a:pt x="194" y="1516"/>
                  <a:pt x="194" y="1510"/>
                </a:cubicBezTo>
                <a:cubicBezTo>
                  <a:pt x="193" y="1503"/>
                  <a:pt x="195" y="1498"/>
                  <a:pt x="198" y="1496"/>
                </a:cubicBezTo>
                <a:cubicBezTo>
                  <a:pt x="201" y="1495"/>
                  <a:pt x="195" y="1480"/>
                  <a:pt x="195" y="1473"/>
                </a:cubicBezTo>
                <a:cubicBezTo>
                  <a:pt x="195" y="1466"/>
                  <a:pt x="196" y="1415"/>
                  <a:pt x="194" y="1404"/>
                </a:cubicBezTo>
                <a:cubicBezTo>
                  <a:pt x="192" y="1393"/>
                  <a:pt x="196" y="1384"/>
                  <a:pt x="201" y="1374"/>
                </a:cubicBezTo>
                <a:cubicBezTo>
                  <a:pt x="205" y="1363"/>
                  <a:pt x="199" y="1348"/>
                  <a:pt x="197" y="1343"/>
                </a:cubicBezTo>
                <a:cubicBezTo>
                  <a:pt x="196" y="1338"/>
                  <a:pt x="192" y="1330"/>
                  <a:pt x="192" y="1323"/>
                </a:cubicBezTo>
                <a:cubicBezTo>
                  <a:pt x="192" y="1315"/>
                  <a:pt x="189" y="1295"/>
                  <a:pt x="189" y="1295"/>
                </a:cubicBezTo>
                <a:cubicBezTo>
                  <a:pt x="189" y="1295"/>
                  <a:pt x="199" y="1323"/>
                  <a:pt x="203" y="1332"/>
                </a:cubicBezTo>
                <a:cubicBezTo>
                  <a:pt x="208" y="1342"/>
                  <a:pt x="210" y="1364"/>
                  <a:pt x="209" y="1367"/>
                </a:cubicBezTo>
                <a:cubicBezTo>
                  <a:pt x="209" y="1370"/>
                  <a:pt x="219" y="1396"/>
                  <a:pt x="222" y="1407"/>
                </a:cubicBezTo>
                <a:cubicBezTo>
                  <a:pt x="225" y="1417"/>
                  <a:pt x="222" y="1447"/>
                  <a:pt x="223" y="1453"/>
                </a:cubicBezTo>
                <a:cubicBezTo>
                  <a:pt x="225" y="1459"/>
                  <a:pt x="226" y="1470"/>
                  <a:pt x="225" y="1472"/>
                </a:cubicBezTo>
                <a:cubicBezTo>
                  <a:pt x="225" y="1475"/>
                  <a:pt x="234" y="1502"/>
                  <a:pt x="235" y="1523"/>
                </a:cubicBezTo>
                <a:cubicBezTo>
                  <a:pt x="237" y="1545"/>
                  <a:pt x="234" y="1573"/>
                  <a:pt x="234" y="1573"/>
                </a:cubicBezTo>
                <a:cubicBezTo>
                  <a:pt x="247" y="1577"/>
                  <a:pt x="247" y="1577"/>
                  <a:pt x="247" y="1577"/>
                </a:cubicBezTo>
                <a:cubicBezTo>
                  <a:pt x="247" y="1577"/>
                  <a:pt x="245" y="1592"/>
                  <a:pt x="245" y="1601"/>
                </a:cubicBezTo>
                <a:cubicBezTo>
                  <a:pt x="244" y="1610"/>
                  <a:pt x="240" y="1628"/>
                  <a:pt x="234" y="1639"/>
                </a:cubicBezTo>
                <a:cubicBezTo>
                  <a:pt x="228" y="1650"/>
                  <a:pt x="215" y="1672"/>
                  <a:pt x="217" y="1681"/>
                </a:cubicBezTo>
                <a:cubicBezTo>
                  <a:pt x="219" y="1691"/>
                  <a:pt x="223" y="1698"/>
                  <a:pt x="242" y="1696"/>
                </a:cubicBezTo>
                <a:cubicBezTo>
                  <a:pt x="252" y="1695"/>
                  <a:pt x="268" y="1688"/>
                  <a:pt x="273" y="1684"/>
                </a:cubicBezTo>
                <a:cubicBezTo>
                  <a:pt x="282" y="1676"/>
                  <a:pt x="291" y="1667"/>
                  <a:pt x="294" y="1654"/>
                </a:cubicBezTo>
                <a:cubicBezTo>
                  <a:pt x="304" y="1614"/>
                  <a:pt x="309" y="1630"/>
                  <a:pt x="318" y="1622"/>
                </a:cubicBezTo>
                <a:cubicBezTo>
                  <a:pt x="330" y="1611"/>
                  <a:pt x="326" y="1602"/>
                  <a:pt x="325" y="1588"/>
                </a:cubicBezTo>
                <a:cubicBezTo>
                  <a:pt x="325" y="1580"/>
                  <a:pt x="326" y="1578"/>
                  <a:pt x="326" y="1578"/>
                </a:cubicBezTo>
                <a:cubicBezTo>
                  <a:pt x="326" y="1578"/>
                  <a:pt x="337" y="1569"/>
                  <a:pt x="337" y="1563"/>
                </a:cubicBezTo>
                <a:cubicBezTo>
                  <a:pt x="337" y="1557"/>
                  <a:pt x="336" y="1538"/>
                  <a:pt x="338" y="1522"/>
                </a:cubicBezTo>
                <a:cubicBezTo>
                  <a:pt x="340" y="1506"/>
                  <a:pt x="332" y="1461"/>
                  <a:pt x="330" y="1454"/>
                </a:cubicBezTo>
                <a:cubicBezTo>
                  <a:pt x="328" y="1447"/>
                  <a:pt x="322" y="1423"/>
                  <a:pt x="322" y="1415"/>
                </a:cubicBezTo>
                <a:cubicBezTo>
                  <a:pt x="322" y="1405"/>
                  <a:pt x="320" y="1391"/>
                  <a:pt x="319" y="1379"/>
                </a:cubicBezTo>
                <a:cubicBezTo>
                  <a:pt x="317" y="1370"/>
                  <a:pt x="308" y="1304"/>
                  <a:pt x="298" y="1273"/>
                </a:cubicBezTo>
                <a:cubicBezTo>
                  <a:pt x="289" y="1242"/>
                  <a:pt x="271" y="1191"/>
                  <a:pt x="265" y="1173"/>
                </a:cubicBezTo>
                <a:cubicBezTo>
                  <a:pt x="259" y="1154"/>
                  <a:pt x="259" y="1109"/>
                  <a:pt x="260" y="1081"/>
                </a:cubicBezTo>
                <a:cubicBezTo>
                  <a:pt x="261" y="1052"/>
                  <a:pt x="271" y="996"/>
                  <a:pt x="276" y="957"/>
                </a:cubicBezTo>
                <a:cubicBezTo>
                  <a:pt x="282" y="919"/>
                  <a:pt x="286" y="862"/>
                  <a:pt x="286" y="862"/>
                </a:cubicBezTo>
                <a:cubicBezTo>
                  <a:pt x="286" y="849"/>
                  <a:pt x="286" y="839"/>
                  <a:pt x="286" y="839"/>
                </a:cubicBezTo>
                <a:cubicBezTo>
                  <a:pt x="286" y="839"/>
                  <a:pt x="300" y="816"/>
                  <a:pt x="304" y="797"/>
                </a:cubicBezTo>
                <a:cubicBezTo>
                  <a:pt x="309" y="777"/>
                  <a:pt x="327" y="714"/>
                  <a:pt x="327" y="714"/>
                </a:cubicBezTo>
                <a:close/>
                <a:moveTo>
                  <a:pt x="288" y="607"/>
                </a:moveTo>
                <a:cubicBezTo>
                  <a:pt x="285" y="623"/>
                  <a:pt x="285" y="623"/>
                  <a:pt x="285" y="623"/>
                </a:cubicBezTo>
                <a:cubicBezTo>
                  <a:pt x="278" y="658"/>
                  <a:pt x="278" y="658"/>
                  <a:pt x="278" y="658"/>
                </a:cubicBezTo>
                <a:cubicBezTo>
                  <a:pt x="275" y="689"/>
                  <a:pt x="275" y="689"/>
                  <a:pt x="275" y="689"/>
                </a:cubicBezTo>
                <a:cubicBezTo>
                  <a:pt x="272" y="657"/>
                  <a:pt x="272" y="657"/>
                  <a:pt x="272" y="657"/>
                </a:cubicBezTo>
                <a:cubicBezTo>
                  <a:pt x="272" y="657"/>
                  <a:pt x="267" y="641"/>
                  <a:pt x="267" y="637"/>
                </a:cubicBezTo>
                <a:cubicBezTo>
                  <a:pt x="267" y="634"/>
                  <a:pt x="265" y="605"/>
                  <a:pt x="263" y="597"/>
                </a:cubicBezTo>
                <a:cubicBezTo>
                  <a:pt x="261" y="589"/>
                  <a:pt x="251" y="579"/>
                  <a:pt x="252" y="576"/>
                </a:cubicBezTo>
                <a:cubicBezTo>
                  <a:pt x="253" y="574"/>
                  <a:pt x="254" y="562"/>
                  <a:pt x="254" y="558"/>
                </a:cubicBezTo>
                <a:cubicBezTo>
                  <a:pt x="254" y="553"/>
                  <a:pt x="248" y="539"/>
                  <a:pt x="249" y="531"/>
                </a:cubicBezTo>
                <a:cubicBezTo>
                  <a:pt x="250" y="523"/>
                  <a:pt x="265" y="516"/>
                  <a:pt x="267" y="508"/>
                </a:cubicBezTo>
                <a:cubicBezTo>
                  <a:pt x="269" y="501"/>
                  <a:pt x="264" y="485"/>
                  <a:pt x="264" y="485"/>
                </a:cubicBezTo>
                <a:cubicBezTo>
                  <a:pt x="272" y="493"/>
                  <a:pt x="272" y="493"/>
                  <a:pt x="272" y="493"/>
                </a:cubicBezTo>
                <a:cubicBezTo>
                  <a:pt x="272" y="493"/>
                  <a:pt x="280" y="500"/>
                  <a:pt x="274" y="509"/>
                </a:cubicBezTo>
                <a:cubicBezTo>
                  <a:pt x="268" y="519"/>
                  <a:pt x="275" y="527"/>
                  <a:pt x="275" y="529"/>
                </a:cubicBezTo>
                <a:cubicBezTo>
                  <a:pt x="275" y="532"/>
                  <a:pt x="279" y="534"/>
                  <a:pt x="278" y="540"/>
                </a:cubicBezTo>
                <a:cubicBezTo>
                  <a:pt x="277" y="545"/>
                  <a:pt x="277" y="547"/>
                  <a:pt x="277" y="547"/>
                </a:cubicBezTo>
                <a:cubicBezTo>
                  <a:pt x="280" y="554"/>
                  <a:pt x="280" y="554"/>
                  <a:pt x="280" y="554"/>
                </a:cubicBezTo>
                <a:cubicBezTo>
                  <a:pt x="275" y="563"/>
                  <a:pt x="275" y="563"/>
                  <a:pt x="275" y="563"/>
                </a:cubicBezTo>
                <a:cubicBezTo>
                  <a:pt x="275" y="563"/>
                  <a:pt x="275" y="572"/>
                  <a:pt x="275" y="576"/>
                </a:cubicBezTo>
                <a:cubicBezTo>
                  <a:pt x="276" y="581"/>
                  <a:pt x="282" y="584"/>
                  <a:pt x="282" y="584"/>
                </a:cubicBezTo>
                <a:cubicBezTo>
                  <a:pt x="282" y="590"/>
                  <a:pt x="282" y="590"/>
                  <a:pt x="282" y="590"/>
                </a:cubicBezTo>
                <a:cubicBezTo>
                  <a:pt x="290" y="599"/>
                  <a:pt x="290" y="599"/>
                  <a:pt x="290" y="599"/>
                </a:cubicBezTo>
                <a:lnTo>
                  <a:pt x="288" y="607"/>
                </a:lnTo>
                <a:close/>
              </a:path>
            </a:pathLst>
          </a:custGeom>
          <a:solidFill>
            <a:schemeClr val="tx2">
              <a:lumMod val="60000"/>
              <a:lumOff val="40000"/>
            </a:schemeClr>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 name="Freeform 83"/>
          <p:cNvSpPr>
            <a:spLocks/>
          </p:cNvSpPr>
          <p:nvPr/>
        </p:nvSpPr>
        <p:spPr bwMode="auto">
          <a:xfrm>
            <a:off x="1428904" y="4025676"/>
            <a:ext cx="2129904" cy="274266"/>
          </a:xfrm>
          <a:custGeom>
            <a:avLst/>
            <a:gdLst/>
            <a:ahLst/>
            <a:cxnLst>
              <a:cxn ang="0">
                <a:pos x="0" y="152"/>
              </a:cxn>
              <a:cxn ang="0">
                <a:pos x="1861" y="152"/>
              </a:cxn>
              <a:cxn ang="0">
                <a:pos x="2013" y="0"/>
              </a:cxn>
            </a:cxnLst>
            <a:rect l="0" t="0" r="r" b="b"/>
            <a:pathLst>
              <a:path w="2013" h="152">
                <a:moveTo>
                  <a:pt x="0" y="152"/>
                </a:moveTo>
                <a:lnTo>
                  <a:pt x="1861" y="152"/>
                </a:lnTo>
                <a:lnTo>
                  <a:pt x="2013" y="0"/>
                </a:lnTo>
              </a:path>
            </a:pathLst>
          </a:custGeom>
          <a:noFill/>
          <a:ln w="12700" cap="flat" cmpd="sng">
            <a:solidFill>
              <a:srgbClr val="0079C5">
                <a:lumMod val="60000"/>
                <a:lumOff val="40000"/>
              </a:srgbClr>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 name="Freeform 84"/>
          <p:cNvSpPr>
            <a:spLocks/>
          </p:cNvSpPr>
          <p:nvPr/>
        </p:nvSpPr>
        <p:spPr bwMode="auto">
          <a:xfrm>
            <a:off x="1428903" y="4413027"/>
            <a:ext cx="3037805" cy="318963"/>
          </a:xfrm>
          <a:custGeom>
            <a:avLst/>
            <a:gdLst/>
            <a:ahLst/>
            <a:cxnLst>
              <a:cxn ang="0">
                <a:pos x="0" y="219"/>
              </a:cxn>
              <a:cxn ang="0">
                <a:pos x="2508" y="219"/>
              </a:cxn>
              <a:cxn ang="0">
                <a:pos x="2727" y="0"/>
              </a:cxn>
            </a:cxnLst>
            <a:rect l="0" t="0" r="r" b="b"/>
            <a:pathLst>
              <a:path w="2727" h="219">
                <a:moveTo>
                  <a:pt x="0" y="219"/>
                </a:moveTo>
                <a:lnTo>
                  <a:pt x="2508" y="219"/>
                </a:lnTo>
                <a:lnTo>
                  <a:pt x="2727" y="0"/>
                </a:lnTo>
              </a:path>
            </a:pathLst>
          </a:custGeom>
          <a:noFill/>
          <a:ln w="12700" cap="flat" cmpd="sng">
            <a:solidFill>
              <a:srgbClr val="0079C5">
                <a:lumMod val="60000"/>
                <a:lumOff val="40000"/>
              </a:srgbClr>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 name="Rectangle 86"/>
          <p:cNvSpPr>
            <a:spLocks noChangeArrowheads="1"/>
          </p:cNvSpPr>
          <p:nvPr/>
        </p:nvSpPr>
        <p:spPr bwMode="auto">
          <a:xfrm>
            <a:off x="434260" y="1131590"/>
            <a:ext cx="1115219" cy="720725"/>
          </a:xfrm>
          <a:prstGeom prst="rect">
            <a:avLst/>
          </a:prstGeom>
          <a:noFill/>
          <a:ln w="9525">
            <a:noFill/>
            <a:miter lim="800000"/>
            <a:headEnd/>
            <a:tailEnd/>
          </a:ln>
          <a:effectLst/>
        </p:spPr>
        <p:txBody>
          <a:bodyPr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3200" b="0" i="0" u="none" strike="noStrike" kern="0" cap="none" spc="0" normalizeH="0" baseline="0" noProof="0" dirty="0" smtClean="0">
                <a:ln>
                  <a:noFill/>
                </a:ln>
                <a:solidFill>
                  <a:srgbClr val="0079C5">
                    <a:lumMod val="40000"/>
                    <a:lumOff val="60000"/>
                  </a:srgbClr>
                </a:solidFill>
                <a:effectLst/>
                <a:uLnTx/>
                <a:uFillTx/>
                <a:latin typeface="微软雅黑" pitchFamily="34" charset="-122"/>
                <a:ea typeface="微软雅黑" pitchFamily="34" charset="-122"/>
              </a:rPr>
              <a:t>宝付</a:t>
            </a:r>
            <a:endParaRPr kumimoji="0" lang="en-GB" altLang="zh-CN" sz="3200" b="0" i="0" u="none" strike="noStrike" kern="0" cap="none" spc="0" normalizeH="0" baseline="0" noProof="0" dirty="0" smtClean="0">
              <a:ln>
                <a:noFill/>
              </a:ln>
              <a:solidFill>
                <a:srgbClr val="0079C5">
                  <a:lumMod val="40000"/>
                  <a:lumOff val="60000"/>
                </a:srgbClr>
              </a:solidFill>
              <a:effectLst/>
              <a:uLnTx/>
              <a:uFillTx/>
              <a:latin typeface="微软雅黑" pitchFamily="34" charset="-122"/>
              <a:ea typeface="微软雅黑" pitchFamily="34" charset="-122"/>
            </a:endParaRPr>
          </a:p>
        </p:txBody>
      </p:sp>
      <p:sp>
        <p:nvSpPr>
          <p:cNvPr id="31" name="Rectangle 87"/>
          <p:cNvSpPr>
            <a:spLocks noChangeArrowheads="1"/>
          </p:cNvSpPr>
          <p:nvPr/>
        </p:nvSpPr>
        <p:spPr bwMode="auto">
          <a:xfrm>
            <a:off x="146229" y="1923678"/>
            <a:ext cx="1944688" cy="669925"/>
          </a:xfrm>
          <a:prstGeom prst="rect">
            <a:avLst/>
          </a:prstGeom>
          <a:noFill/>
          <a:ln w="9525">
            <a:noFill/>
            <a:miter lim="800000"/>
            <a:headEnd/>
            <a:tailEnd/>
          </a:ln>
          <a:effectLst/>
        </p:spPr>
        <p:txBody>
          <a:bodyPr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6000" b="1" i="0" u="none" strike="noStrike" kern="0" cap="none" spc="0" normalizeH="0" baseline="0" noProof="0" dirty="0" smtClean="0">
                <a:ln>
                  <a:noFill/>
                </a:ln>
                <a:solidFill>
                  <a:srgbClr val="0079C5">
                    <a:lumMod val="40000"/>
                    <a:lumOff val="60000"/>
                  </a:srgbClr>
                </a:solidFill>
                <a:effectLst/>
                <a:uLnTx/>
                <a:uFillTx/>
                <a:latin typeface="微软雅黑" pitchFamily="34" charset="-122"/>
                <a:ea typeface="微软雅黑" pitchFamily="34" charset="-122"/>
              </a:rPr>
              <a:t>团队</a:t>
            </a:r>
            <a:endParaRPr kumimoji="0" lang="en-GB" altLang="zh-CN" sz="6000" b="1" i="0" u="none" strike="noStrike" kern="0" cap="none" spc="0" normalizeH="0" baseline="0" noProof="0" dirty="0" smtClean="0">
              <a:ln>
                <a:noFill/>
              </a:ln>
              <a:solidFill>
                <a:srgbClr val="0079C5">
                  <a:lumMod val="40000"/>
                  <a:lumOff val="60000"/>
                </a:srgbClr>
              </a:solidFill>
              <a:effectLst/>
              <a:uLnTx/>
              <a:uFillTx/>
              <a:latin typeface="微软雅黑" pitchFamily="34" charset="-122"/>
              <a:ea typeface="微软雅黑" pitchFamily="34" charset="-122"/>
            </a:endParaRPr>
          </a:p>
        </p:txBody>
      </p:sp>
      <p:grpSp>
        <p:nvGrpSpPr>
          <p:cNvPr id="90" name="组合 89"/>
          <p:cNvGrpSpPr/>
          <p:nvPr/>
        </p:nvGrpSpPr>
        <p:grpSpPr>
          <a:xfrm>
            <a:off x="5868144" y="843558"/>
            <a:ext cx="2664296" cy="3744416"/>
            <a:chOff x="5868144" y="843558"/>
            <a:chExt cx="2664296" cy="3744416"/>
          </a:xfrm>
        </p:grpSpPr>
        <p:cxnSp>
          <p:nvCxnSpPr>
            <p:cNvPr id="79" name="直接连接符 78"/>
            <p:cNvCxnSpPr/>
            <p:nvPr/>
          </p:nvCxnSpPr>
          <p:spPr>
            <a:xfrm>
              <a:off x="6156176" y="2355726"/>
              <a:ext cx="0" cy="267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8316416" y="2355726"/>
              <a:ext cx="0" cy="267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7452320" y="2355726"/>
              <a:ext cx="0" cy="267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6732240" y="2355726"/>
              <a:ext cx="0" cy="339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7164288" y="1419622"/>
              <a:ext cx="0" cy="915566"/>
            </a:xfrm>
            <a:prstGeom prst="line">
              <a:avLst/>
            </a:prstGeom>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6444208" y="1779662"/>
              <a:ext cx="1368152" cy="432048"/>
              <a:chOff x="6804248" y="699542"/>
              <a:chExt cx="1368152" cy="432048"/>
            </a:xfrm>
          </p:grpSpPr>
          <p:grpSp>
            <p:nvGrpSpPr>
              <p:cNvPr id="42" name="Group 49"/>
              <p:cNvGrpSpPr>
                <a:grpSpLocks/>
              </p:cNvGrpSpPr>
              <p:nvPr/>
            </p:nvGrpSpPr>
            <p:grpSpPr bwMode="auto">
              <a:xfrm>
                <a:off x="6804248" y="699542"/>
                <a:ext cx="1368152" cy="432048"/>
                <a:chOff x="636" y="2947"/>
                <a:chExt cx="1934" cy="1223"/>
              </a:xfrm>
            </p:grpSpPr>
            <p:pic>
              <p:nvPicPr>
                <p:cNvPr id="44" name="Picture 50" descr="logoboxholder"/>
                <p:cNvPicPr>
                  <a:picLocks noChangeAspect="1" noChangeArrowheads="1"/>
                </p:cNvPicPr>
                <p:nvPr/>
              </p:nvPicPr>
              <p:blipFill>
                <a:blip r:embed="rId2" cstate="print"/>
                <a:srcRect/>
                <a:stretch>
                  <a:fillRect/>
                </a:stretch>
              </p:blipFill>
              <p:spPr bwMode="auto">
                <a:xfrm>
                  <a:off x="636" y="2947"/>
                  <a:ext cx="1934" cy="1223"/>
                </a:xfrm>
                <a:prstGeom prst="rect">
                  <a:avLst/>
                </a:prstGeom>
                <a:noFill/>
              </p:spPr>
            </p:pic>
            <p:sp>
              <p:nvSpPr>
                <p:cNvPr id="45" name="AutoShape 51" descr="client logobox fill"/>
                <p:cNvSpPr>
                  <a:spLocks noChangeArrowheads="1"/>
                </p:cNvSpPr>
                <p:nvPr/>
              </p:nvSpPr>
              <p:spPr bwMode="auto">
                <a:xfrm>
                  <a:off x="718" y="3056"/>
                  <a:ext cx="1750" cy="952"/>
                </a:xfrm>
                <a:prstGeom prst="roundRect">
                  <a:avLst>
                    <a:gd name="adj" fmla="val 10495"/>
                  </a:avLst>
                </a:prstGeom>
                <a:blipFill dpi="0" rotWithShape="1">
                  <a:blip r:embed="rId3" cstate="print"/>
                  <a:srcRect/>
                  <a:stretch>
                    <a:fillRect/>
                  </a:stretch>
                </a:blipFill>
                <a:ln w="17463">
                  <a:solidFill>
                    <a:srgbClr val="FFFFFF"/>
                  </a:solidFill>
                  <a:round/>
                  <a:headEnd/>
                  <a:tailEnd/>
                </a:ln>
              </p:spPr>
              <p:txBody>
                <a:bodyPr/>
                <a:lstStyle/>
                <a:p>
                  <a:endParaRPr lang="zh-CN" altLang="en-US"/>
                </a:p>
              </p:txBody>
            </p:sp>
          </p:grpSp>
          <p:sp>
            <p:nvSpPr>
              <p:cNvPr id="43" name="矩形 42"/>
              <p:cNvSpPr/>
              <p:nvPr/>
            </p:nvSpPr>
            <p:spPr>
              <a:xfrm>
                <a:off x="7015092" y="721028"/>
                <a:ext cx="1005404" cy="338554"/>
              </a:xfrm>
              <a:prstGeom prst="rect">
                <a:avLst/>
              </a:prstGeom>
            </p:spPr>
            <p:txBody>
              <a:bodyPr wrap="none">
                <a:spAutoFit/>
              </a:bodyPr>
              <a:lstStyle/>
              <a:p>
                <a:pPr algn="ctr"/>
                <a:r>
                  <a:rPr lang="zh-CN" altLang="en-US" sz="1600" b="1" dirty="0" smtClean="0">
                    <a:solidFill>
                      <a:schemeClr val="tx1">
                        <a:lumMod val="65000"/>
                        <a:lumOff val="35000"/>
                      </a:schemeClr>
                    </a:solidFill>
                    <a:latin typeface="微软雅黑" pitchFamily="34" charset="-122"/>
                    <a:ea typeface="微软雅黑" pitchFamily="34" charset="-122"/>
                  </a:rPr>
                  <a:t>总经理室</a:t>
                </a:r>
                <a:endParaRPr lang="zh-CN" altLang="en-US" sz="1600" b="1" dirty="0">
                  <a:solidFill>
                    <a:schemeClr val="tx1">
                      <a:lumMod val="65000"/>
                      <a:lumOff val="35000"/>
                    </a:schemeClr>
                  </a:solidFill>
                  <a:latin typeface="微软雅黑" pitchFamily="34" charset="-122"/>
                  <a:ea typeface="微软雅黑" pitchFamily="34" charset="-122"/>
                </a:endParaRPr>
              </a:p>
            </p:txBody>
          </p:sp>
        </p:grpSp>
        <p:grpSp>
          <p:nvGrpSpPr>
            <p:cNvPr id="52" name="组合 51"/>
            <p:cNvGrpSpPr/>
            <p:nvPr/>
          </p:nvGrpSpPr>
          <p:grpSpPr>
            <a:xfrm>
              <a:off x="8028384" y="2499742"/>
              <a:ext cx="504056" cy="2088232"/>
              <a:chOff x="6732240" y="2427734"/>
              <a:chExt cx="504056" cy="1581322"/>
            </a:xfrm>
          </p:grpSpPr>
          <p:pic>
            <p:nvPicPr>
              <p:cNvPr id="53" name="Picture 50" descr="logoboxholder"/>
              <p:cNvPicPr>
                <a:picLocks noChangeAspect="1" noChangeArrowheads="1"/>
              </p:cNvPicPr>
              <p:nvPr/>
            </p:nvPicPr>
            <p:blipFill>
              <a:blip r:embed="rId4" cstate="print"/>
              <a:srcRect/>
              <a:stretch>
                <a:fillRect/>
              </a:stretch>
            </p:blipFill>
            <p:spPr bwMode="auto">
              <a:xfrm>
                <a:off x="6732240" y="2427734"/>
                <a:ext cx="504056" cy="1581322"/>
              </a:xfrm>
              <a:prstGeom prst="rect">
                <a:avLst/>
              </a:prstGeom>
              <a:noFill/>
            </p:spPr>
          </p:pic>
          <p:sp>
            <p:nvSpPr>
              <p:cNvPr id="54" name="矩形 53"/>
              <p:cNvSpPr/>
              <p:nvPr/>
            </p:nvSpPr>
            <p:spPr>
              <a:xfrm>
                <a:off x="6805409" y="2591319"/>
                <a:ext cx="430887" cy="1118255"/>
              </a:xfrm>
              <a:prstGeom prst="rect">
                <a:avLst/>
              </a:prstGeom>
            </p:spPr>
            <p:txBody>
              <a:bodyPr vert="eaVert" wrap="square">
                <a:spAutoFit/>
              </a:bodyPr>
              <a:lstStyle/>
              <a:p>
                <a:pPr algn="ctr"/>
                <a:r>
                  <a:rPr lang="zh-CN" altLang="en-US" sz="1600" b="1" dirty="0" smtClean="0">
                    <a:solidFill>
                      <a:schemeClr val="bg1"/>
                    </a:solidFill>
                    <a:latin typeface="微软雅黑" pitchFamily="34" charset="-122"/>
                    <a:ea typeface="微软雅黑" pitchFamily="34" charset="-122"/>
                  </a:rPr>
                  <a:t>国际事业部</a:t>
                </a:r>
                <a:endParaRPr lang="zh-CN" altLang="en-US" sz="1600" b="1" dirty="0">
                  <a:solidFill>
                    <a:schemeClr val="bg1"/>
                  </a:solidFill>
                  <a:latin typeface="微软雅黑" pitchFamily="34" charset="-122"/>
                  <a:ea typeface="微软雅黑" pitchFamily="34" charset="-122"/>
                </a:endParaRPr>
              </a:p>
            </p:txBody>
          </p:sp>
        </p:grpSp>
        <p:grpSp>
          <p:nvGrpSpPr>
            <p:cNvPr id="61" name="组合 60"/>
            <p:cNvGrpSpPr/>
            <p:nvPr/>
          </p:nvGrpSpPr>
          <p:grpSpPr>
            <a:xfrm>
              <a:off x="5868144" y="2499742"/>
              <a:ext cx="504056" cy="2088232"/>
              <a:chOff x="6732240" y="2427734"/>
              <a:chExt cx="504056" cy="1581322"/>
            </a:xfrm>
          </p:grpSpPr>
          <p:pic>
            <p:nvPicPr>
              <p:cNvPr id="62" name="Picture 50" descr="logoboxholder"/>
              <p:cNvPicPr>
                <a:picLocks noChangeAspect="1" noChangeArrowheads="1"/>
              </p:cNvPicPr>
              <p:nvPr/>
            </p:nvPicPr>
            <p:blipFill>
              <a:blip r:embed="rId4" cstate="print"/>
              <a:srcRect/>
              <a:stretch>
                <a:fillRect/>
              </a:stretch>
            </p:blipFill>
            <p:spPr bwMode="auto">
              <a:xfrm>
                <a:off x="6732240" y="2427734"/>
                <a:ext cx="504056" cy="1581322"/>
              </a:xfrm>
              <a:prstGeom prst="rect">
                <a:avLst/>
              </a:prstGeom>
              <a:noFill/>
            </p:spPr>
          </p:pic>
          <p:sp>
            <p:nvSpPr>
              <p:cNvPr id="63" name="矩形 62"/>
              <p:cNvSpPr/>
              <p:nvPr/>
            </p:nvSpPr>
            <p:spPr>
              <a:xfrm>
                <a:off x="6805409" y="2591319"/>
                <a:ext cx="430887" cy="1118255"/>
              </a:xfrm>
              <a:prstGeom prst="rect">
                <a:avLst/>
              </a:prstGeom>
            </p:spPr>
            <p:txBody>
              <a:bodyPr vert="eaVert" wrap="square">
                <a:spAutoFit/>
              </a:bodyPr>
              <a:lstStyle/>
              <a:p>
                <a:pPr algn="ctr"/>
                <a:r>
                  <a:rPr lang="zh-CN" altLang="en-US" sz="1600" b="1" dirty="0" smtClean="0">
                    <a:solidFill>
                      <a:schemeClr val="bg1"/>
                    </a:solidFill>
                    <a:latin typeface="微软雅黑" pitchFamily="34" charset="-122"/>
                    <a:ea typeface="微软雅黑" pitchFamily="34" charset="-122"/>
                  </a:rPr>
                  <a:t>行政管理中心</a:t>
                </a:r>
                <a:endParaRPr lang="zh-CN" altLang="en-US" sz="1600" b="1" dirty="0">
                  <a:solidFill>
                    <a:schemeClr val="bg1"/>
                  </a:solidFill>
                  <a:latin typeface="微软雅黑" pitchFamily="34" charset="-122"/>
                  <a:ea typeface="微软雅黑" pitchFamily="34" charset="-122"/>
                </a:endParaRPr>
              </a:p>
            </p:txBody>
          </p:sp>
        </p:grpSp>
        <p:grpSp>
          <p:nvGrpSpPr>
            <p:cNvPr id="64" name="组合 63"/>
            <p:cNvGrpSpPr/>
            <p:nvPr/>
          </p:nvGrpSpPr>
          <p:grpSpPr>
            <a:xfrm>
              <a:off x="6516216" y="2499742"/>
              <a:ext cx="504056" cy="2088232"/>
              <a:chOff x="6732240" y="2427734"/>
              <a:chExt cx="504056" cy="1581322"/>
            </a:xfrm>
          </p:grpSpPr>
          <p:pic>
            <p:nvPicPr>
              <p:cNvPr id="65" name="Picture 50" descr="logoboxholder"/>
              <p:cNvPicPr>
                <a:picLocks noChangeAspect="1" noChangeArrowheads="1"/>
              </p:cNvPicPr>
              <p:nvPr/>
            </p:nvPicPr>
            <p:blipFill>
              <a:blip r:embed="rId4" cstate="print"/>
              <a:srcRect/>
              <a:stretch>
                <a:fillRect/>
              </a:stretch>
            </p:blipFill>
            <p:spPr bwMode="auto">
              <a:xfrm>
                <a:off x="6732240" y="2427734"/>
                <a:ext cx="504056" cy="1581322"/>
              </a:xfrm>
              <a:prstGeom prst="rect">
                <a:avLst/>
              </a:prstGeom>
              <a:noFill/>
            </p:spPr>
          </p:pic>
          <p:sp>
            <p:nvSpPr>
              <p:cNvPr id="66" name="矩形 65"/>
              <p:cNvSpPr/>
              <p:nvPr/>
            </p:nvSpPr>
            <p:spPr>
              <a:xfrm>
                <a:off x="6805409" y="2591319"/>
                <a:ext cx="430887" cy="1118255"/>
              </a:xfrm>
              <a:prstGeom prst="rect">
                <a:avLst/>
              </a:prstGeom>
            </p:spPr>
            <p:txBody>
              <a:bodyPr vert="eaVert" wrap="square">
                <a:spAutoFit/>
              </a:bodyPr>
              <a:lstStyle/>
              <a:p>
                <a:pPr algn="ctr"/>
                <a:r>
                  <a:rPr lang="zh-CN" altLang="en-US" sz="1600" b="1" dirty="0" smtClean="0">
                    <a:solidFill>
                      <a:schemeClr val="bg1"/>
                    </a:solidFill>
                    <a:latin typeface="微软雅黑" pitchFamily="34" charset="-122"/>
                    <a:ea typeface="微软雅黑" pitchFamily="34" charset="-122"/>
                  </a:rPr>
                  <a:t>财务管理中心</a:t>
                </a:r>
                <a:endParaRPr lang="zh-CN" altLang="en-US" sz="1600" b="1" dirty="0">
                  <a:solidFill>
                    <a:schemeClr val="bg1"/>
                  </a:solidFill>
                  <a:latin typeface="微软雅黑" pitchFamily="34" charset="-122"/>
                  <a:ea typeface="微软雅黑" pitchFamily="34" charset="-122"/>
                </a:endParaRPr>
              </a:p>
            </p:txBody>
          </p:sp>
        </p:grpSp>
        <p:grpSp>
          <p:nvGrpSpPr>
            <p:cNvPr id="67" name="组合 66"/>
            <p:cNvGrpSpPr/>
            <p:nvPr/>
          </p:nvGrpSpPr>
          <p:grpSpPr>
            <a:xfrm>
              <a:off x="7236296" y="2499742"/>
              <a:ext cx="504056" cy="2088232"/>
              <a:chOff x="6732240" y="2427734"/>
              <a:chExt cx="504056" cy="1581322"/>
            </a:xfrm>
          </p:grpSpPr>
          <p:pic>
            <p:nvPicPr>
              <p:cNvPr id="68" name="Picture 50" descr="logoboxholder"/>
              <p:cNvPicPr>
                <a:picLocks noChangeAspect="1" noChangeArrowheads="1"/>
              </p:cNvPicPr>
              <p:nvPr/>
            </p:nvPicPr>
            <p:blipFill>
              <a:blip r:embed="rId4" cstate="print"/>
              <a:srcRect/>
              <a:stretch>
                <a:fillRect/>
              </a:stretch>
            </p:blipFill>
            <p:spPr bwMode="auto">
              <a:xfrm>
                <a:off x="6732240" y="2427734"/>
                <a:ext cx="504056" cy="1581322"/>
              </a:xfrm>
              <a:prstGeom prst="rect">
                <a:avLst/>
              </a:prstGeom>
              <a:noFill/>
            </p:spPr>
          </p:pic>
          <p:sp>
            <p:nvSpPr>
              <p:cNvPr id="69" name="矩形 68"/>
              <p:cNvSpPr/>
              <p:nvPr/>
            </p:nvSpPr>
            <p:spPr>
              <a:xfrm>
                <a:off x="6805409" y="2591319"/>
                <a:ext cx="430887" cy="1118255"/>
              </a:xfrm>
              <a:prstGeom prst="rect">
                <a:avLst/>
              </a:prstGeom>
            </p:spPr>
            <p:txBody>
              <a:bodyPr vert="eaVert" wrap="square">
                <a:spAutoFit/>
              </a:bodyPr>
              <a:lstStyle/>
              <a:p>
                <a:pPr algn="ctr"/>
                <a:r>
                  <a:rPr lang="zh-CN" altLang="en-US" sz="1600" b="1" dirty="0" smtClean="0">
                    <a:solidFill>
                      <a:schemeClr val="bg1"/>
                    </a:solidFill>
                    <a:latin typeface="微软雅黑" pitchFamily="34" charset="-122"/>
                    <a:ea typeface="微软雅黑" pitchFamily="34" charset="-122"/>
                  </a:rPr>
                  <a:t>内卡事业部</a:t>
                </a:r>
                <a:endParaRPr lang="zh-CN" altLang="en-US" sz="1600" b="1" dirty="0">
                  <a:solidFill>
                    <a:schemeClr val="bg1"/>
                  </a:solidFill>
                  <a:latin typeface="微软雅黑" pitchFamily="34" charset="-122"/>
                  <a:ea typeface="微软雅黑" pitchFamily="34" charset="-122"/>
                </a:endParaRPr>
              </a:p>
            </p:txBody>
          </p:sp>
        </p:grpSp>
        <p:cxnSp>
          <p:nvCxnSpPr>
            <p:cNvPr id="82" name="直接连接符 81"/>
            <p:cNvCxnSpPr/>
            <p:nvPr/>
          </p:nvCxnSpPr>
          <p:spPr>
            <a:xfrm flipH="1">
              <a:off x="6156176" y="2355726"/>
              <a:ext cx="216024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6372200" y="843558"/>
              <a:ext cx="1512168" cy="648072"/>
              <a:chOff x="6804248" y="699542"/>
              <a:chExt cx="1368152" cy="432048"/>
            </a:xfrm>
          </p:grpSpPr>
          <p:grpSp>
            <p:nvGrpSpPr>
              <p:cNvPr id="33" name="Group 49"/>
              <p:cNvGrpSpPr>
                <a:grpSpLocks/>
              </p:cNvGrpSpPr>
              <p:nvPr/>
            </p:nvGrpSpPr>
            <p:grpSpPr bwMode="auto">
              <a:xfrm>
                <a:off x="6804248" y="699542"/>
                <a:ext cx="1368152" cy="432048"/>
                <a:chOff x="636" y="2947"/>
                <a:chExt cx="1934" cy="1223"/>
              </a:xfrm>
            </p:grpSpPr>
            <p:pic>
              <p:nvPicPr>
                <p:cNvPr id="34" name="Picture 50" descr="logoboxholder"/>
                <p:cNvPicPr>
                  <a:picLocks noChangeAspect="1" noChangeArrowheads="1"/>
                </p:cNvPicPr>
                <p:nvPr/>
              </p:nvPicPr>
              <p:blipFill>
                <a:blip r:embed="rId4" cstate="print"/>
                <a:srcRect/>
                <a:stretch>
                  <a:fillRect/>
                </a:stretch>
              </p:blipFill>
              <p:spPr bwMode="auto">
                <a:xfrm>
                  <a:off x="636" y="2947"/>
                  <a:ext cx="1934" cy="1223"/>
                </a:xfrm>
                <a:prstGeom prst="rect">
                  <a:avLst/>
                </a:prstGeom>
                <a:noFill/>
              </p:spPr>
            </p:pic>
            <p:sp>
              <p:nvSpPr>
                <p:cNvPr id="35" name="AutoShape 51" descr="client logobox fill"/>
                <p:cNvSpPr>
                  <a:spLocks noChangeArrowheads="1"/>
                </p:cNvSpPr>
                <p:nvPr/>
              </p:nvSpPr>
              <p:spPr bwMode="auto">
                <a:xfrm>
                  <a:off x="718" y="3056"/>
                  <a:ext cx="1750" cy="952"/>
                </a:xfrm>
                <a:prstGeom prst="roundRect">
                  <a:avLst>
                    <a:gd name="adj" fmla="val 10495"/>
                  </a:avLst>
                </a:prstGeom>
                <a:blipFill dpi="0" rotWithShape="1">
                  <a:blip r:embed="rId5" cstate="print"/>
                  <a:srcRect/>
                  <a:stretch>
                    <a:fillRect/>
                  </a:stretch>
                </a:blipFill>
                <a:ln w="17463">
                  <a:solidFill>
                    <a:srgbClr val="FFFFFF"/>
                  </a:solidFill>
                  <a:round/>
                  <a:headEnd/>
                  <a:tailEnd/>
                </a:ln>
              </p:spPr>
              <p:txBody>
                <a:bodyPr/>
                <a:lstStyle/>
                <a:p>
                  <a:endParaRPr lang="zh-CN" altLang="en-US"/>
                </a:p>
              </p:txBody>
            </p:sp>
          </p:grpSp>
          <p:sp>
            <p:nvSpPr>
              <p:cNvPr id="36" name="矩形 35"/>
              <p:cNvSpPr/>
              <p:nvPr/>
            </p:nvSpPr>
            <p:spPr>
              <a:xfrm>
                <a:off x="7117684" y="785952"/>
                <a:ext cx="800219" cy="203132"/>
              </a:xfrm>
              <a:prstGeom prst="rect">
                <a:avLst/>
              </a:prstGeom>
            </p:spPr>
            <p:txBody>
              <a:bodyPr wrap="square">
                <a:spAutoFit/>
              </a:bodyPr>
              <a:lstStyle/>
              <a:p>
                <a:pPr algn="ctr"/>
                <a:r>
                  <a:rPr lang="zh-CN" altLang="en-US" sz="1600" b="1" dirty="0" smtClean="0">
                    <a:solidFill>
                      <a:schemeClr val="tx1">
                        <a:lumMod val="65000"/>
                        <a:lumOff val="35000"/>
                      </a:schemeClr>
                    </a:solidFill>
                    <a:latin typeface="微软雅黑" pitchFamily="34" charset="-122"/>
                    <a:ea typeface="微软雅黑" pitchFamily="34" charset="-122"/>
                  </a:rPr>
                  <a:t>董事会</a:t>
                </a:r>
                <a:endParaRPr lang="zh-CN" altLang="en-US" sz="1600" b="1" dirty="0">
                  <a:solidFill>
                    <a:schemeClr val="tx1">
                      <a:lumMod val="65000"/>
                      <a:lumOff val="35000"/>
                    </a:schemeClr>
                  </a:solidFill>
                  <a:latin typeface="微软雅黑" pitchFamily="34" charset="-122"/>
                  <a:ea typeface="微软雅黑" pitchFamily="34" charset="-122"/>
                </a:endParaRPr>
              </a:p>
            </p:txBody>
          </p:sp>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200"/>
                                        <p:tgtEl>
                                          <p:spTgt spid="2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1000"/>
                                        <p:tgtEl>
                                          <p:spTgt spid="30"/>
                                        </p:tgtEl>
                                      </p:cBhvr>
                                    </p:animEffect>
                                    <p:anim calcmode="lin" valueType="num">
                                      <p:cBhvr>
                                        <p:cTn id="11" dur="1000" fill="hold"/>
                                        <p:tgtEl>
                                          <p:spTgt spid="30"/>
                                        </p:tgtEl>
                                        <p:attrNameLst>
                                          <p:attrName>ppt_x</p:attrName>
                                        </p:attrNameLst>
                                      </p:cBhvr>
                                      <p:tavLst>
                                        <p:tav tm="0">
                                          <p:val>
                                            <p:strVal val="#ppt_x"/>
                                          </p:val>
                                        </p:tav>
                                        <p:tav tm="100000">
                                          <p:val>
                                            <p:strVal val="#ppt_x"/>
                                          </p:val>
                                        </p:tav>
                                      </p:tavLst>
                                    </p:anim>
                                    <p:anim calcmode="lin" valueType="num">
                                      <p:cBhvr>
                                        <p:cTn id="12" dur="1000" fill="hold"/>
                                        <p:tgtEl>
                                          <p:spTgt spid="30"/>
                                        </p:tgtEl>
                                        <p:attrNameLst>
                                          <p:attrName>ppt_y</p:attrName>
                                        </p:attrNameLst>
                                      </p:cBhvr>
                                      <p:tavLst>
                                        <p:tav tm="0">
                                          <p:val>
                                            <p:strVal val="#ppt_y+.1"/>
                                          </p:val>
                                        </p:tav>
                                        <p:tav tm="100000">
                                          <p:val>
                                            <p:strVal val="#ppt_y"/>
                                          </p:val>
                                        </p:tav>
                                      </p:tavLst>
                                    </p:anim>
                                  </p:childTnLst>
                                </p:cTn>
                              </p:par>
                              <p:par>
                                <p:cTn id="13" presetID="50" presetClass="entr" presetSubtype="0" decel="10000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1000" fill="hold"/>
                                        <p:tgtEl>
                                          <p:spTgt spid="31"/>
                                        </p:tgtEl>
                                        <p:attrNameLst>
                                          <p:attrName>ppt_w</p:attrName>
                                        </p:attrNameLst>
                                      </p:cBhvr>
                                      <p:tavLst>
                                        <p:tav tm="0">
                                          <p:val>
                                            <p:strVal val="#ppt_w+.3"/>
                                          </p:val>
                                        </p:tav>
                                        <p:tav tm="100000">
                                          <p:val>
                                            <p:strVal val="#ppt_w"/>
                                          </p:val>
                                        </p:tav>
                                      </p:tavLst>
                                    </p:anim>
                                    <p:anim calcmode="lin" valueType="num">
                                      <p:cBhvr>
                                        <p:cTn id="16" dur="1000" fill="hold"/>
                                        <p:tgtEl>
                                          <p:spTgt spid="31"/>
                                        </p:tgtEl>
                                        <p:attrNameLst>
                                          <p:attrName>ppt_h</p:attrName>
                                        </p:attrNameLst>
                                      </p:cBhvr>
                                      <p:tavLst>
                                        <p:tav tm="0">
                                          <p:val>
                                            <p:strVal val="#ppt_h"/>
                                          </p:val>
                                        </p:tav>
                                        <p:tav tm="100000">
                                          <p:val>
                                            <p:strVal val="#ppt_h"/>
                                          </p:val>
                                        </p:tav>
                                      </p:tavLst>
                                    </p:anim>
                                    <p:animEffect transition="in" filter="fade">
                                      <p:cBhvr>
                                        <p:cTn id="17" dur="1000"/>
                                        <p:tgtEl>
                                          <p:spTgt spid="3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childTnLst>
                                </p:cTn>
                              </p:par>
                              <p:par>
                                <p:cTn id="21" presetID="55"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1000" fill="hold"/>
                                        <p:tgtEl>
                                          <p:spTgt spid="17"/>
                                        </p:tgtEl>
                                        <p:attrNameLst>
                                          <p:attrName>ppt_w</p:attrName>
                                        </p:attrNameLst>
                                      </p:cBhvr>
                                      <p:tavLst>
                                        <p:tav tm="0">
                                          <p:val>
                                            <p:strVal val="#ppt_w*0.70"/>
                                          </p:val>
                                        </p:tav>
                                        <p:tav tm="100000">
                                          <p:val>
                                            <p:strVal val="#ppt_w"/>
                                          </p:val>
                                        </p:tav>
                                      </p:tavLst>
                                    </p:anim>
                                    <p:anim calcmode="lin" valueType="num">
                                      <p:cBhvr>
                                        <p:cTn id="24" dur="1000" fill="hold"/>
                                        <p:tgtEl>
                                          <p:spTgt spid="17"/>
                                        </p:tgtEl>
                                        <p:attrNameLst>
                                          <p:attrName>ppt_h</p:attrName>
                                        </p:attrNameLst>
                                      </p:cBhvr>
                                      <p:tavLst>
                                        <p:tav tm="0">
                                          <p:val>
                                            <p:strVal val="#ppt_h"/>
                                          </p:val>
                                        </p:tav>
                                        <p:tav tm="100000">
                                          <p:val>
                                            <p:strVal val="#ppt_h"/>
                                          </p:val>
                                        </p:tav>
                                      </p:tavLst>
                                    </p:anim>
                                    <p:animEffect transition="in" filter="fade">
                                      <p:cBhvr>
                                        <p:cTn id="25" dur="10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000"/>
                                        <p:tgtEl>
                                          <p:spTgt spid="23"/>
                                        </p:tgtEl>
                                      </p:cBhvr>
                                    </p:animEffect>
                                  </p:childTnLst>
                                </p:cTn>
                              </p:par>
                              <p:par>
                                <p:cTn id="32" presetID="55"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1000" fill="hold"/>
                                        <p:tgtEl>
                                          <p:spTgt spid="18"/>
                                        </p:tgtEl>
                                        <p:attrNameLst>
                                          <p:attrName>ppt_w</p:attrName>
                                        </p:attrNameLst>
                                      </p:cBhvr>
                                      <p:tavLst>
                                        <p:tav tm="0">
                                          <p:val>
                                            <p:strVal val="#ppt_w*0.70"/>
                                          </p:val>
                                        </p:tav>
                                        <p:tav tm="100000">
                                          <p:val>
                                            <p:strVal val="#ppt_w"/>
                                          </p:val>
                                        </p:tav>
                                      </p:tavLst>
                                    </p:anim>
                                    <p:anim calcmode="lin" valueType="num">
                                      <p:cBhvr>
                                        <p:cTn id="35" dur="1000" fill="hold"/>
                                        <p:tgtEl>
                                          <p:spTgt spid="18"/>
                                        </p:tgtEl>
                                        <p:attrNameLst>
                                          <p:attrName>ppt_h</p:attrName>
                                        </p:attrNameLst>
                                      </p:cBhvr>
                                      <p:tavLst>
                                        <p:tav tm="0">
                                          <p:val>
                                            <p:strVal val="#ppt_h"/>
                                          </p:val>
                                        </p:tav>
                                        <p:tav tm="100000">
                                          <p:val>
                                            <p:strVal val="#ppt_h"/>
                                          </p:val>
                                        </p:tav>
                                      </p:tavLst>
                                    </p:anim>
                                    <p:animEffect transition="in" filter="fade">
                                      <p:cBhvr>
                                        <p:cTn id="36" dur="10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1000"/>
                                        <p:tgtEl>
                                          <p:spTgt spid="27"/>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1000" fill="hold"/>
                                        <p:tgtEl>
                                          <p:spTgt spid="19"/>
                                        </p:tgtEl>
                                        <p:attrNameLst>
                                          <p:attrName>ppt_w</p:attrName>
                                        </p:attrNameLst>
                                      </p:cBhvr>
                                      <p:tavLst>
                                        <p:tav tm="0">
                                          <p:val>
                                            <p:strVal val="#ppt_w*0.70"/>
                                          </p:val>
                                        </p:tav>
                                        <p:tav tm="100000">
                                          <p:val>
                                            <p:strVal val="#ppt_w"/>
                                          </p:val>
                                        </p:tav>
                                      </p:tavLst>
                                    </p:anim>
                                    <p:anim calcmode="lin" valueType="num">
                                      <p:cBhvr>
                                        <p:cTn id="43" dur="1000" fill="hold"/>
                                        <p:tgtEl>
                                          <p:spTgt spid="19"/>
                                        </p:tgtEl>
                                        <p:attrNameLst>
                                          <p:attrName>ppt_h</p:attrName>
                                        </p:attrNameLst>
                                      </p:cBhvr>
                                      <p:tavLst>
                                        <p:tav tm="0">
                                          <p:val>
                                            <p:strVal val="#ppt_h"/>
                                          </p:val>
                                        </p:tav>
                                        <p:tav tm="100000">
                                          <p:val>
                                            <p:strVal val="#ppt_h"/>
                                          </p:val>
                                        </p:tav>
                                      </p:tavLst>
                                    </p:anim>
                                    <p:animEffect transition="in" filter="fade">
                                      <p:cBhvr>
                                        <p:cTn id="44" dur="10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1000"/>
                                        <p:tgtEl>
                                          <p:spTgt spid="28"/>
                                        </p:tgtEl>
                                      </p:cBhvr>
                                    </p:animEffect>
                                  </p:childTnLst>
                                </p:cTn>
                              </p:par>
                              <p:par>
                                <p:cTn id="51" presetID="55"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p:cTn id="53" dur="1000" fill="hold"/>
                                        <p:tgtEl>
                                          <p:spTgt spid="20"/>
                                        </p:tgtEl>
                                        <p:attrNameLst>
                                          <p:attrName>ppt_w</p:attrName>
                                        </p:attrNameLst>
                                      </p:cBhvr>
                                      <p:tavLst>
                                        <p:tav tm="0">
                                          <p:val>
                                            <p:strVal val="#ppt_w*0.70"/>
                                          </p:val>
                                        </p:tav>
                                        <p:tav tm="100000">
                                          <p:val>
                                            <p:strVal val="#ppt_w"/>
                                          </p:val>
                                        </p:tav>
                                      </p:tavLst>
                                    </p:anim>
                                    <p:anim calcmode="lin" valueType="num">
                                      <p:cBhvr>
                                        <p:cTn id="54" dur="1000" fill="hold"/>
                                        <p:tgtEl>
                                          <p:spTgt spid="20"/>
                                        </p:tgtEl>
                                        <p:attrNameLst>
                                          <p:attrName>ppt_h</p:attrName>
                                        </p:attrNameLst>
                                      </p:cBhvr>
                                      <p:tavLst>
                                        <p:tav tm="0">
                                          <p:val>
                                            <p:strVal val="#ppt_h"/>
                                          </p:val>
                                        </p:tav>
                                        <p:tav tm="100000">
                                          <p:val>
                                            <p:strVal val="#ppt_h"/>
                                          </p:val>
                                        </p:tav>
                                      </p:tavLst>
                                    </p:anim>
                                    <p:animEffect transition="in" filter="fade">
                                      <p:cBhvr>
                                        <p:cTn id="55" dur="10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1000"/>
                                        <p:tgtEl>
                                          <p:spTgt spid="2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10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90"/>
                                        </p:tgtEl>
                                        <p:attrNameLst>
                                          <p:attrName>style.visibility</p:attrName>
                                        </p:attrNameLst>
                                      </p:cBhvr>
                                      <p:to>
                                        <p:strVal val="visible"/>
                                      </p:to>
                                    </p:set>
                                    <p:animEffect transition="in" filter="wipe(up)">
                                      <p:cBhvr>
                                        <p:cTn id="66"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animBg="1"/>
      <p:bldP spid="22" grpId="0" animBg="1"/>
      <p:bldP spid="23" grpId="0" animBg="1"/>
      <p:bldP spid="24" grpId="0" animBg="1"/>
      <p:bldP spid="25" grpId="0" animBg="1"/>
      <p:bldP spid="26" grpId="0" animBg="1"/>
      <p:bldP spid="27" grpId="0" animBg="1"/>
      <p:bldP spid="28" grpId="0" animBg="1"/>
      <p:bldP spid="29" grpId="0" animBg="1"/>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Freeform 11"/>
          <p:cNvSpPr>
            <a:spLocks/>
          </p:cNvSpPr>
          <p:nvPr/>
        </p:nvSpPr>
        <p:spPr bwMode="auto">
          <a:xfrm>
            <a:off x="899592" y="4538256"/>
            <a:ext cx="5328591" cy="193734"/>
          </a:xfrm>
          <a:custGeom>
            <a:avLst/>
            <a:gdLst/>
            <a:ahLst/>
            <a:cxnLst>
              <a:cxn ang="0">
                <a:pos x="1520" y="0"/>
              </a:cxn>
              <a:cxn ang="0">
                <a:pos x="1520" y="9"/>
              </a:cxn>
              <a:cxn ang="0">
                <a:pos x="1488" y="41"/>
              </a:cxn>
              <a:cxn ang="0">
                <a:pos x="32" y="41"/>
              </a:cxn>
              <a:cxn ang="0">
                <a:pos x="0" y="9"/>
              </a:cxn>
              <a:cxn ang="0">
                <a:pos x="0" y="0"/>
              </a:cxn>
            </a:cxnLst>
            <a:rect l="0" t="0" r="r" b="b"/>
            <a:pathLst>
              <a:path w="1520" h="41">
                <a:moveTo>
                  <a:pt x="1520" y="0"/>
                </a:moveTo>
                <a:cubicBezTo>
                  <a:pt x="1520" y="9"/>
                  <a:pt x="1520" y="9"/>
                  <a:pt x="1520" y="9"/>
                </a:cubicBezTo>
                <a:cubicBezTo>
                  <a:pt x="1520" y="26"/>
                  <a:pt x="1506" y="41"/>
                  <a:pt x="1488" y="41"/>
                </a:cubicBezTo>
                <a:cubicBezTo>
                  <a:pt x="32" y="41"/>
                  <a:pt x="32" y="41"/>
                  <a:pt x="32" y="41"/>
                </a:cubicBezTo>
                <a:cubicBezTo>
                  <a:pt x="14" y="41"/>
                  <a:pt x="0" y="26"/>
                  <a:pt x="0" y="9"/>
                </a:cubicBezTo>
                <a:cubicBezTo>
                  <a:pt x="0" y="0"/>
                  <a:pt x="0" y="0"/>
                  <a:pt x="0" y="0"/>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298" name="Freeform 13"/>
          <p:cNvSpPr>
            <a:spLocks/>
          </p:cNvSpPr>
          <p:nvPr/>
        </p:nvSpPr>
        <p:spPr bwMode="auto">
          <a:xfrm>
            <a:off x="1115616" y="699542"/>
            <a:ext cx="5112568" cy="3888432"/>
          </a:xfrm>
          <a:custGeom>
            <a:avLst/>
            <a:gdLst/>
            <a:ahLst/>
            <a:cxnLst>
              <a:cxn ang="0">
                <a:pos x="0" y="0"/>
              </a:cxn>
              <a:cxn ang="0">
                <a:pos x="2031" y="0"/>
              </a:cxn>
              <a:cxn ang="0">
                <a:pos x="2076" y="45"/>
              </a:cxn>
              <a:cxn ang="0">
                <a:pos x="2077" y="1121"/>
              </a:cxn>
            </a:cxnLst>
            <a:rect l="0" t="0" r="r" b="b"/>
            <a:pathLst>
              <a:path w="2077" h="1121">
                <a:moveTo>
                  <a:pt x="0" y="0"/>
                </a:moveTo>
                <a:cubicBezTo>
                  <a:pt x="2031" y="0"/>
                  <a:pt x="2031" y="0"/>
                  <a:pt x="2031" y="0"/>
                </a:cubicBezTo>
                <a:cubicBezTo>
                  <a:pt x="2056" y="0"/>
                  <a:pt x="2076" y="20"/>
                  <a:pt x="2076" y="45"/>
                </a:cubicBezTo>
                <a:cubicBezTo>
                  <a:pt x="2076" y="1108"/>
                  <a:pt x="2077" y="1121"/>
                  <a:pt x="2077" y="1121"/>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299" name="Freeform 15"/>
          <p:cNvSpPr>
            <a:spLocks/>
          </p:cNvSpPr>
          <p:nvPr/>
        </p:nvSpPr>
        <p:spPr bwMode="auto">
          <a:xfrm>
            <a:off x="899593" y="699542"/>
            <a:ext cx="216024" cy="3888432"/>
          </a:xfrm>
          <a:custGeom>
            <a:avLst/>
            <a:gdLst/>
            <a:ahLst/>
            <a:cxnLst>
              <a:cxn ang="0">
                <a:pos x="0" y="415"/>
              </a:cxn>
              <a:cxn ang="0">
                <a:pos x="0" y="32"/>
              </a:cxn>
              <a:cxn ang="0">
                <a:pos x="32" y="0"/>
              </a:cxn>
              <a:cxn ang="0">
                <a:pos x="39" y="0"/>
              </a:cxn>
            </a:cxnLst>
            <a:rect l="0" t="0" r="r" b="b"/>
            <a:pathLst>
              <a:path w="39" h="415">
                <a:moveTo>
                  <a:pt x="0" y="415"/>
                </a:moveTo>
                <a:cubicBezTo>
                  <a:pt x="0" y="32"/>
                  <a:pt x="0" y="32"/>
                  <a:pt x="0" y="32"/>
                </a:cubicBezTo>
                <a:cubicBezTo>
                  <a:pt x="0" y="14"/>
                  <a:pt x="14" y="0"/>
                  <a:pt x="32" y="0"/>
                </a:cubicBezTo>
                <a:cubicBezTo>
                  <a:pt x="39" y="0"/>
                  <a:pt x="39" y="0"/>
                  <a:pt x="39" y="0"/>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18" name="Line 300"/>
          <p:cNvSpPr>
            <a:spLocks noChangeShapeType="1"/>
          </p:cNvSpPr>
          <p:nvPr/>
        </p:nvSpPr>
        <p:spPr bwMode="auto">
          <a:xfrm>
            <a:off x="0" y="1707654"/>
            <a:ext cx="899593" cy="0"/>
          </a:xfrm>
          <a:prstGeom prst="line">
            <a:avLst/>
          </a:prstGeom>
          <a:noFill/>
          <a:ln w="38100" cap="rnd">
            <a:solidFill>
              <a:schemeClr val="accent1">
                <a:lumMod val="60000"/>
                <a:lumOff val="40000"/>
              </a:schemeClr>
            </a:solidFill>
            <a:round/>
            <a:headEnd/>
            <a:tailEnd/>
          </a:ln>
          <a:effectLst/>
        </p:spPr>
        <p:txBody>
          <a:bodyPr/>
          <a:lstStyle/>
          <a:p>
            <a:endParaRPr lang="zh-CN" altLang="en-US">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cstate="screen"/>
          <a:srcRect/>
          <a:stretch>
            <a:fillRect/>
          </a:stretch>
        </p:blipFill>
        <p:spPr bwMode="auto">
          <a:xfrm>
            <a:off x="1187624" y="915566"/>
            <a:ext cx="4766977" cy="3600400"/>
          </a:xfrm>
          <a:prstGeom prst="rect">
            <a:avLst/>
          </a:prstGeom>
          <a:noFill/>
          <a:ln w="9525">
            <a:noFill/>
            <a:miter lim="800000"/>
            <a:headEnd/>
            <a:tailEnd/>
          </a:ln>
        </p:spPr>
      </p:pic>
      <p:sp>
        <p:nvSpPr>
          <p:cNvPr id="294" name="Freeform 301"/>
          <p:cNvSpPr>
            <a:spLocks/>
          </p:cNvSpPr>
          <p:nvPr/>
        </p:nvSpPr>
        <p:spPr bwMode="auto">
          <a:xfrm>
            <a:off x="1187624" y="921862"/>
            <a:ext cx="4752528" cy="3594104"/>
          </a:xfrm>
          <a:custGeom>
            <a:avLst/>
            <a:gdLst/>
            <a:ahLst/>
            <a:cxnLst>
              <a:cxn ang="0">
                <a:pos x="2041" y="1076"/>
              </a:cxn>
              <a:cxn ang="0">
                <a:pos x="2041" y="1076"/>
              </a:cxn>
              <a:cxn ang="0">
                <a:pos x="0" y="1076"/>
              </a:cxn>
              <a:cxn ang="0">
                <a:pos x="0" y="0"/>
              </a:cxn>
              <a:cxn ang="0">
                <a:pos x="2041" y="0"/>
              </a:cxn>
              <a:cxn ang="0">
                <a:pos x="2041" y="1076"/>
              </a:cxn>
              <a:cxn ang="0">
                <a:pos x="2041" y="1076"/>
              </a:cxn>
            </a:cxnLst>
            <a:rect l="0" t="0" r="r" b="b"/>
            <a:pathLst>
              <a:path w="2041" h="1076">
                <a:moveTo>
                  <a:pt x="2041" y="1076"/>
                </a:moveTo>
                <a:lnTo>
                  <a:pt x="2041" y="1076"/>
                </a:lnTo>
                <a:lnTo>
                  <a:pt x="0" y="1076"/>
                </a:lnTo>
                <a:lnTo>
                  <a:pt x="0" y="0"/>
                </a:lnTo>
                <a:lnTo>
                  <a:pt x="2041" y="0"/>
                </a:lnTo>
                <a:lnTo>
                  <a:pt x="2041" y="1076"/>
                </a:lnTo>
                <a:lnTo>
                  <a:pt x="2041" y="1076"/>
                </a:lnTo>
                <a:close/>
              </a:path>
            </a:pathLst>
          </a:custGeom>
          <a:noFill/>
          <a:ln w="57150" cap="flat">
            <a:solidFill>
              <a:schemeClr val="accent1">
                <a:lumMod val="75000"/>
              </a:schemeClr>
            </a:solidFill>
            <a:prstDash val="solid"/>
            <a:miter lim="800000"/>
            <a:headEnd/>
            <a:tailEnd/>
          </a:ln>
        </p:spPr>
        <p:txBody>
          <a:bodyPr/>
          <a:lstStyle/>
          <a:p>
            <a:endParaRPr lang="zh-CN" altLang="en-US" dirty="0">
              <a:latin typeface="微软雅黑" pitchFamily="34" charset="-122"/>
              <a:ea typeface="微软雅黑" pitchFamily="34" charset="-122"/>
            </a:endParaRPr>
          </a:p>
        </p:txBody>
      </p:sp>
      <p:sp>
        <p:nvSpPr>
          <p:cNvPr id="14" name="Text Box 36"/>
          <p:cNvSpPr txBox="1">
            <a:spLocks noChangeArrowheads="1"/>
          </p:cNvSpPr>
          <p:nvPr/>
        </p:nvSpPr>
        <p:spPr bwMode="auto">
          <a:xfrm>
            <a:off x="6713984" y="1275606"/>
            <a:ext cx="2016224" cy="502419"/>
          </a:xfrm>
          <a:prstGeom prst="rect">
            <a:avLst/>
          </a:prstGeom>
          <a:noFill/>
          <a:ln w="9525">
            <a:noFill/>
            <a:miter lim="800000"/>
            <a:headEnd/>
            <a:tailEnd/>
          </a:ln>
          <a:effectLst/>
        </p:spPr>
        <p:txBody>
          <a:bodyPr anchor="ctr"/>
          <a:lstStyle/>
          <a:p>
            <a:pPr algn="ctr">
              <a:spcBef>
                <a:spcPct val="50000"/>
              </a:spcBef>
            </a:pPr>
            <a:r>
              <a:rPr lang="zh-CN" altLang="en-US" sz="1600" b="1" dirty="0" smtClean="0">
                <a:solidFill>
                  <a:schemeClr val="accent6">
                    <a:lumMod val="75000"/>
                  </a:schemeClr>
                </a:solidFill>
                <a:latin typeface="微软雅黑" pitchFamily="34" charset="-122"/>
                <a:ea typeface="微软雅黑" pitchFamily="34" charset="-122"/>
              </a:rPr>
              <a:t>灵活自助平台</a:t>
            </a:r>
            <a:endParaRPr lang="en-GB" altLang="zh-CN" sz="1600" b="1" dirty="0">
              <a:solidFill>
                <a:schemeClr val="accent6">
                  <a:lumMod val="75000"/>
                </a:schemeClr>
              </a:solidFill>
              <a:latin typeface="微软雅黑" pitchFamily="34" charset="-122"/>
              <a:ea typeface="微软雅黑" pitchFamily="34" charset="-122"/>
            </a:endParaRPr>
          </a:p>
        </p:txBody>
      </p:sp>
      <p:sp>
        <p:nvSpPr>
          <p:cNvPr id="15" name="Text Box 38"/>
          <p:cNvSpPr txBox="1">
            <a:spLocks noChangeArrowheads="1"/>
          </p:cNvSpPr>
          <p:nvPr/>
        </p:nvSpPr>
        <p:spPr bwMode="auto">
          <a:xfrm>
            <a:off x="6713984" y="1277243"/>
            <a:ext cx="2016224" cy="502419"/>
          </a:xfrm>
          <a:prstGeom prst="rect">
            <a:avLst/>
          </a:prstGeom>
          <a:noFill/>
          <a:ln w="9525">
            <a:noFill/>
            <a:miter lim="800000"/>
            <a:headEnd/>
            <a:tailEnd/>
          </a:ln>
          <a:effectLst/>
        </p:spPr>
        <p:txBody>
          <a:bodyPr anchor="ctr"/>
          <a:lstStyle/>
          <a:p>
            <a:pPr algn="ctr">
              <a:spcBef>
                <a:spcPct val="50000"/>
              </a:spcBef>
            </a:pPr>
            <a:r>
              <a:rPr lang="zh-CN" altLang="en-US" sz="1600" b="1" dirty="0" smtClean="0">
                <a:solidFill>
                  <a:schemeClr val="accent6">
                    <a:lumMod val="75000"/>
                  </a:schemeClr>
                </a:solidFill>
                <a:latin typeface="微软雅黑" pitchFamily="34" charset="-122"/>
                <a:ea typeface="微软雅黑" pitchFamily="34" charset="-122"/>
              </a:rPr>
              <a:t>灵活自助平台</a:t>
            </a:r>
            <a:endParaRPr lang="en-GB" altLang="zh-CN" sz="1600" b="1" dirty="0">
              <a:solidFill>
                <a:schemeClr val="accent6">
                  <a:lumMod val="75000"/>
                </a:schemeClr>
              </a:solidFill>
              <a:latin typeface="微软雅黑" pitchFamily="34" charset="-122"/>
              <a:ea typeface="微软雅黑" pitchFamily="34" charset="-122"/>
            </a:endParaRPr>
          </a:p>
        </p:txBody>
      </p:sp>
      <p:sp>
        <p:nvSpPr>
          <p:cNvPr id="22" name="Text Box 36"/>
          <p:cNvSpPr txBox="1">
            <a:spLocks noChangeArrowheads="1"/>
          </p:cNvSpPr>
          <p:nvPr/>
        </p:nvSpPr>
        <p:spPr bwMode="auto">
          <a:xfrm>
            <a:off x="6713984" y="2213347"/>
            <a:ext cx="2016224" cy="502419"/>
          </a:xfrm>
          <a:prstGeom prst="rect">
            <a:avLst/>
          </a:prstGeom>
          <a:noFill/>
          <a:ln w="9525">
            <a:noFill/>
            <a:miter lim="800000"/>
            <a:headEnd/>
            <a:tailEnd/>
          </a:ln>
          <a:effectLst/>
        </p:spPr>
        <p:txBody>
          <a:bodyPr anchor="ctr"/>
          <a:lstStyle/>
          <a:p>
            <a:pPr algn="ctr">
              <a:spcBef>
                <a:spcPct val="50000"/>
              </a:spcBef>
            </a:pPr>
            <a:r>
              <a:rPr lang="zh-CN" altLang="en-US" sz="2000" b="1" dirty="0" smtClean="0">
                <a:solidFill>
                  <a:schemeClr val="accent6">
                    <a:lumMod val="75000"/>
                  </a:schemeClr>
                </a:solidFill>
                <a:latin typeface="微软雅黑" pitchFamily="34" charset="-122"/>
                <a:ea typeface="微软雅黑" pitchFamily="34" charset="-122"/>
              </a:rPr>
              <a:t>广泛应用领域</a:t>
            </a:r>
            <a:endParaRPr lang="en-GB" altLang="zh-CN" sz="2000" b="1" dirty="0">
              <a:solidFill>
                <a:schemeClr val="accent6">
                  <a:lumMod val="75000"/>
                </a:schemeClr>
              </a:solidFill>
              <a:latin typeface="微软雅黑" pitchFamily="34" charset="-122"/>
              <a:ea typeface="微软雅黑" pitchFamily="34" charset="-122"/>
            </a:endParaRPr>
          </a:p>
        </p:txBody>
      </p:sp>
      <p:sp>
        <p:nvSpPr>
          <p:cNvPr id="23" name="Text Box 38"/>
          <p:cNvSpPr txBox="1">
            <a:spLocks noChangeArrowheads="1"/>
          </p:cNvSpPr>
          <p:nvPr/>
        </p:nvSpPr>
        <p:spPr bwMode="auto">
          <a:xfrm>
            <a:off x="6713984" y="2213347"/>
            <a:ext cx="2016224" cy="502419"/>
          </a:xfrm>
          <a:prstGeom prst="rect">
            <a:avLst/>
          </a:prstGeom>
          <a:noFill/>
          <a:ln w="9525">
            <a:noFill/>
            <a:miter lim="800000"/>
            <a:headEnd/>
            <a:tailEnd/>
          </a:ln>
          <a:effectLst/>
        </p:spPr>
        <p:txBody>
          <a:bodyPr anchor="ctr"/>
          <a:lstStyle/>
          <a:p>
            <a:pPr algn="ctr">
              <a:spcBef>
                <a:spcPct val="50000"/>
              </a:spcBef>
            </a:pPr>
            <a:r>
              <a:rPr lang="zh-CN" altLang="en-US" sz="2000" b="1" dirty="0" smtClean="0">
                <a:solidFill>
                  <a:schemeClr val="accent6">
                    <a:lumMod val="75000"/>
                  </a:schemeClr>
                </a:solidFill>
                <a:latin typeface="微软雅黑" pitchFamily="34" charset="-122"/>
                <a:ea typeface="微软雅黑" pitchFamily="34" charset="-122"/>
              </a:rPr>
              <a:t>广泛应用领域</a:t>
            </a:r>
            <a:endParaRPr lang="en-GB" altLang="zh-CN" sz="2000" b="1" dirty="0">
              <a:solidFill>
                <a:schemeClr val="accent6">
                  <a:lumMod val="75000"/>
                </a:schemeClr>
              </a:solidFill>
              <a:latin typeface="微软雅黑" pitchFamily="34" charset="-122"/>
              <a:ea typeface="微软雅黑" pitchFamily="34" charset="-122"/>
            </a:endParaRPr>
          </a:p>
        </p:txBody>
      </p:sp>
      <p:sp>
        <p:nvSpPr>
          <p:cNvPr id="24" name="Text Box 36"/>
          <p:cNvSpPr txBox="1">
            <a:spLocks noChangeArrowheads="1"/>
          </p:cNvSpPr>
          <p:nvPr/>
        </p:nvSpPr>
        <p:spPr bwMode="auto">
          <a:xfrm>
            <a:off x="6300192" y="3147814"/>
            <a:ext cx="2843808" cy="502419"/>
          </a:xfrm>
          <a:prstGeom prst="rect">
            <a:avLst/>
          </a:prstGeom>
          <a:noFill/>
          <a:ln w="9525">
            <a:noFill/>
            <a:miter lim="800000"/>
            <a:headEnd/>
            <a:tailEnd/>
          </a:ln>
          <a:effectLst/>
        </p:spPr>
        <p:txBody>
          <a:bodyPr anchor="ctr"/>
          <a:lstStyle/>
          <a:p>
            <a:pPr algn="ctr">
              <a:spcBef>
                <a:spcPct val="50000"/>
              </a:spcBef>
            </a:pPr>
            <a:r>
              <a:rPr lang="zh-CN" altLang="en-US" sz="2800" b="1" dirty="0">
                <a:solidFill>
                  <a:schemeClr val="accent6">
                    <a:lumMod val="75000"/>
                  </a:schemeClr>
                </a:solidFill>
                <a:latin typeface="微软雅黑" pitchFamily="34" charset="-122"/>
                <a:ea typeface="微软雅黑" pitchFamily="34" charset="-122"/>
              </a:rPr>
              <a:t>数</a:t>
            </a:r>
            <a:r>
              <a:rPr lang="zh-CN" altLang="en-US" sz="2800" b="1" dirty="0" smtClean="0">
                <a:solidFill>
                  <a:schemeClr val="accent6">
                    <a:lumMod val="75000"/>
                  </a:schemeClr>
                </a:solidFill>
                <a:latin typeface="微软雅黑" pitchFamily="34" charset="-122"/>
                <a:ea typeface="微软雅黑" pitchFamily="34" charset="-122"/>
              </a:rPr>
              <a:t>万家商户接入</a:t>
            </a:r>
            <a:endParaRPr lang="en-GB" altLang="zh-CN" sz="2800" b="1" dirty="0">
              <a:solidFill>
                <a:schemeClr val="accent6">
                  <a:lumMod val="75000"/>
                </a:schemeClr>
              </a:solidFill>
              <a:latin typeface="微软雅黑" pitchFamily="34" charset="-122"/>
              <a:ea typeface="微软雅黑" pitchFamily="34" charset="-122"/>
            </a:endParaRPr>
          </a:p>
        </p:txBody>
      </p:sp>
      <p:sp>
        <p:nvSpPr>
          <p:cNvPr id="25" name="Text Box 38"/>
          <p:cNvSpPr txBox="1">
            <a:spLocks noChangeArrowheads="1"/>
          </p:cNvSpPr>
          <p:nvPr/>
        </p:nvSpPr>
        <p:spPr bwMode="auto">
          <a:xfrm>
            <a:off x="6300192" y="3147814"/>
            <a:ext cx="2843808" cy="502419"/>
          </a:xfrm>
          <a:prstGeom prst="rect">
            <a:avLst/>
          </a:prstGeom>
          <a:noFill/>
          <a:ln w="9525">
            <a:noFill/>
            <a:miter lim="800000"/>
            <a:headEnd/>
            <a:tailEnd/>
          </a:ln>
          <a:effectLst/>
        </p:spPr>
        <p:txBody>
          <a:bodyPr anchor="ctr"/>
          <a:lstStyle/>
          <a:p>
            <a:pPr algn="ctr">
              <a:spcBef>
                <a:spcPct val="50000"/>
              </a:spcBef>
            </a:pPr>
            <a:r>
              <a:rPr lang="zh-CN" altLang="en-US" sz="2800" b="1" dirty="0" smtClean="0">
                <a:solidFill>
                  <a:schemeClr val="accent6">
                    <a:lumMod val="75000"/>
                  </a:schemeClr>
                </a:solidFill>
                <a:latin typeface="微软雅黑" pitchFamily="34" charset="-122"/>
                <a:ea typeface="微软雅黑" pitchFamily="34" charset="-122"/>
              </a:rPr>
              <a:t>数万家商户接入</a:t>
            </a:r>
            <a:endParaRPr lang="en-GB" altLang="zh-CN" sz="2800" b="1" dirty="0">
              <a:solidFill>
                <a:schemeClr val="accent6">
                  <a:lumMod val="75000"/>
                </a:schemeClr>
              </a:solidFill>
              <a:latin typeface="微软雅黑" pitchFamily="34" charset="-122"/>
              <a:ea typeface="微软雅黑" pitchFamily="34" charset="-122"/>
            </a:endParaRPr>
          </a:p>
        </p:txBody>
      </p:sp>
      <p:sp>
        <p:nvSpPr>
          <p:cNvPr id="2" name="文本框 1"/>
          <p:cNvSpPr txBox="1"/>
          <p:nvPr/>
        </p:nvSpPr>
        <p:spPr>
          <a:xfrm>
            <a:off x="2483768" y="2200905"/>
            <a:ext cx="601447" cy="369332"/>
          </a:xfrm>
          <a:prstGeom prst="rect">
            <a:avLst/>
          </a:prstGeom>
          <a:noFill/>
        </p:spPr>
        <p:txBody>
          <a:bodyPr wrap="non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P2P</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570216" y="4174837"/>
            <a:ext cx="889987" cy="261610"/>
          </a:xfrm>
          <a:prstGeom prst="rect">
            <a:avLst/>
          </a:prstGeom>
          <a:noFill/>
        </p:spPr>
        <p:txBody>
          <a:bodyPr wrap="none" rtlCol="0">
            <a:spAutoFit/>
          </a:bodyPr>
          <a:lstStyle/>
          <a:p>
            <a:r>
              <a:rPr lang="zh-CN" altLang="en-US" sz="1050" dirty="0" smtClean="0">
                <a:solidFill>
                  <a:schemeClr val="bg1"/>
                </a:solidFill>
                <a:latin typeface="微软雅黑" panose="020B0503020204020204" pitchFamily="34" charset="-122"/>
                <a:ea typeface="微软雅黑" panose="020B0503020204020204" pitchFamily="34" charset="-122"/>
              </a:rPr>
              <a:t>互联网金融</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18"/>
                                        </p:tgtEl>
                                        <p:attrNameLst>
                                          <p:attrName>style.visibility</p:attrName>
                                        </p:attrNameLst>
                                      </p:cBhvr>
                                      <p:to>
                                        <p:strVal val="visible"/>
                                      </p:to>
                                    </p:set>
                                    <p:animEffect transition="in" filter="wipe(left)">
                                      <p:cBhvr>
                                        <p:cTn id="14" dur="300"/>
                                        <p:tgtEl>
                                          <p:spTgt spid="318"/>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299"/>
                                        </p:tgtEl>
                                        <p:attrNameLst>
                                          <p:attrName>style.visibility</p:attrName>
                                        </p:attrNameLst>
                                      </p:cBhvr>
                                      <p:to>
                                        <p:strVal val="visible"/>
                                      </p:to>
                                    </p:set>
                                    <p:animEffect transition="in" filter="wipe(down)">
                                      <p:cBhvr>
                                        <p:cTn id="17" dur="200"/>
                                        <p:tgtEl>
                                          <p:spTgt spid="299"/>
                                        </p:tgtEl>
                                      </p:cBhvr>
                                    </p:animEffect>
                                  </p:childTnLst>
                                </p:cTn>
                              </p:par>
                              <p:par>
                                <p:cTn id="18" presetID="18" presetClass="entr" presetSubtype="6" fill="hold" grpId="0" nodeType="withEffect">
                                  <p:stCondLst>
                                    <p:cond delay="0"/>
                                  </p:stCondLst>
                                  <p:childTnLst>
                                    <p:set>
                                      <p:cBhvr>
                                        <p:cTn id="19" dur="1" fill="hold">
                                          <p:stCondLst>
                                            <p:cond delay="0"/>
                                          </p:stCondLst>
                                        </p:cTn>
                                        <p:tgtEl>
                                          <p:spTgt spid="298"/>
                                        </p:tgtEl>
                                        <p:attrNameLst>
                                          <p:attrName>style.visibility</p:attrName>
                                        </p:attrNameLst>
                                      </p:cBhvr>
                                      <p:to>
                                        <p:strVal val="visible"/>
                                      </p:to>
                                    </p:set>
                                    <p:animEffect transition="in" filter="strips(downRight)">
                                      <p:cBhvr>
                                        <p:cTn id="20" dur="500"/>
                                        <p:tgtEl>
                                          <p:spTgt spid="298"/>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wipe(right)">
                                      <p:cBhvr>
                                        <p:cTn id="23" dur="300"/>
                                        <p:tgtEl>
                                          <p:spTgt spid="297"/>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294"/>
                                        </p:tgtEl>
                                        <p:attrNameLst>
                                          <p:attrName>style.visibility</p:attrName>
                                        </p:attrNameLst>
                                      </p:cBhvr>
                                      <p:to>
                                        <p:strVal val="visible"/>
                                      </p:to>
                                    </p:set>
                                    <p:animEffect transition="in" filter="strips(downRight)">
                                      <p:cBhvr>
                                        <p:cTn id="26" dur="1000"/>
                                        <p:tgtEl>
                                          <p:spTgt spid="294"/>
                                        </p:tgtEl>
                                      </p:cBhvr>
                                    </p:animEffect>
                                  </p:childTnLst>
                                </p:cTn>
                              </p:par>
                              <p:par>
                                <p:cTn id="27" presetID="10"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animEffect transition="in" filter="fade">
                                      <p:cBhvr>
                                        <p:cTn id="29" dur="5000"/>
                                        <p:tgtEl>
                                          <p:spTgt spid="1026"/>
                                        </p:tgtEl>
                                      </p:cBhvr>
                                    </p:animEffect>
                                  </p:childTnLst>
                                </p:cTn>
                              </p:par>
                              <p:par>
                                <p:cTn id="30" presetID="55"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strVal val="#ppt_w*0.70"/>
                                          </p:val>
                                        </p:tav>
                                        <p:tav tm="100000">
                                          <p:val>
                                            <p:strVal val="#ppt_w"/>
                                          </p:val>
                                        </p:tav>
                                      </p:tavLst>
                                    </p:anim>
                                    <p:anim calcmode="lin" valueType="num">
                                      <p:cBhvr>
                                        <p:cTn id="33" dur="500" fill="hold"/>
                                        <p:tgtEl>
                                          <p:spTgt spid="14"/>
                                        </p:tgtEl>
                                        <p:attrNameLst>
                                          <p:attrName>ppt_h</p:attrName>
                                        </p:attrNameLst>
                                      </p:cBhvr>
                                      <p:tavLst>
                                        <p:tav tm="0">
                                          <p:val>
                                            <p:strVal val="#ppt_h"/>
                                          </p:val>
                                        </p:tav>
                                        <p:tav tm="100000">
                                          <p:val>
                                            <p:strVal val="#ppt_h"/>
                                          </p:val>
                                        </p:tav>
                                      </p:tavLst>
                                    </p:anim>
                                    <p:animEffect transition="in" filter="fade">
                                      <p:cBhvr>
                                        <p:cTn id="34" dur="500"/>
                                        <p:tgtEl>
                                          <p:spTgt spid="14"/>
                                        </p:tgtEl>
                                      </p:cBhvr>
                                    </p:animEffect>
                                  </p:childTnLst>
                                </p:cTn>
                              </p:par>
                              <p:par>
                                <p:cTn id="35" presetID="55"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strVal val="#ppt_w*0.70"/>
                                          </p:val>
                                        </p:tav>
                                        <p:tav tm="100000">
                                          <p:val>
                                            <p:strVal val="#ppt_w"/>
                                          </p:val>
                                        </p:tav>
                                      </p:tavLst>
                                    </p:anim>
                                    <p:anim calcmode="lin" valueType="num">
                                      <p:cBhvr>
                                        <p:cTn id="38" dur="500" fill="hold"/>
                                        <p:tgtEl>
                                          <p:spTgt spid="15"/>
                                        </p:tgtEl>
                                        <p:attrNameLst>
                                          <p:attrName>ppt_h</p:attrName>
                                        </p:attrNameLst>
                                      </p:cBhvr>
                                      <p:tavLst>
                                        <p:tav tm="0">
                                          <p:val>
                                            <p:strVal val="#ppt_h"/>
                                          </p:val>
                                        </p:tav>
                                        <p:tav tm="100000">
                                          <p:val>
                                            <p:strVal val="#ppt_h"/>
                                          </p:val>
                                        </p:tav>
                                      </p:tavLst>
                                    </p:anim>
                                    <p:animEffect transition="in" filter="fade">
                                      <p:cBhvr>
                                        <p:cTn id="39" dur="500"/>
                                        <p:tgtEl>
                                          <p:spTgt spid="15"/>
                                        </p:tgtEl>
                                      </p:cBhvr>
                                    </p:animEffect>
                                  </p:childTnLst>
                                </p:cTn>
                              </p:par>
                              <p:par>
                                <p:cTn id="40" presetID="6" presetClass="emph" presetSubtype="0" fill="hold" nodeType="withEffect">
                                  <p:stCondLst>
                                    <p:cond delay="0"/>
                                  </p:stCondLst>
                                  <p:childTnLst>
                                    <p:animScale>
                                      <p:cBhvr>
                                        <p:cTn id="41" dur="500" fill="hold"/>
                                        <p:tgtEl>
                                          <p:spTgt spid="15"/>
                                        </p:tgtEl>
                                      </p:cBhvr>
                                      <p:by x="150000" y="150000"/>
                                    </p:animScale>
                                  </p:childTnLst>
                                </p:cTn>
                              </p:par>
                              <p:par>
                                <p:cTn id="42" presetID="10" presetClass="exit" presetSubtype="0" fill="hold" nodeType="withEffect">
                                  <p:stCondLst>
                                    <p:cond delay="0"/>
                                  </p:stCondLst>
                                  <p:childTnLst>
                                    <p:animEffect transition="out" filter="fade">
                                      <p:cBhvr>
                                        <p:cTn id="43" dur="500"/>
                                        <p:tgtEl>
                                          <p:spTgt spid="15"/>
                                        </p:tgtEl>
                                      </p:cBhvr>
                                    </p:animEffect>
                                    <p:set>
                                      <p:cBhvr>
                                        <p:cTn id="44" dur="1" fill="hold">
                                          <p:stCondLst>
                                            <p:cond delay="499"/>
                                          </p:stCondLst>
                                        </p:cTn>
                                        <p:tgtEl>
                                          <p:spTgt spid="15"/>
                                        </p:tgtEl>
                                        <p:attrNameLst>
                                          <p:attrName>style.visibility</p:attrName>
                                        </p:attrNameLst>
                                      </p:cBhvr>
                                      <p:to>
                                        <p:strVal val="hidden"/>
                                      </p:to>
                                    </p:set>
                                  </p:childTnLst>
                                </p:cTn>
                              </p:par>
                              <p:par>
                                <p:cTn id="45" presetID="55"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strVal val="#ppt_w*0.70"/>
                                          </p:val>
                                        </p:tav>
                                        <p:tav tm="100000">
                                          <p:val>
                                            <p:strVal val="#ppt_w"/>
                                          </p:val>
                                        </p:tav>
                                      </p:tavLst>
                                    </p:anim>
                                    <p:anim calcmode="lin" valueType="num">
                                      <p:cBhvr>
                                        <p:cTn id="48" dur="500" fill="hold"/>
                                        <p:tgtEl>
                                          <p:spTgt spid="22"/>
                                        </p:tgtEl>
                                        <p:attrNameLst>
                                          <p:attrName>ppt_h</p:attrName>
                                        </p:attrNameLst>
                                      </p:cBhvr>
                                      <p:tavLst>
                                        <p:tav tm="0">
                                          <p:val>
                                            <p:strVal val="#ppt_h"/>
                                          </p:val>
                                        </p:tav>
                                        <p:tav tm="100000">
                                          <p:val>
                                            <p:strVal val="#ppt_h"/>
                                          </p:val>
                                        </p:tav>
                                      </p:tavLst>
                                    </p:anim>
                                    <p:animEffect transition="in" filter="fade">
                                      <p:cBhvr>
                                        <p:cTn id="49" dur="500"/>
                                        <p:tgtEl>
                                          <p:spTgt spid="22"/>
                                        </p:tgtEl>
                                      </p:cBhvr>
                                    </p:animEffect>
                                  </p:childTnLst>
                                </p:cTn>
                              </p:par>
                              <p:par>
                                <p:cTn id="50" presetID="55"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strVal val="#ppt_w*0.70"/>
                                          </p:val>
                                        </p:tav>
                                        <p:tav tm="100000">
                                          <p:val>
                                            <p:strVal val="#ppt_w"/>
                                          </p:val>
                                        </p:tav>
                                      </p:tavLst>
                                    </p:anim>
                                    <p:anim calcmode="lin" valueType="num">
                                      <p:cBhvr>
                                        <p:cTn id="53" dur="500" fill="hold"/>
                                        <p:tgtEl>
                                          <p:spTgt spid="23"/>
                                        </p:tgtEl>
                                        <p:attrNameLst>
                                          <p:attrName>ppt_h</p:attrName>
                                        </p:attrNameLst>
                                      </p:cBhvr>
                                      <p:tavLst>
                                        <p:tav tm="0">
                                          <p:val>
                                            <p:strVal val="#ppt_h"/>
                                          </p:val>
                                        </p:tav>
                                        <p:tav tm="100000">
                                          <p:val>
                                            <p:strVal val="#ppt_h"/>
                                          </p:val>
                                        </p:tav>
                                      </p:tavLst>
                                    </p:anim>
                                    <p:animEffect transition="in" filter="fade">
                                      <p:cBhvr>
                                        <p:cTn id="54" dur="500"/>
                                        <p:tgtEl>
                                          <p:spTgt spid="23"/>
                                        </p:tgtEl>
                                      </p:cBhvr>
                                    </p:animEffect>
                                  </p:childTnLst>
                                </p:cTn>
                              </p:par>
                              <p:par>
                                <p:cTn id="55" presetID="6" presetClass="emph" presetSubtype="0" fill="hold" nodeType="withEffect">
                                  <p:stCondLst>
                                    <p:cond delay="0"/>
                                  </p:stCondLst>
                                  <p:childTnLst>
                                    <p:animScale>
                                      <p:cBhvr>
                                        <p:cTn id="56" dur="500" fill="hold"/>
                                        <p:tgtEl>
                                          <p:spTgt spid="23"/>
                                        </p:tgtEl>
                                      </p:cBhvr>
                                      <p:by x="150000" y="150000"/>
                                    </p:animScale>
                                  </p:childTnLst>
                                </p:cTn>
                              </p:par>
                              <p:par>
                                <p:cTn id="57" presetID="10" presetClass="exit" presetSubtype="0" fill="hold" nodeType="withEffect">
                                  <p:stCondLst>
                                    <p:cond delay="0"/>
                                  </p:stCondLst>
                                  <p:childTnLst>
                                    <p:animEffect transition="out" filter="fade">
                                      <p:cBhvr>
                                        <p:cTn id="58" dur="500"/>
                                        <p:tgtEl>
                                          <p:spTgt spid="23"/>
                                        </p:tgtEl>
                                      </p:cBhvr>
                                    </p:animEffect>
                                    <p:set>
                                      <p:cBhvr>
                                        <p:cTn id="59" dur="1" fill="hold">
                                          <p:stCondLst>
                                            <p:cond delay="499"/>
                                          </p:stCondLst>
                                        </p:cTn>
                                        <p:tgtEl>
                                          <p:spTgt spid="23"/>
                                        </p:tgtEl>
                                        <p:attrNameLst>
                                          <p:attrName>style.visibility</p:attrName>
                                        </p:attrNameLst>
                                      </p:cBhvr>
                                      <p:to>
                                        <p:strVal val="hidden"/>
                                      </p:to>
                                    </p:set>
                                  </p:childTnLst>
                                </p:cTn>
                              </p:par>
                              <p:par>
                                <p:cTn id="60" presetID="55" presetClass="entr" presetSubtype="0"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p:cTn id="62" dur="500" fill="hold"/>
                                        <p:tgtEl>
                                          <p:spTgt spid="24"/>
                                        </p:tgtEl>
                                        <p:attrNameLst>
                                          <p:attrName>ppt_w</p:attrName>
                                        </p:attrNameLst>
                                      </p:cBhvr>
                                      <p:tavLst>
                                        <p:tav tm="0">
                                          <p:val>
                                            <p:strVal val="#ppt_w*0.70"/>
                                          </p:val>
                                        </p:tav>
                                        <p:tav tm="100000">
                                          <p:val>
                                            <p:strVal val="#ppt_w"/>
                                          </p:val>
                                        </p:tav>
                                      </p:tavLst>
                                    </p:anim>
                                    <p:anim calcmode="lin" valueType="num">
                                      <p:cBhvr>
                                        <p:cTn id="63" dur="500" fill="hold"/>
                                        <p:tgtEl>
                                          <p:spTgt spid="24"/>
                                        </p:tgtEl>
                                        <p:attrNameLst>
                                          <p:attrName>ppt_h</p:attrName>
                                        </p:attrNameLst>
                                      </p:cBhvr>
                                      <p:tavLst>
                                        <p:tav tm="0">
                                          <p:val>
                                            <p:strVal val="#ppt_h"/>
                                          </p:val>
                                        </p:tav>
                                        <p:tav tm="100000">
                                          <p:val>
                                            <p:strVal val="#ppt_h"/>
                                          </p:val>
                                        </p:tav>
                                      </p:tavLst>
                                    </p:anim>
                                    <p:animEffect transition="in" filter="fade">
                                      <p:cBhvr>
                                        <p:cTn id="64" dur="500"/>
                                        <p:tgtEl>
                                          <p:spTgt spid="24"/>
                                        </p:tgtEl>
                                      </p:cBhvr>
                                    </p:animEffect>
                                  </p:childTnLst>
                                </p:cTn>
                              </p:par>
                              <p:par>
                                <p:cTn id="65" presetID="55"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p:cTn id="67" dur="500" fill="hold"/>
                                        <p:tgtEl>
                                          <p:spTgt spid="25"/>
                                        </p:tgtEl>
                                        <p:attrNameLst>
                                          <p:attrName>ppt_w</p:attrName>
                                        </p:attrNameLst>
                                      </p:cBhvr>
                                      <p:tavLst>
                                        <p:tav tm="0">
                                          <p:val>
                                            <p:strVal val="#ppt_w*0.70"/>
                                          </p:val>
                                        </p:tav>
                                        <p:tav tm="100000">
                                          <p:val>
                                            <p:strVal val="#ppt_w"/>
                                          </p:val>
                                        </p:tav>
                                      </p:tavLst>
                                    </p:anim>
                                    <p:anim calcmode="lin" valueType="num">
                                      <p:cBhvr>
                                        <p:cTn id="68" dur="500" fill="hold"/>
                                        <p:tgtEl>
                                          <p:spTgt spid="25"/>
                                        </p:tgtEl>
                                        <p:attrNameLst>
                                          <p:attrName>ppt_h</p:attrName>
                                        </p:attrNameLst>
                                      </p:cBhvr>
                                      <p:tavLst>
                                        <p:tav tm="0">
                                          <p:val>
                                            <p:strVal val="#ppt_h"/>
                                          </p:val>
                                        </p:tav>
                                        <p:tav tm="100000">
                                          <p:val>
                                            <p:strVal val="#ppt_h"/>
                                          </p:val>
                                        </p:tav>
                                      </p:tavLst>
                                    </p:anim>
                                    <p:animEffect transition="in" filter="fade">
                                      <p:cBhvr>
                                        <p:cTn id="69" dur="500"/>
                                        <p:tgtEl>
                                          <p:spTgt spid="25"/>
                                        </p:tgtEl>
                                      </p:cBhvr>
                                    </p:animEffect>
                                  </p:childTnLst>
                                </p:cTn>
                              </p:par>
                              <p:par>
                                <p:cTn id="70" presetID="6" presetClass="emph" presetSubtype="0" fill="hold" nodeType="withEffect">
                                  <p:stCondLst>
                                    <p:cond delay="0"/>
                                  </p:stCondLst>
                                  <p:childTnLst>
                                    <p:animScale>
                                      <p:cBhvr>
                                        <p:cTn id="71" dur="500" fill="hold"/>
                                        <p:tgtEl>
                                          <p:spTgt spid="25"/>
                                        </p:tgtEl>
                                      </p:cBhvr>
                                      <p:by x="150000" y="150000"/>
                                    </p:animScale>
                                  </p:childTnLst>
                                </p:cTn>
                              </p:par>
                              <p:par>
                                <p:cTn id="72" presetID="10" presetClass="exit" presetSubtype="0" fill="hold" nodeType="withEffect">
                                  <p:stCondLst>
                                    <p:cond delay="0"/>
                                  </p:stCondLst>
                                  <p:childTnLst>
                                    <p:animEffect transition="out" filter="fade">
                                      <p:cBhvr>
                                        <p:cTn id="73" dur="500"/>
                                        <p:tgtEl>
                                          <p:spTgt spid="25"/>
                                        </p:tgtEl>
                                      </p:cBhvr>
                                    </p:animEffect>
                                    <p:set>
                                      <p:cBhvr>
                                        <p:cTn id="7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animBg="1"/>
      <p:bldP spid="298" grpId="0" animBg="1"/>
      <p:bldP spid="299" grpId="0" animBg="1"/>
      <p:bldP spid="318" grpId="0" animBg="1"/>
      <p:bldP spid="294" grpId="0" animBg="1"/>
      <p:bldP spid="2"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77"/>
          <p:cNvSpPr txBox="1">
            <a:spLocks noChangeArrowheads="1"/>
          </p:cNvSpPr>
          <p:nvPr/>
        </p:nvSpPr>
        <p:spPr bwMode="auto">
          <a:xfrm>
            <a:off x="3347864" y="4227934"/>
            <a:ext cx="5616624" cy="792088"/>
          </a:xfrm>
          <a:prstGeom prst="rect">
            <a:avLst/>
          </a:prstGeom>
          <a:noFill/>
          <a:ln w="9525">
            <a:noFill/>
            <a:miter lim="800000"/>
            <a:headEnd/>
            <a:tailEnd/>
          </a:ln>
          <a:effectLst/>
        </p:spPr>
        <p:txBody>
          <a:bodyPr anchor="ctr"/>
          <a:lstStyle/>
          <a:p>
            <a:pPr algn="dist">
              <a:spcBef>
                <a:spcPct val="50000"/>
              </a:spcBef>
            </a:pPr>
            <a:r>
              <a:rPr lang="zh-CN" altLang="en-US" sz="32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微软雅黑" pitchFamily="34" charset="-122"/>
                <a:ea typeface="微软雅黑" pitchFamily="34" charset="-122"/>
              </a:rPr>
              <a:t>数字娱乐行业用户</a:t>
            </a:r>
            <a:endParaRPr lang="en-GB" altLang="zh-CN" sz="32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微软雅黑" pitchFamily="34" charset="-122"/>
              <a:ea typeface="微软雅黑" pitchFamily="34" charset="-122"/>
            </a:endParaRPr>
          </a:p>
        </p:txBody>
      </p:sp>
      <p:sp>
        <p:nvSpPr>
          <p:cNvPr id="404" name="Line 28"/>
          <p:cNvSpPr>
            <a:spLocks noChangeShapeType="1"/>
          </p:cNvSpPr>
          <p:nvPr/>
        </p:nvSpPr>
        <p:spPr bwMode="auto">
          <a:xfrm>
            <a:off x="3203848" y="4371950"/>
            <a:ext cx="5940151" cy="0"/>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405" name="Freeform 180"/>
          <p:cNvSpPr>
            <a:spLocks/>
          </p:cNvSpPr>
          <p:nvPr/>
        </p:nvSpPr>
        <p:spPr bwMode="auto">
          <a:xfrm>
            <a:off x="0" y="4011910"/>
            <a:ext cx="3203848" cy="360040"/>
          </a:xfrm>
          <a:custGeom>
            <a:avLst/>
            <a:gdLst/>
            <a:ahLst/>
            <a:cxnLst>
              <a:cxn ang="0">
                <a:pos x="0" y="0"/>
              </a:cxn>
              <a:cxn ang="0">
                <a:pos x="639" y="0"/>
              </a:cxn>
              <a:cxn ang="0">
                <a:pos x="639" y="303"/>
              </a:cxn>
            </a:cxnLst>
            <a:rect l="0" t="0" r="r" b="b"/>
            <a:pathLst>
              <a:path w="639" h="303">
                <a:moveTo>
                  <a:pt x="0" y="0"/>
                </a:moveTo>
                <a:lnTo>
                  <a:pt x="639" y="0"/>
                </a:lnTo>
                <a:lnTo>
                  <a:pt x="639" y="303"/>
                </a:ln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4" name="矩形 3"/>
          <p:cNvSpPr/>
          <p:nvPr/>
        </p:nvSpPr>
        <p:spPr>
          <a:xfrm>
            <a:off x="231323" y="967722"/>
            <a:ext cx="2741201" cy="2913618"/>
          </a:xfrm>
          <a:prstGeom prst="rect">
            <a:avLst/>
          </a:prstGeom>
        </p:spPr>
        <p:txBody>
          <a:bodyPr wrap="square">
            <a:spAutoFit/>
          </a:bodyPr>
          <a:lstStyle/>
          <a:p>
            <a:pPr indent="266700" algn="just">
              <a:lnSpc>
                <a:spcPts val="2200"/>
              </a:lnSpc>
            </a:pPr>
            <a:r>
              <a:rPr lang="zh-CN" altLang="zh-CN" sz="1600" dirty="0">
                <a:solidFill>
                  <a:schemeClr val="tx1">
                    <a:lumMod val="75000"/>
                    <a:lumOff val="25000"/>
                  </a:schemeClr>
                </a:solidFill>
                <a:latin typeface="微软雅黑" pitchFamily="34" charset="-122"/>
                <a:ea typeface="微软雅黑" pitchFamily="34" charset="-122"/>
              </a:rPr>
              <a:t>目前众多知名游戏运营商都与宝付紧密合作，如</a:t>
            </a:r>
            <a:r>
              <a:rPr lang="zh-CN" altLang="zh-CN" sz="1600" dirty="0" smtClean="0">
                <a:solidFill>
                  <a:schemeClr val="tx1">
                    <a:lumMod val="75000"/>
                    <a:lumOff val="25000"/>
                  </a:schemeClr>
                </a:solidFill>
                <a:latin typeface="微软雅黑" pitchFamily="34" charset="-122"/>
                <a:ea typeface="微软雅黑" pitchFamily="34" charset="-122"/>
              </a:rPr>
              <a:t>：完美</a:t>
            </a:r>
            <a:r>
              <a:rPr lang="zh-CN" altLang="zh-CN" sz="1600" dirty="0">
                <a:solidFill>
                  <a:schemeClr val="tx1">
                    <a:lumMod val="75000"/>
                    <a:lumOff val="25000"/>
                  </a:schemeClr>
                </a:solidFill>
                <a:latin typeface="微软雅黑" pitchFamily="34" charset="-122"/>
                <a:ea typeface="微软雅黑" pitchFamily="34" charset="-122"/>
              </a:rPr>
              <a:t>世界、巨人网络、</a:t>
            </a:r>
            <a:r>
              <a:rPr lang="en-US" altLang="zh-CN" sz="1600" dirty="0">
                <a:solidFill>
                  <a:schemeClr val="tx1">
                    <a:lumMod val="75000"/>
                    <a:lumOff val="25000"/>
                  </a:schemeClr>
                </a:solidFill>
                <a:latin typeface="微软雅黑" pitchFamily="34" charset="-122"/>
                <a:ea typeface="微软雅黑" pitchFamily="34" charset="-122"/>
              </a:rPr>
              <a:t>5173.com</a:t>
            </a:r>
            <a:r>
              <a:rPr lang="zh-CN" altLang="zh-CN" sz="1600" dirty="0">
                <a:solidFill>
                  <a:schemeClr val="tx1">
                    <a:lumMod val="75000"/>
                    <a:lumOff val="25000"/>
                  </a:schemeClr>
                </a:solidFill>
                <a:latin typeface="微软雅黑" pitchFamily="34" charset="-122"/>
                <a:ea typeface="微软雅黑" pitchFamily="34" charset="-122"/>
              </a:rPr>
              <a:t>、</a:t>
            </a:r>
            <a:r>
              <a:rPr lang="zh-CN" altLang="en-US" sz="1600" dirty="0">
                <a:solidFill>
                  <a:schemeClr val="tx1">
                    <a:lumMod val="75000"/>
                    <a:lumOff val="25000"/>
                  </a:schemeClr>
                </a:solidFill>
                <a:latin typeface="微软雅黑" pitchFamily="34" charset="-122"/>
                <a:ea typeface="微软雅黑" pitchFamily="34" charset="-122"/>
              </a:rPr>
              <a:t>新浪</a:t>
            </a:r>
            <a:r>
              <a:rPr lang="zh-CN" altLang="zh-CN" sz="1600" dirty="0" smtClean="0">
                <a:solidFill>
                  <a:schemeClr val="tx1">
                    <a:lumMod val="75000"/>
                    <a:lumOff val="25000"/>
                  </a:schemeClr>
                </a:solidFill>
                <a:latin typeface="微软雅黑" pitchFamily="34" charset="-122"/>
                <a:ea typeface="微软雅黑" pitchFamily="34" charset="-122"/>
              </a:rPr>
              <a:t>等</a:t>
            </a:r>
            <a:r>
              <a:rPr lang="zh-CN" altLang="en-US" sz="1600" dirty="0" smtClean="0">
                <a:solidFill>
                  <a:schemeClr val="tx1">
                    <a:lumMod val="75000"/>
                    <a:lumOff val="25000"/>
                  </a:schemeClr>
                </a:solidFill>
                <a:latin typeface="微软雅黑" pitchFamily="34" charset="-122"/>
                <a:ea typeface="微软雅黑" pitchFamily="34" charset="-122"/>
              </a:rPr>
              <a:t>，同时还是三大电信运营商的重要合作伙伴</a:t>
            </a:r>
            <a:r>
              <a:rPr lang="zh-CN" altLang="zh-CN" sz="1600" dirty="0" smtClean="0">
                <a:solidFill>
                  <a:schemeClr val="tx1">
                    <a:lumMod val="75000"/>
                    <a:lumOff val="25000"/>
                  </a:schemeClr>
                </a:solidFill>
                <a:latin typeface="微软雅黑" pitchFamily="34" charset="-122"/>
                <a:ea typeface="微软雅黑" pitchFamily="34" charset="-122"/>
              </a:rPr>
              <a:t>。</a:t>
            </a:r>
            <a:r>
              <a:rPr lang="zh-CN" altLang="zh-CN" sz="1600" dirty="0">
                <a:solidFill>
                  <a:schemeClr val="tx1">
                    <a:lumMod val="75000"/>
                    <a:lumOff val="25000"/>
                  </a:schemeClr>
                </a:solidFill>
                <a:latin typeface="微软雅黑" pitchFamily="34" charset="-122"/>
                <a:ea typeface="微软雅黑" pitchFamily="34" charset="-122"/>
              </a:rPr>
              <a:t>宝付</a:t>
            </a:r>
            <a:r>
              <a:rPr lang="zh-CN" altLang="en-US" sz="1600" dirty="0">
                <a:solidFill>
                  <a:schemeClr val="tx1">
                    <a:lumMod val="75000"/>
                    <a:lumOff val="25000"/>
                  </a:schemeClr>
                </a:solidFill>
                <a:latin typeface="微软雅黑" pitchFamily="34" charset="-122"/>
                <a:ea typeface="微软雅黑" pitchFamily="34" charset="-122"/>
              </a:rPr>
              <a:t>支付产品帮助</a:t>
            </a:r>
            <a:r>
              <a:rPr lang="zh-CN" altLang="zh-CN" sz="1600" dirty="0">
                <a:solidFill>
                  <a:schemeClr val="tx1">
                    <a:lumMod val="75000"/>
                    <a:lumOff val="25000"/>
                  </a:schemeClr>
                </a:solidFill>
                <a:latin typeface="微软雅黑" pitchFamily="34" charset="-122"/>
                <a:ea typeface="微软雅黑" pitchFamily="34" charset="-122"/>
              </a:rPr>
              <a:t>数字娱乐企业解决各类支付和结算问题，提升用户活跃度、降低运营成本、扩大整体收益，提高运营效率！ </a:t>
            </a:r>
          </a:p>
        </p:txBody>
      </p:sp>
      <p:grpSp>
        <p:nvGrpSpPr>
          <p:cNvPr id="7" name="组合 6"/>
          <p:cNvGrpSpPr/>
          <p:nvPr/>
        </p:nvGrpSpPr>
        <p:grpSpPr>
          <a:xfrm>
            <a:off x="3614802" y="967722"/>
            <a:ext cx="5263936" cy="2717124"/>
            <a:chOff x="3614802" y="967722"/>
            <a:chExt cx="5263936" cy="2717124"/>
          </a:xfrm>
        </p:grpSpPr>
        <p:grpSp>
          <p:nvGrpSpPr>
            <p:cNvPr id="6" name="组合 5"/>
            <p:cNvGrpSpPr/>
            <p:nvPr/>
          </p:nvGrpSpPr>
          <p:grpSpPr>
            <a:xfrm>
              <a:off x="3614802" y="967722"/>
              <a:ext cx="5225886" cy="2717124"/>
              <a:chOff x="3614802" y="967722"/>
              <a:chExt cx="5225886" cy="2717124"/>
            </a:xfrm>
          </p:grpSpPr>
          <p:pic>
            <p:nvPicPr>
              <p:cNvPr id="406" name="Picture 29" descr="543168939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4802" y="1069103"/>
                <a:ext cx="13716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7" name="Picture 64" descr="联通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802" y="2813567"/>
                <a:ext cx="1290637" cy="84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8" name="Picture 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288" y="3097471"/>
                <a:ext cx="16764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pic>
            <p:nvPicPr>
              <p:cNvPr id="409" name="Picture 82" descr="中国移动"/>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3917" y="3097471"/>
                <a:ext cx="16764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5" name="Picture 32" descr="UTVE)EV~5OZ`C]}7%3`$2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2456" y="967722"/>
                <a:ext cx="1539965" cy="575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6" name="Picture 2" descr="巨人网络官方网站"/>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8330" y="1082170"/>
                <a:ext cx="15621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8"/>
              <a:stretch>
                <a:fillRect/>
              </a:stretch>
            </p:blipFill>
            <p:spPr>
              <a:xfrm>
                <a:off x="3624064" y="1864287"/>
                <a:ext cx="1290637" cy="660562"/>
              </a:xfrm>
              <a:prstGeom prst="rect">
                <a:avLst/>
              </a:prstGeom>
            </p:spPr>
          </p:pic>
        </p:grpSp>
        <p:pic>
          <p:nvPicPr>
            <p:cNvPr id="17" name="Picture 30" descr="52[]5501}6MU$}M4O1%G]0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22369" y="1939274"/>
              <a:ext cx="16002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1" descr="39X7EP{2NVH9NP8EBBOZH_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26138" y="1950387"/>
              <a:ext cx="1752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87774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300"/>
                                        <p:tgtEl>
                                          <p:spTgt spid="20"/>
                                        </p:tgtEl>
                                      </p:cBhvr>
                                    </p:animEffect>
                                    <p:anim calcmode="lin" valueType="num">
                                      <p:cBhvr>
                                        <p:cTn id="8" dur="300" fill="hold"/>
                                        <p:tgtEl>
                                          <p:spTgt spid="20"/>
                                        </p:tgtEl>
                                        <p:attrNameLst>
                                          <p:attrName>ppt_x</p:attrName>
                                        </p:attrNameLst>
                                      </p:cBhvr>
                                      <p:tavLst>
                                        <p:tav tm="0">
                                          <p:val>
                                            <p:strVal val="#ppt_x"/>
                                          </p:val>
                                        </p:tav>
                                        <p:tav tm="100000">
                                          <p:val>
                                            <p:strVal val="#ppt_x"/>
                                          </p:val>
                                        </p:tav>
                                      </p:tavLst>
                                    </p:anim>
                                    <p:anim calcmode="lin" valueType="num">
                                      <p:cBhvr>
                                        <p:cTn id="9" dur="300" fill="hold"/>
                                        <p:tgtEl>
                                          <p:spTgt spid="20"/>
                                        </p:tgtEl>
                                        <p:attrNameLst>
                                          <p:attrName>ppt_y</p:attrName>
                                        </p:attrNameLst>
                                      </p:cBhvr>
                                      <p:tavLst>
                                        <p:tav tm="0">
                                          <p:val>
                                            <p:strVal val="#ppt_y+.1"/>
                                          </p:val>
                                        </p:tav>
                                        <p:tav tm="100000">
                                          <p:val>
                                            <p:strVal val="#ppt_y"/>
                                          </p:val>
                                        </p:tav>
                                      </p:tavLst>
                                    </p:anim>
                                  </p:childTnLst>
                                </p:cTn>
                              </p:par>
                              <p:par>
                                <p:cTn id="10" presetID="18" presetClass="entr" presetSubtype="6" fill="hold" grpId="0" nodeType="withEffect">
                                  <p:stCondLst>
                                    <p:cond delay="0"/>
                                  </p:stCondLst>
                                  <p:childTnLst>
                                    <p:set>
                                      <p:cBhvr>
                                        <p:cTn id="11" dur="1" fill="hold">
                                          <p:stCondLst>
                                            <p:cond delay="0"/>
                                          </p:stCondLst>
                                        </p:cTn>
                                        <p:tgtEl>
                                          <p:spTgt spid="405"/>
                                        </p:tgtEl>
                                        <p:attrNameLst>
                                          <p:attrName>style.visibility</p:attrName>
                                        </p:attrNameLst>
                                      </p:cBhvr>
                                      <p:to>
                                        <p:strVal val="visible"/>
                                      </p:to>
                                    </p:set>
                                    <p:animEffect transition="in" filter="strips(downRight)">
                                      <p:cBhvr>
                                        <p:cTn id="12" dur="300"/>
                                        <p:tgtEl>
                                          <p:spTgt spid="40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04"/>
                                        </p:tgtEl>
                                        <p:attrNameLst>
                                          <p:attrName>style.visibility</p:attrName>
                                        </p:attrNameLst>
                                      </p:cBhvr>
                                      <p:to>
                                        <p:strVal val="visible"/>
                                      </p:to>
                                    </p:set>
                                    <p:animEffect transition="in" filter="wipe(left)">
                                      <p:cBhvr>
                                        <p:cTn id="15" dur="500"/>
                                        <p:tgtEl>
                                          <p:spTgt spid="40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04" grpId="0" animBg="1"/>
      <p:bldP spid="405" grpId="0" animBg="1"/>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77"/>
          <p:cNvSpPr txBox="1">
            <a:spLocks noChangeArrowheads="1"/>
          </p:cNvSpPr>
          <p:nvPr/>
        </p:nvSpPr>
        <p:spPr bwMode="auto">
          <a:xfrm>
            <a:off x="3347864" y="4227934"/>
            <a:ext cx="5616624" cy="792088"/>
          </a:xfrm>
          <a:prstGeom prst="rect">
            <a:avLst/>
          </a:prstGeom>
          <a:noFill/>
          <a:ln w="9525">
            <a:noFill/>
            <a:miter lim="800000"/>
            <a:headEnd/>
            <a:tailEnd/>
          </a:ln>
          <a:effectLst/>
        </p:spPr>
        <p:txBody>
          <a:bodyPr anchor="ctr"/>
          <a:lstStyle/>
          <a:p>
            <a:pPr algn="dist">
              <a:spcBef>
                <a:spcPct val="50000"/>
              </a:spcBef>
            </a:pPr>
            <a:r>
              <a:rPr lang="en-US" altLang="zh-CN" sz="32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微软雅黑" pitchFamily="34" charset="-122"/>
                <a:ea typeface="微软雅黑" pitchFamily="34" charset="-122"/>
              </a:rPr>
              <a:t>P2P</a:t>
            </a:r>
            <a:r>
              <a:rPr lang="zh-CN" altLang="en-US" sz="32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微软雅黑" pitchFamily="34" charset="-122"/>
                <a:ea typeface="微软雅黑" pitchFamily="34" charset="-122"/>
              </a:rPr>
              <a:t>网贷行业用户</a:t>
            </a:r>
            <a:endParaRPr lang="en-GB" altLang="zh-CN" sz="32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微软雅黑" pitchFamily="34" charset="-122"/>
              <a:ea typeface="微软雅黑" pitchFamily="34" charset="-122"/>
            </a:endParaRPr>
          </a:p>
        </p:txBody>
      </p:sp>
      <p:sp>
        <p:nvSpPr>
          <p:cNvPr id="404" name="Line 28"/>
          <p:cNvSpPr>
            <a:spLocks noChangeShapeType="1"/>
          </p:cNvSpPr>
          <p:nvPr/>
        </p:nvSpPr>
        <p:spPr bwMode="auto">
          <a:xfrm>
            <a:off x="3203848" y="4371950"/>
            <a:ext cx="5940151" cy="0"/>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405" name="Freeform 180"/>
          <p:cNvSpPr>
            <a:spLocks/>
          </p:cNvSpPr>
          <p:nvPr/>
        </p:nvSpPr>
        <p:spPr bwMode="auto">
          <a:xfrm>
            <a:off x="0" y="4011910"/>
            <a:ext cx="3203848" cy="360040"/>
          </a:xfrm>
          <a:custGeom>
            <a:avLst/>
            <a:gdLst/>
            <a:ahLst/>
            <a:cxnLst>
              <a:cxn ang="0">
                <a:pos x="0" y="0"/>
              </a:cxn>
              <a:cxn ang="0">
                <a:pos x="639" y="0"/>
              </a:cxn>
              <a:cxn ang="0">
                <a:pos x="639" y="303"/>
              </a:cxn>
            </a:cxnLst>
            <a:rect l="0" t="0" r="r" b="b"/>
            <a:pathLst>
              <a:path w="639" h="303">
                <a:moveTo>
                  <a:pt x="0" y="0"/>
                </a:moveTo>
                <a:lnTo>
                  <a:pt x="639" y="0"/>
                </a:lnTo>
                <a:lnTo>
                  <a:pt x="639" y="303"/>
                </a:ln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4" name="矩形 3"/>
          <p:cNvSpPr/>
          <p:nvPr/>
        </p:nvSpPr>
        <p:spPr>
          <a:xfrm>
            <a:off x="185045" y="657079"/>
            <a:ext cx="2833757" cy="3167919"/>
          </a:xfrm>
          <a:prstGeom prst="rect">
            <a:avLst/>
          </a:prstGeom>
        </p:spPr>
        <p:txBody>
          <a:bodyPr wrap="square">
            <a:spAutoFit/>
          </a:bodyPr>
          <a:lstStyle/>
          <a:p>
            <a:pPr indent="266700" algn="just">
              <a:lnSpc>
                <a:spcPts val="2200"/>
              </a:lnSpc>
            </a:pPr>
            <a:r>
              <a:rPr lang="en-US" altLang="zh-CN" sz="1400" dirty="0" smtClean="0">
                <a:solidFill>
                  <a:schemeClr val="tx1">
                    <a:lumMod val="75000"/>
                    <a:lumOff val="25000"/>
                  </a:schemeClr>
                </a:solidFill>
                <a:latin typeface="微软雅黑" pitchFamily="34" charset="-122"/>
                <a:ea typeface="微软雅黑" pitchFamily="34" charset="-122"/>
              </a:rPr>
              <a:t>2012</a:t>
            </a:r>
            <a:r>
              <a:rPr lang="zh-CN" altLang="en-US" sz="1400" dirty="0" smtClean="0">
                <a:solidFill>
                  <a:schemeClr val="tx1">
                    <a:lumMod val="75000"/>
                    <a:lumOff val="25000"/>
                  </a:schemeClr>
                </a:solidFill>
                <a:latin typeface="微软雅黑" pitchFamily="34" charset="-122"/>
                <a:ea typeface="微软雅黑" pitchFamily="34" charset="-122"/>
              </a:rPr>
              <a:t>年</a:t>
            </a:r>
            <a:r>
              <a:rPr lang="en-US" altLang="zh-CN" sz="1400" dirty="0" smtClean="0">
                <a:solidFill>
                  <a:schemeClr val="tx1">
                    <a:lumMod val="75000"/>
                    <a:lumOff val="25000"/>
                  </a:schemeClr>
                </a:solidFill>
                <a:latin typeface="微软雅黑" pitchFamily="34" charset="-122"/>
                <a:ea typeface="微软雅黑" pitchFamily="34" charset="-122"/>
              </a:rPr>
              <a:t>P2P</a:t>
            </a:r>
            <a:r>
              <a:rPr lang="zh-CN" altLang="en-US" sz="1400" dirty="0" smtClean="0">
                <a:solidFill>
                  <a:schemeClr val="tx1">
                    <a:lumMod val="75000"/>
                    <a:lumOff val="25000"/>
                  </a:schemeClr>
                </a:solidFill>
                <a:latin typeface="微软雅黑" pitchFamily="34" charset="-122"/>
                <a:ea typeface="微软雅黑" pitchFamily="34" charset="-122"/>
              </a:rPr>
              <a:t>网贷平台在全国各地迅速扩张，拥有信息化与高科技的支撑，使其呈现井喷式发展态势，为第三方支付开辟了新的行业市场。</a:t>
            </a:r>
            <a:r>
              <a:rPr lang="zh-CN" altLang="zh-CN" sz="1400" dirty="0" smtClean="0">
                <a:solidFill>
                  <a:schemeClr val="tx1">
                    <a:lumMod val="75000"/>
                    <a:lumOff val="25000"/>
                  </a:schemeClr>
                </a:solidFill>
                <a:latin typeface="微软雅黑" pitchFamily="34" charset="-122"/>
                <a:ea typeface="微软雅黑" pitchFamily="34" charset="-122"/>
              </a:rPr>
              <a:t>目前众多知名</a:t>
            </a:r>
            <a:r>
              <a:rPr lang="en-US" altLang="zh-CN" sz="1400" dirty="0" smtClean="0">
                <a:solidFill>
                  <a:schemeClr val="tx1">
                    <a:lumMod val="75000"/>
                    <a:lumOff val="25000"/>
                  </a:schemeClr>
                </a:solidFill>
                <a:latin typeface="微软雅黑" pitchFamily="34" charset="-122"/>
                <a:ea typeface="微软雅黑" pitchFamily="34" charset="-122"/>
              </a:rPr>
              <a:t>P2P</a:t>
            </a:r>
            <a:r>
              <a:rPr lang="zh-CN" altLang="en-US" sz="1400" dirty="0" smtClean="0">
                <a:solidFill>
                  <a:schemeClr val="tx1">
                    <a:lumMod val="75000"/>
                    <a:lumOff val="25000"/>
                  </a:schemeClr>
                </a:solidFill>
                <a:latin typeface="微软雅黑" pitchFamily="34" charset="-122"/>
                <a:ea typeface="微软雅黑" pitchFamily="34" charset="-122"/>
              </a:rPr>
              <a:t>平台</a:t>
            </a:r>
            <a:r>
              <a:rPr lang="zh-CN" altLang="zh-CN" sz="1400" dirty="0" smtClean="0">
                <a:solidFill>
                  <a:schemeClr val="tx1">
                    <a:lumMod val="75000"/>
                    <a:lumOff val="25000"/>
                  </a:schemeClr>
                </a:solidFill>
                <a:latin typeface="微软雅黑" pitchFamily="34" charset="-122"/>
                <a:ea typeface="微软雅黑" pitchFamily="34" charset="-122"/>
              </a:rPr>
              <a:t>都与宝付紧密合作，如：</a:t>
            </a:r>
            <a:r>
              <a:rPr lang="zh-CN" altLang="en-US" sz="1400" dirty="0">
                <a:solidFill>
                  <a:schemeClr val="tx1">
                    <a:lumMod val="75000"/>
                    <a:lumOff val="25000"/>
                  </a:schemeClr>
                </a:solidFill>
                <a:latin typeface="微软雅黑" pitchFamily="34" charset="-122"/>
                <a:ea typeface="微软雅黑" pitchFamily="34" charset="-122"/>
              </a:rPr>
              <a:t>温州贷、易通贷</a:t>
            </a:r>
            <a:r>
              <a:rPr lang="zh-CN" altLang="en-US" sz="1400" dirty="0" smtClean="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新新贷</a:t>
            </a:r>
            <a:r>
              <a:rPr lang="zh-CN" altLang="en-US" sz="1400" dirty="0" smtClean="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浙商贷、全民</a:t>
            </a:r>
            <a:r>
              <a:rPr lang="zh-CN" altLang="en-US" sz="1400" dirty="0" smtClean="0">
                <a:solidFill>
                  <a:schemeClr val="tx1">
                    <a:lumMod val="75000"/>
                    <a:lumOff val="25000"/>
                  </a:schemeClr>
                </a:solidFill>
                <a:latin typeface="微软雅黑" pitchFamily="34" charset="-122"/>
                <a:ea typeface="微软雅黑" pitchFamily="34" charset="-122"/>
              </a:rPr>
              <a:t>贷</a:t>
            </a:r>
            <a:r>
              <a:rPr lang="zh-CN" altLang="zh-CN" sz="1400" dirty="0" smtClean="0">
                <a:solidFill>
                  <a:schemeClr val="tx1">
                    <a:lumMod val="75000"/>
                    <a:lumOff val="25000"/>
                  </a:schemeClr>
                </a:solidFill>
                <a:latin typeface="微软雅黑" pitchFamily="34" charset="-122"/>
                <a:ea typeface="微软雅黑" pitchFamily="34" charset="-122"/>
              </a:rPr>
              <a:t>等</a:t>
            </a:r>
            <a:r>
              <a:rPr lang="zh-CN" altLang="zh-CN" sz="1400" dirty="0">
                <a:solidFill>
                  <a:schemeClr val="tx1">
                    <a:lumMod val="75000"/>
                    <a:lumOff val="25000"/>
                  </a:schemeClr>
                </a:solidFill>
                <a:latin typeface="微软雅黑" pitchFamily="34" charset="-122"/>
                <a:ea typeface="微软雅黑" pitchFamily="34" charset="-122"/>
              </a:rPr>
              <a:t>。宝付</a:t>
            </a:r>
            <a:r>
              <a:rPr lang="zh-CN" altLang="en-US" sz="1400" dirty="0">
                <a:solidFill>
                  <a:schemeClr val="tx1">
                    <a:lumMod val="75000"/>
                    <a:lumOff val="25000"/>
                  </a:schemeClr>
                </a:solidFill>
                <a:latin typeface="微软雅黑" pitchFamily="34" charset="-122"/>
                <a:ea typeface="微软雅黑" pitchFamily="34" charset="-122"/>
              </a:rPr>
              <a:t>支付</a:t>
            </a:r>
            <a:r>
              <a:rPr lang="zh-CN" altLang="en-US" sz="1400" dirty="0" smtClean="0">
                <a:solidFill>
                  <a:schemeClr val="tx1">
                    <a:lumMod val="75000"/>
                    <a:lumOff val="25000"/>
                  </a:schemeClr>
                </a:solidFill>
                <a:latin typeface="微软雅黑" pitchFamily="34" charset="-122"/>
                <a:ea typeface="微软雅黑" pitchFamily="34" charset="-122"/>
              </a:rPr>
              <a:t>产品</a:t>
            </a:r>
            <a:r>
              <a:rPr lang="zh-CN" altLang="en-US" sz="1400" dirty="0">
                <a:solidFill>
                  <a:schemeClr val="tx1">
                    <a:lumMod val="75000"/>
                    <a:lumOff val="25000"/>
                  </a:schemeClr>
                </a:solidFill>
                <a:latin typeface="微软雅黑" pitchFamily="34" charset="-122"/>
                <a:ea typeface="微软雅黑" pitchFamily="34" charset="-122"/>
              </a:rPr>
              <a:t>帮助</a:t>
            </a:r>
            <a:r>
              <a:rPr lang="en-US" altLang="zh-CN" sz="1400" dirty="0" smtClean="0">
                <a:solidFill>
                  <a:schemeClr val="tx1">
                    <a:lumMod val="75000"/>
                    <a:lumOff val="25000"/>
                  </a:schemeClr>
                </a:solidFill>
                <a:latin typeface="微软雅黑" pitchFamily="34" charset="-122"/>
                <a:ea typeface="微软雅黑" pitchFamily="34" charset="-122"/>
              </a:rPr>
              <a:t>P2P</a:t>
            </a:r>
            <a:r>
              <a:rPr lang="zh-CN" altLang="en-US" sz="1400" dirty="0" smtClean="0">
                <a:solidFill>
                  <a:schemeClr val="tx1">
                    <a:lumMod val="75000"/>
                    <a:lumOff val="25000"/>
                  </a:schemeClr>
                </a:solidFill>
                <a:latin typeface="微软雅黑" pitchFamily="34" charset="-122"/>
                <a:ea typeface="微软雅黑" pitchFamily="34" charset="-122"/>
              </a:rPr>
              <a:t>行业解决了资金</a:t>
            </a:r>
            <a:r>
              <a:rPr lang="zh-CN" altLang="en-US" sz="1400" dirty="0">
                <a:solidFill>
                  <a:schemeClr val="tx1">
                    <a:lumMod val="75000"/>
                    <a:lumOff val="25000"/>
                  </a:schemeClr>
                </a:solidFill>
                <a:latin typeface="微软雅黑" pitchFamily="34" charset="-122"/>
                <a:ea typeface="微软雅黑" pitchFamily="34" charset="-122"/>
              </a:rPr>
              <a:t>快速</a:t>
            </a:r>
            <a:r>
              <a:rPr lang="zh-CN" altLang="en-US" sz="1400" dirty="0" smtClean="0">
                <a:solidFill>
                  <a:schemeClr val="tx1">
                    <a:lumMod val="75000"/>
                    <a:lumOff val="25000"/>
                  </a:schemeClr>
                </a:solidFill>
                <a:latin typeface="微软雅黑" pitchFamily="34" charset="-122"/>
                <a:ea typeface="微软雅黑" pitchFamily="34" charset="-122"/>
              </a:rPr>
              <a:t>流转的</a:t>
            </a:r>
            <a:r>
              <a:rPr lang="zh-CN" altLang="zh-CN" sz="1400" dirty="0" smtClean="0">
                <a:solidFill>
                  <a:schemeClr val="tx1">
                    <a:lumMod val="75000"/>
                    <a:lumOff val="25000"/>
                  </a:schemeClr>
                </a:solidFill>
                <a:latin typeface="微软雅黑" pitchFamily="34" charset="-122"/>
                <a:ea typeface="微软雅黑" pitchFamily="34" charset="-122"/>
              </a:rPr>
              <a:t>问题</a:t>
            </a:r>
            <a:r>
              <a:rPr lang="zh-CN"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满足了借贷</a:t>
            </a:r>
            <a:r>
              <a:rPr lang="zh-CN" altLang="en-US" sz="1400" dirty="0" smtClean="0">
                <a:solidFill>
                  <a:schemeClr val="tx1">
                    <a:lumMod val="75000"/>
                    <a:lumOff val="25000"/>
                  </a:schemeClr>
                </a:solidFill>
                <a:latin typeface="微软雅黑" pitchFamily="34" charset="-122"/>
                <a:ea typeface="微软雅黑" pitchFamily="34" charset="-122"/>
              </a:rPr>
              <a:t>双方需求，为平台吸引了更多网贷用户</a:t>
            </a:r>
            <a:r>
              <a:rPr lang="zh-CN" altLang="zh-CN" sz="1400" dirty="0" smtClean="0">
                <a:solidFill>
                  <a:schemeClr val="tx1">
                    <a:lumMod val="75000"/>
                    <a:lumOff val="25000"/>
                  </a:schemeClr>
                </a:solidFill>
                <a:latin typeface="微软雅黑" pitchFamily="34" charset="-122"/>
                <a:ea typeface="微软雅黑" pitchFamily="34" charset="-122"/>
              </a:rPr>
              <a:t>！ </a:t>
            </a:r>
            <a:endParaRPr lang="zh-CN" altLang="zh-CN" sz="1400" dirty="0">
              <a:solidFill>
                <a:schemeClr val="tx1">
                  <a:lumMod val="75000"/>
                  <a:lumOff val="25000"/>
                </a:schemeClr>
              </a:solidFill>
              <a:latin typeface="微软雅黑" pitchFamily="34" charset="-122"/>
              <a:ea typeface="微软雅黑" pitchFamily="34" charset="-122"/>
            </a:endParaRPr>
          </a:p>
        </p:txBody>
      </p:sp>
      <p:pic>
        <p:nvPicPr>
          <p:cNvPr id="5" name="图片 4"/>
          <p:cNvPicPr>
            <a:picLocks noChangeAspect="1"/>
          </p:cNvPicPr>
          <p:nvPr/>
        </p:nvPicPr>
        <p:blipFill>
          <a:blip r:embed="rId2"/>
          <a:stretch>
            <a:fillRect/>
          </a:stretch>
        </p:blipFill>
        <p:spPr>
          <a:xfrm>
            <a:off x="3520033" y="1025934"/>
            <a:ext cx="1457325" cy="676275"/>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1689" y="3009912"/>
            <a:ext cx="1444757" cy="541784"/>
          </a:xfrm>
          <a:prstGeom prst="rect">
            <a:avLst/>
          </a:prstGeom>
        </p:spPr>
      </p:pic>
      <p:pic>
        <p:nvPicPr>
          <p:cNvPr id="2" name="图片 1"/>
          <p:cNvPicPr>
            <a:picLocks noChangeAspect="1"/>
          </p:cNvPicPr>
          <p:nvPr/>
        </p:nvPicPr>
        <p:blipFill>
          <a:blip r:embed="rId4"/>
          <a:stretch>
            <a:fillRect/>
          </a:stretch>
        </p:blipFill>
        <p:spPr>
          <a:xfrm>
            <a:off x="7114595" y="1048366"/>
            <a:ext cx="1566235" cy="504603"/>
          </a:xfrm>
          <a:prstGeom prst="rect">
            <a:avLst/>
          </a:prstGeom>
        </p:spPr>
      </p:pic>
      <p:pic>
        <p:nvPicPr>
          <p:cNvPr id="16" name="图片 15"/>
          <p:cNvPicPr>
            <a:picLocks noChangeAspect="1"/>
          </p:cNvPicPr>
          <p:nvPr/>
        </p:nvPicPr>
        <p:blipFill>
          <a:blip r:embed="rId5"/>
          <a:stretch>
            <a:fillRect/>
          </a:stretch>
        </p:blipFill>
        <p:spPr>
          <a:xfrm>
            <a:off x="5217396" y="2009155"/>
            <a:ext cx="1701092" cy="516526"/>
          </a:xfrm>
          <a:prstGeom prst="rect">
            <a:avLst/>
          </a:prstGeom>
        </p:spPr>
      </p:pic>
      <p:pic>
        <p:nvPicPr>
          <p:cNvPr id="17" name="图片 16"/>
          <p:cNvPicPr>
            <a:picLocks noChangeAspect="1"/>
          </p:cNvPicPr>
          <p:nvPr/>
        </p:nvPicPr>
        <p:blipFill>
          <a:blip r:embed="rId6"/>
          <a:stretch>
            <a:fillRect/>
          </a:stretch>
        </p:blipFill>
        <p:spPr>
          <a:xfrm>
            <a:off x="7164288" y="1862982"/>
            <a:ext cx="1466850" cy="723900"/>
          </a:xfrm>
          <a:prstGeom prst="rect">
            <a:avLst/>
          </a:prstGeom>
        </p:spPr>
      </p:pic>
      <p:pic>
        <p:nvPicPr>
          <p:cNvPr id="3" name="图片 2"/>
          <p:cNvPicPr>
            <a:picLocks noChangeAspect="1"/>
          </p:cNvPicPr>
          <p:nvPr/>
        </p:nvPicPr>
        <p:blipFill>
          <a:blip r:embed="rId7" cstate="print"/>
          <a:stretch>
            <a:fillRect/>
          </a:stretch>
        </p:blipFill>
        <p:spPr>
          <a:xfrm>
            <a:off x="5349686" y="1076036"/>
            <a:ext cx="1333067" cy="476933"/>
          </a:xfrm>
          <a:prstGeom prst="rect">
            <a:avLst/>
          </a:prstGeom>
        </p:spPr>
      </p:pic>
      <p:pic>
        <p:nvPicPr>
          <p:cNvPr id="6" name="图片 5"/>
          <p:cNvPicPr>
            <a:picLocks noChangeAspect="1"/>
          </p:cNvPicPr>
          <p:nvPr/>
        </p:nvPicPr>
        <p:blipFill>
          <a:blip r:embed="rId8" cstate="print"/>
          <a:stretch>
            <a:fillRect/>
          </a:stretch>
        </p:blipFill>
        <p:spPr>
          <a:xfrm>
            <a:off x="5372664" y="2999897"/>
            <a:ext cx="1602518" cy="653858"/>
          </a:xfrm>
          <a:prstGeom prst="rect">
            <a:avLst/>
          </a:prstGeom>
        </p:spPr>
      </p:pic>
      <p:pic>
        <p:nvPicPr>
          <p:cNvPr id="10" name="图片 9"/>
          <p:cNvPicPr>
            <a:picLocks noChangeAspect="1"/>
          </p:cNvPicPr>
          <p:nvPr/>
        </p:nvPicPr>
        <p:blipFill>
          <a:blip r:embed="rId9"/>
          <a:stretch>
            <a:fillRect/>
          </a:stretch>
        </p:blipFill>
        <p:spPr>
          <a:xfrm>
            <a:off x="7391400" y="3124661"/>
            <a:ext cx="1097730" cy="379589"/>
          </a:xfrm>
          <a:prstGeom prst="rect">
            <a:avLst/>
          </a:prstGeom>
        </p:spPr>
      </p:pic>
      <p:pic>
        <p:nvPicPr>
          <p:cNvPr id="19" name="图片 18"/>
          <p:cNvPicPr>
            <a:picLocks noChangeAspect="1"/>
          </p:cNvPicPr>
          <p:nvPr/>
        </p:nvPicPr>
        <p:blipFill>
          <a:blip r:embed="rId10" cstate="print"/>
          <a:stretch>
            <a:fillRect/>
          </a:stretch>
        </p:blipFill>
        <p:spPr>
          <a:xfrm>
            <a:off x="3508610" y="2060061"/>
            <a:ext cx="1480172" cy="453474"/>
          </a:xfrm>
          <a:prstGeom prst="rect">
            <a:avLst/>
          </a:prstGeom>
        </p:spPr>
      </p:pic>
    </p:spTree>
    <p:extLst>
      <p:ext uri="{BB962C8B-B14F-4D97-AF65-F5344CB8AC3E}">
        <p14:creationId xmlns:p14="http://schemas.microsoft.com/office/powerpoint/2010/main" val="1098324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300"/>
                                        <p:tgtEl>
                                          <p:spTgt spid="20"/>
                                        </p:tgtEl>
                                      </p:cBhvr>
                                    </p:animEffect>
                                    <p:anim calcmode="lin" valueType="num">
                                      <p:cBhvr>
                                        <p:cTn id="8" dur="300" fill="hold"/>
                                        <p:tgtEl>
                                          <p:spTgt spid="20"/>
                                        </p:tgtEl>
                                        <p:attrNameLst>
                                          <p:attrName>ppt_x</p:attrName>
                                        </p:attrNameLst>
                                      </p:cBhvr>
                                      <p:tavLst>
                                        <p:tav tm="0">
                                          <p:val>
                                            <p:strVal val="#ppt_x"/>
                                          </p:val>
                                        </p:tav>
                                        <p:tav tm="100000">
                                          <p:val>
                                            <p:strVal val="#ppt_x"/>
                                          </p:val>
                                        </p:tav>
                                      </p:tavLst>
                                    </p:anim>
                                    <p:anim calcmode="lin" valueType="num">
                                      <p:cBhvr>
                                        <p:cTn id="9" dur="300" fill="hold"/>
                                        <p:tgtEl>
                                          <p:spTgt spid="20"/>
                                        </p:tgtEl>
                                        <p:attrNameLst>
                                          <p:attrName>ppt_y</p:attrName>
                                        </p:attrNameLst>
                                      </p:cBhvr>
                                      <p:tavLst>
                                        <p:tav tm="0">
                                          <p:val>
                                            <p:strVal val="#ppt_y+.1"/>
                                          </p:val>
                                        </p:tav>
                                        <p:tav tm="100000">
                                          <p:val>
                                            <p:strVal val="#ppt_y"/>
                                          </p:val>
                                        </p:tav>
                                      </p:tavLst>
                                    </p:anim>
                                  </p:childTnLst>
                                </p:cTn>
                              </p:par>
                              <p:par>
                                <p:cTn id="10" presetID="18" presetClass="entr" presetSubtype="6" fill="hold" grpId="0" nodeType="withEffect">
                                  <p:stCondLst>
                                    <p:cond delay="0"/>
                                  </p:stCondLst>
                                  <p:childTnLst>
                                    <p:set>
                                      <p:cBhvr>
                                        <p:cTn id="11" dur="1" fill="hold">
                                          <p:stCondLst>
                                            <p:cond delay="0"/>
                                          </p:stCondLst>
                                        </p:cTn>
                                        <p:tgtEl>
                                          <p:spTgt spid="405"/>
                                        </p:tgtEl>
                                        <p:attrNameLst>
                                          <p:attrName>style.visibility</p:attrName>
                                        </p:attrNameLst>
                                      </p:cBhvr>
                                      <p:to>
                                        <p:strVal val="visible"/>
                                      </p:to>
                                    </p:set>
                                    <p:animEffect transition="in" filter="strips(downRight)">
                                      <p:cBhvr>
                                        <p:cTn id="12" dur="300"/>
                                        <p:tgtEl>
                                          <p:spTgt spid="40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04"/>
                                        </p:tgtEl>
                                        <p:attrNameLst>
                                          <p:attrName>style.visibility</p:attrName>
                                        </p:attrNameLst>
                                      </p:cBhvr>
                                      <p:to>
                                        <p:strVal val="visible"/>
                                      </p:to>
                                    </p:set>
                                    <p:animEffect transition="in" filter="wipe(left)">
                                      <p:cBhvr>
                                        <p:cTn id="15" dur="500"/>
                                        <p:tgtEl>
                                          <p:spTgt spid="40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04" grpId="0" animBg="1"/>
      <p:bldP spid="405" grpId="0" animBg="1"/>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77"/>
          <p:cNvSpPr txBox="1">
            <a:spLocks noChangeArrowheads="1"/>
          </p:cNvSpPr>
          <p:nvPr/>
        </p:nvSpPr>
        <p:spPr bwMode="auto">
          <a:xfrm>
            <a:off x="3347864" y="4227934"/>
            <a:ext cx="5616624" cy="792088"/>
          </a:xfrm>
          <a:prstGeom prst="rect">
            <a:avLst/>
          </a:prstGeom>
          <a:noFill/>
          <a:ln w="9525">
            <a:noFill/>
            <a:miter lim="800000"/>
            <a:headEnd/>
            <a:tailEnd/>
          </a:ln>
          <a:effectLst/>
        </p:spPr>
        <p:txBody>
          <a:bodyPr anchor="ctr"/>
          <a:lstStyle/>
          <a:p>
            <a:pPr algn="dist">
              <a:spcBef>
                <a:spcPct val="50000"/>
              </a:spcBef>
            </a:pPr>
            <a:r>
              <a:rPr lang="zh-CN" altLang="en-US" sz="32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微软雅黑" pitchFamily="34" charset="-122"/>
                <a:ea typeface="微软雅黑" pitchFamily="34" charset="-122"/>
              </a:rPr>
              <a:t>电子商务行业用户</a:t>
            </a:r>
            <a:endParaRPr lang="en-GB" altLang="zh-CN" sz="32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微软雅黑" pitchFamily="34" charset="-122"/>
              <a:ea typeface="微软雅黑" pitchFamily="34" charset="-122"/>
            </a:endParaRPr>
          </a:p>
        </p:txBody>
      </p:sp>
      <p:sp>
        <p:nvSpPr>
          <p:cNvPr id="404" name="Line 28"/>
          <p:cNvSpPr>
            <a:spLocks noChangeShapeType="1"/>
          </p:cNvSpPr>
          <p:nvPr/>
        </p:nvSpPr>
        <p:spPr bwMode="auto">
          <a:xfrm>
            <a:off x="3203848" y="4371950"/>
            <a:ext cx="5940151" cy="0"/>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405" name="Freeform 180"/>
          <p:cNvSpPr>
            <a:spLocks/>
          </p:cNvSpPr>
          <p:nvPr/>
        </p:nvSpPr>
        <p:spPr bwMode="auto">
          <a:xfrm>
            <a:off x="0" y="4011910"/>
            <a:ext cx="3203848" cy="360040"/>
          </a:xfrm>
          <a:custGeom>
            <a:avLst/>
            <a:gdLst/>
            <a:ahLst/>
            <a:cxnLst>
              <a:cxn ang="0">
                <a:pos x="0" y="0"/>
              </a:cxn>
              <a:cxn ang="0">
                <a:pos x="639" y="0"/>
              </a:cxn>
              <a:cxn ang="0">
                <a:pos x="639" y="303"/>
              </a:cxn>
            </a:cxnLst>
            <a:rect l="0" t="0" r="r" b="b"/>
            <a:pathLst>
              <a:path w="639" h="303">
                <a:moveTo>
                  <a:pt x="0" y="0"/>
                </a:moveTo>
                <a:lnTo>
                  <a:pt x="639" y="0"/>
                </a:lnTo>
                <a:lnTo>
                  <a:pt x="639" y="303"/>
                </a:ln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4" name="矩形 3"/>
          <p:cNvSpPr/>
          <p:nvPr/>
        </p:nvSpPr>
        <p:spPr>
          <a:xfrm>
            <a:off x="185045" y="657079"/>
            <a:ext cx="2833757" cy="3167919"/>
          </a:xfrm>
          <a:prstGeom prst="rect">
            <a:avLst/>
          </a:prstGeom>
        </p:spPr>
        <p:txBody>
          <a:bodyPr wrap="square">
            <a:spAutoFit/>
          </a:bodyPr>
          <a:lstStyle/>
          <a:p>
            <a:pPr indent="266700" algn="just">
              <a:lnSpc>
                <a:spcPts val="2200"/>
              </a:lnSpc>
            </a:pPr>
            <a:r>
              <a:rPr lang="zh-CN" altLang="zh-CN" sz="1400" dirty="0">
                <a:solidFill>
                  <a:schemeClr val="tx1">
                    <a:lumMod val="75000"/>
                    <a:lumOff val="25000"/>
                  </a:schemeClr>
                </a:solidFill>
                <a:latin typeface="微软雅黑" pitchFamily="34" charset="-122"/>
                <a:ea typeface="微软雅黑" pitchFamily="34" charset="-122"/>
              </a:rPr>
              <a:t>电子商务交易额每年都在高速增长，网络购物已经对人们的生活方式产生了颠覆性变革</a:t>
            </a:r>
            <a:r>
              <a:rPr lang="zh-CN" altLang="zh-CN" sz="1400" dirty="0" smtClean="0">
                <a:solidFill>
                  <a:schemeClr val="tx1">
                    <a:lumMod val="75000"/>
                    <a:lumOff val="25000"/>
                  </a:schemeClr>
                </a:solidFill>
                <a:latin typeface="微软雅黑" pitchFamily="34" charset="-122"/>
                <a:ea typeface="微软雅黑" pitchFamily="34" charset="-122"/>
              </a:rPr>
              <a:t>。</a:t>
            </a:r>
            <a:r>
              <a:rPr lang="zh-CN" altLang="en-US" sz="1400" dirty="0" smtClean="0">
                <a:solidFill>
                  <a:schemeClr val="tx1">
                    <a:lumMod val="75000"/>
                    <a:lumOff val="25000"/>
                  </a:schemeClr>
                </a:solidFill>
                <a:latin typeface="微软雅黑" pitchFamily="34" charset="-122"/>
                <a:ea typeface="微软雅黑" pitchFamily="34" charset="-122"/>
              </a:rPr>
              <a:t>数</a:t>
            </a:r>
            <a:r>
              <a:rPr lang="zh-CN" altLang="zh-CN" sz="1400" dirty="0" smtClean="0">
                <a:solidFill>
                  <a:schemeClr val="tx1">
                    <a:lumMod val="75000"/>
                    <a:lumOff val="25000"/>
                  </a:schemeClr>
                </a:solidFill>
                <a:latin typeface="微软雅黑" pitchFamily="34" charset="-122"/>
                <a:ea typeface="微软雅黑" pitchFamily="34" charset="-122"/>
              </a:rPr>
              <a:t>千家</a:t>
            </a:r>
            <a:r>
              <a:rPr lang="zh-CN" altLang="en-US" sz="1400" dirty="0" smtClean="0">
                <a:solidFill>
                  <a:schemeClr val="tx1">
                    <a:lumMod val="75000"/>
                    <a:lumOff val="25000"/>
                  </a:schemeClr>
                </a:solidFill>
                <a:latin typeface="微软雅黑" pitchFamily="34" charset="-122"/>
                <a:ea typeface="微软雅黑" pitchFamily="34" charset="-122"/>
              </a:rPr>
              <a:t>电子商务平台、商城</a:t>
            </a:r>
            <a:r>
              <a:rPr lang="zh-CN" altLang="zh-CN" sz="1400" dirty="0" smtClean="0">
                <a:solidFill>
                  <a:schemeClr val="tx1">
                    <a:lumMod val="75000"/>
                    <a:lumOff val="25000"/>
                  </a:schemeClr>
                </a:solidFill>
                <a:latin typeface="微软雅黑" pitchFamily="34" charset="-122"/>
                <a:ea typeface="微软雅黑" pitchFamily="34" charset="-122"/>
              </a:rPr>
              <a:t>接入</a:t>
            </a:r>
            <a:r>
              <a:rPr lang="zh-CN" altLang="zh-CN" sz="1400" dirty="0">
                <a:solidFill>
                  <a:schemeClr val="tx1">
                    <a:lumMod val="75000"/>
                    <a:lumOff val="25000"/>
                  </a:schemeClr>
                </a:solidFill>
                <a:latin typeface="微软雅黑" pitchFamily="34" charset="-122"/>
                <a:ea typeface="微软雅黑" pitchFamily="34" charset="-122"/>
              </a:rPr>
              <a:t>宝付支付平台</a:t>
            </a:r>
            <a:r>
              <a:rPr lang="zh-CN" altLang="zh-CN" sz="1400" dirty="0" smtClean="0">
                <a:solidFill>
                  <a:schemeClr val="tx1">
                    <a:lumMod val="75000"/>
                    <a:lumOff val="25000"/>
                  </a:schemeClr>
                </a:solidFill>
                <a:latin typeface="微软雅黑" pitchFamily="34" charset="-122"/>
                <a:ea typeface="微软雅黑" pitchFamily="34" charset="-122"/>
              </a:rPr>
              <a:t>，</a:t>
            </a:r>
            <a:r>
              <a:rPr lang="zh-CN" altLang="en-US" sz="1400" dirty="0" smtClean="0">
                <a:solidFill>
                  <a:schemeClr val="tx1">
                    <a:lumMod val="75000"/>
                    <a:lumOff val="25000"/>
                  </a:schemeClr>
                </a:solidFill>
                <a:latin typeface="微软雅黑" pitchFamily="34" charset="-122"/>
                <a:ea typeface="微软雅黑" pitchFamily="34" charset="-122"/>
              </a:rPr>
              <a:t>宝付为商户和消费者</a:t>
            </a:r>
            <a:r>
              <a:rPr lang="zh-CN" altLang="zh-CN" sz="1400" dirty="0" smtClean="0">
                <a:solidFill>
                  <a:schemeClr val="tx1">
                    <a:lumMod val="75000"/>
                    <a:lumOff val="25000"/>
                  </a:schemeClr>
                </a:solidFill>
                <a:latin typeface="微软雅黑" pitchFamily="34" charset="-122"/>
                <a:ea typeface="微软雅黑" pitchFamily="34" charset="-122"/>
              </a:rPr>
              <a:t>提供</a:t>
            </a:r>
            <a:r>
              <a:rPr lang="zh-CN" altLang="zh-CN" sz="1400" dirty="0">
                <a:solidFill>
                  <a:schemeClr val="tx1">
                    <a:lumMod val="75000"/>
                    <a:lumOff val="25000"/>
                  </a:schemeClr>
                </a:solidFill>
                <a:latin typeface="微软雅黑" pitchFamily="34" charset="-122"/>
                <a:ea typeface="微软雅黑" pitchFamily="34" charset="-122"/>
              </a:rPr>
              <a:t>在线收付款、交易管理、安全保障、财务对</a:t>
            </a:r>
            <a:r>
              <a:rPr lang="zh-CN" altLang="zh-CN" sz="1400" dirty="0" smtClean="0">
                <a:solidFill>
                  <a:schemeClr val="tx1">
                    <a:lumMod val="75000"/>
                    <a:lumOff val="25000"/>
                  </a:schemeClr>
                </a:solidFill>
                <a:latin typeface="微软雅黑" pitchFamily="34" charset="-122"/>
                <a:ea typeface="微软雅黑" pitchFamily="34" charset="-122"/>
              </a:rPr>
              <a:t>账等</a:t>
            </a:r>
            <a:r>
              <a:rPr lang="zh-CN" altLang="zh-CN" sz="1400" dirty="0">
                <a:solidFill>
                  <a:schemeClr val="tx1">
                    <a:lumMod val="75000"/>
                    <a:lumOff val="25000"/>
                  </a:schemeClr>
                </a:solidFill>
                <a:latin typeface="微软雅黑" pitchFamily="34" charset="-122"/>
                <a:ea typeface="微软雅黑" pitchFamily="34" charset="-122"/>
              </a:rPr>
              <a:t>服务，使线上零售各个环节全部贯通，一应俱全。</a:t>
            </a:r>
            <a:r>
              <a:rPr lang="zh-CN" altLang="zh-CN" sz="1400" dirty="0" smtClean="0">
                <a:solidFill>
                  <a:schemeClr val="tx1">
                    <a:lumMod val="75000"/>
                    <a:lumOff val="25000"/>
                  </a:schemeClr>
                </a:solidFill>
                <a:latin typeface="微软雅黑" pitchFamily="34" charset="-122"/>
                <a:ea typeface="微软雅黑" pitchFamily="34" charset="-122"/>
              </a:rPr>
              <a:t>商户</a:t>
            </a:r>
            <a:r>
              <a:rPr lang="zh-CN" altLang="en-US" sz="1400" dirty="0" smtClean="0">
                <a:solidFill>
                  <a:schemeClr val="tx1">
                    <a:lumMod val="75000"/>
                    <a:lumOff val="25000"/>
                  </a:schemeClr>
                </a:solidFill>
                <a:latin typeface="微软雅黑" pitchFamily="34" charset="-122"/>
                <a:ea typeface="微软雅黑" pitchFamily="34" charset="-122"/>
              </a:rPr>
              <a:t>在</a:t>
            </a:r>
            <a:r>
              <a:rPr lang="zh-CN" altLang="zh-CN" sz="1400" dirty="0" smtClean="0">
                <a:solidFill>
                  <a:schemeClr val="tx1">
                    <a:lumMod val="75000"/>
                    <a:lumOff val="25000"/>
                  </a:schemeClr>
                </a:solidFill>
                <a:latin typeface="微软雅黑" pitchFamily="34" charset="-122"/>
                <a:ea typeface="微软雅黑" pitchFamily="34" charset="-122"/>
              </a:rPr>
              <a:t>收款</a:t>
            </a:r>
            <a:r>
              <a:rPr lang="zh-CN" altLang="zh-CN" sz="1400" dirty="0">
                <a:solidFill>
                  <a:schemeClr val="tx1">
                    <a:lumMod val="75000"/>
                    <a:lumOff val="25000"/>
                  </a:schemeClr>
                </a:solidFill>
                <a:latin typeface="微软雅黑" pitchFamily="34" charset="-122"/>
                <a:ea typeface="微软雅黑" pitchFamily="34" charset="-122"/>
              </a:rPr>
              <a:t>效率</a:t>
            </a:r>
            <a:r>
              <a:rPr lang="zh-CN" altLang="zh-CN" sz="1400" dirty="0" smtClean="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清</a:t>
            </a:r>
            <a:r>
              <a:rPr lang="zh-CN" altLang="zh-CN" sz="1400" dirty="0" smtClean="0">
                <a:solidFill>
                  <a:schemeClr val="tx1">
                    <a:lumMod val="75000"/>
                    <a:lumOff val="25000"/>
                  </a:schemeClr>
                </a:solidFill>
                <a:latin typeface="微软雅黑" pitchFamily="34" charset="-122"/>
                <a:ea typeface="微软雅黑" pitchFamily="34" charset="-122"/>
              </a:rPr>
              <a:t>结算</a:t>
            </a:r>
            <a:r>
              <a:rPr lang="zh-CN" altLang="zh-CN" sz="1400" dirty="0">
                <a:solidFill>
                  <a:schemeClr val="tx1">
                    <a:lumMod val="75000"/>
                    <a:lumOff val="25000"/>
                  </a:schemeClr>
                </a:solidFill>
                <a:latin typeface="微软雅黑" pitchFamily="34" charset="-122"/>
                <a:ea typeface="微软雅黑" pitchFamily="34" charset="-122"/>
              </a:rPr>
              <a:t>、支付安全等方面都得到了大幅提升。</a:t>
            </a:r>
          </a:p>
        </p:txBody>
      </p:sp>
      <p:pic>
        <p:nvPicPr>
          <p:cNvPr id="2" name="图片 1"/>
          <p:cNvPicPr>
            <a:picLocks noChangeAspect="1"/>
          </p:cNvPicPr>
          <p:nvPr/>
        </p:nvPicPr>
        <p:blipFill>
          <a:blip r:embed="rId2"/>
          <a:stretch>
            <a:fillRect/>
          </a:stretch>
        </p:blipFill>
        <p:spPr>
          <a:xfrm>
            <a:off x="3741930" y="3476225"/>
            <a:ext cx="2057400" cy="57150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1371" y="787996"/>
            <a:ext cx="1933575" cy="67627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2405" y="1535014"/>
            <a:ext cx="2066925" cy="628650"/>
          </a:xfrm>
          <a:prstGeom prst="rect">
            <a:avLst/>
          </a:prstGeom>
        </p:spPr>
      </p:pic>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t="22780" b="7613"/>
          <a:stretch/>
        </p:blipFill>
        <p:spPr>
          <a:xfrm>
            <a:off x="5952834" y="3579863"/>
            <a:ext cx="2544294" cy="432047"/>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2329" y="765418"/>
            <a:ext cx="1447800" cy="1028700"/>
          </a:xfrm>
          <a:prstGeom prst="rect">
            <a:avLst/>
          </a:prstGeom>
        </p:spPr>
      </p:pic>
      <p:pic>
        <p:nvPicPr>
          <p:cNvPr id="8" name="图片 7"/>
          <p:cNvPicPr>
            <a:picLocks noChangeAspect="1"/>
          </p:cNvPicPr>
          <p:nvPr/>
        </p:nvPicPr>
        <p:blipFill rotWithShape="1">
          <a:blip r:embed="rId7">
            <a:extLst>
              <a:ext uri="{28A0092B-C50C-407E-A947-70E740481C1C}">
                <a14:useLocalDpi xmlns:a14="http://schemas.microsoft.com/office/drawing/2010/main" val="0"/>
              </a:ext>
            </a:extLst>
          </a:blip>
          <a:srcRect t="25051"/>
          <a:stretch/>
        </p:blipFill>
        <p:spPr>
          <a:xfrm>
            <a:off x="6296853" y="1598535"/>
            <a:ext cx="2200275" cy="642503"/>
          </a:xfrm>
          <a:prstGeom prst="rect">
            <a:avLst/>
          </a:prstGeom>
        </p:spPr>
      </p:pic>
      <p:pic>
        <p:nvPicPr>
          <p:cNvPr id="9" name="图片 8"/>
          <p:cNvPicPr>
            <a:picLocks noChangeAspect="1"/>
          </p:cNvPicPr>
          <p:nvPr/>
        </p:nvPicPr>
        <p:blipFill rotWithShape="1">
          <a:blip r:embed="rId8">
            <a:extLst>
              <a:ext uri="{28A0092B-C50C-407E-A947-70E740481C1C}">
                <a14:useLocalDpi xmlns:a14="http://schemas.microsoft.com/office/drawing/2010/main" val="0"/>
              </a:ext>
            </a:extLst>
          </a:blip>
          <a:srcRect t="31310"/>
          <a:stretch/>
        </p:blipFill>
        <p:spPr>
          <a:xfrm>
            <a:off x="6174433" y="2504042"/>
            <a:ext cx="2276475" cy="628099"/>
          </a:xfrm>
          <a:prstGeom prst="rect">
            <a:avLst/>
          </a:prstGeom>
        </p:spPr>
      </p:pic>
      <p:pic>
        <p:nvPicPr>
          <p:cNvPr id="10" name="图片 9"/>
          <p:cNvPicPr>
            <a:picLocks noChangeAspect="1"/>
          </p:cNvPicPr>
          <p:nvPr/>
        </p:nvPicPr>
        <p:blipFill rotWithShape="1">
          <a:blip r:embed="rId9">
            <a:extLst>
              <a:ext uri="{28A0092B-C50C-407E-A947-70E740481C1C}">
                <a14:useLocalDpi xmlns:a14="http://schemas.microsoft.com/office/drawing/2010/main" val="0"/>
              </a:ext>
            </a:extLst>
          </a:blip>
          <a:srcRect t="26619"/>
          <a:stretch/>
        </p:blipFill>
        <p:spPr>
          <a:xfrm>
            <a:off x="3431409" y="2507924"/>
            <a:ext cx="2647950" cy="677986"/>
          </a:xfrm>
          <a:prstGeom prst="rect">
            <a:avLst/>
          </a:prstGeom>
        </p:spPr>
      </p:pic>
    </p:spTree>
    <p:extLst>
      <p:ext uri="{BB962C8B-B14F-4D97-AF65-F5344CB8AC3E}">
        <p14:creationId xmlns:p14="http://schemas.microsoft.com/office/powerpoint/2010/main" val="1007237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42"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300"/>
                                        <p:tgtEl>
                                          <p:spTgt spid="20"/>
                                        </p:tgtEl>
                                      </p:cBhvr>
                                    </p:animEffect>
                                    <p:anim calcmode="lin" valueType="num">
                                      <p:cBhvr>
                                        <p:cTn id="32" dur="300" fill="hold"/>
                                        <p:tgtEl>
                                          <p:spTgt spid="20"/>
                                        </p:tgtEl>
                                        <p:attrNameLst>
                                          <p:attrName>ppt_x</p:attrName>
                                        </p:attrNameLst>
                                      </p:cBhvr>
                                      <p:tavLst>
                                        <p:tav tm="0">
                                          <p:val>
                                            <p:strVal val="#ppt_x"/>
                                          </p:val>
                                        </p:tav>
                                        <p:tav tm="100000">
                                          <p:val>
                                            <p:strVal val="#ppt_x"/>
                                          </p:val>
                                        </p:tav>
                                      </p:tavLst>
                                    </p:anim>
                                    <p:anim calcmode="lin" valueType="num">
                                      <p:cBhvr>
                                        <p:cTn id="33" dur="300" fill="hold"/>
                                        <p:tgtEl>
                                          <p:spTgt spid="20"/>
                                        </p:tgtEl>
                                        <p:attrNameLst>
                                          <p:attrName>ppt_y</p:attrName>
                                        </p:attrNameLst>
                                      </p:cBhvr>
                                      <p:tavLst>
                                        <p:tav tm="0">
                                          <p:val>
                                            <p:strVal val="#ppt_y+.1"/>
                                          </p:val>
                                        </p:tav>
                                        <p:tav tm="100000">
                                          <p:val>
                                            <p:strVal val="#ppt_y"/>
                                          </p:val>
                                        </p:tav>
                                      </p:tavLst>
                                    </p:anim>
                                  </p:childTnLst>
                                </p:cTn>
                              </p:par>
                              <p:par>
                                <p:cTn id="34" presetID="18" presetClass="entr" presetSubtype="6" fill="hold" grpId="0" nodeType="withEffect">
                                  <p:stCondLst>
                                    <p:cond delay="0"/>
                                  </p:stCondLst>
                                  <p:childTnLst>
                                    <p:set>
                                      <p:cBhvr>
                                        <p:cTn id="35" dur="1" fill="hold">
                                          <p:stCondLst>
                                            <p:cond delay="0"/>
                                          </p:stCondLst>
                                        </p:cTn>
                                        <p:tgtEl>
                                          <p:spTgt spid="405"/>
                                        </p:tgtEl>
                                        <p:attrNameLst>
                                          <p:attrName>style.visibility</p:attrName>
                                        </p:attrNameLst>
                                      </p:cBhvr>
                                      <p:to>
                                        <p:strVal val="visible"/>
                                      </p:to>
                                    </p:set>
                                    <p:animEffect transition="in" filter="strips(downRight)">
                                      <p:cBhvr>
                                        <p:cTn id="36" dur="300"/>
                                        <p:tgtEl>
                                          <p:spTgt spid="405"/>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04"/>
                                        </p:tgtEl>
                                        <p:attrNameLst>
                                          <p:attrName>style.visibility</p:attrName>
                                        </p:attrNameLst>
                                      </p:cBhvr>
                                      <p:to>
                                        <p:strVal val="visible"/>
                                      </p:to>
                                    </p:set>
                                    <p:animEffect transition="in" filter="wipe(left)">
                                      <p:cBhvr>
                                        <p:cTn id="39" dur="500"/>
                                        <p:tgtEl>
                                          <p:spTgt spid="40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wipe(up)">
                                      <p:cBhvr>
                                        <p:cTn id="4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04" grpId="0" animBg="1"/>
      <p:bldP spid="405" grpId="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3779912" y="555526"/>
            <a:ext cx="5364088" cy="439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2" name="Freeform 4"/>
          <p:cNvSpPr>
            <a:spLocks/>
          </p:cNvSpPr>
          <p:nvPr/>
        </p:nvSpPr>
        <p:spPr bwMode="auto">
          <a:xfrm>
            <a:off x="1366838" y="2816744"/>
            <a:ext cx="201612" cy="1706563"/>
          </a:xfrm>
          <a:custGeom>
            <a:avLst/>
            <a:gdLst/>
            <a:ahLst/>
            <a:cxnLst>
              <a:cxn ang="0">
                <a:pos x="127" y="0"/>
              </a:cxn>
              <a:cxn ang="0">
                <a:pos x="0" y="1075"/>
              </a:cxn>
              <a:cxn ang="0">
                <a:pos x="127" y="0"/>
              </a:cxn>
            </a:cxnLst>
            <a:rect l="0" t="0" r="r" b="b"/>
            <a:pathLst>
              <a:path w="127" h="1075">
                <a:moveTo>
                  <a:pt x="127" y="0"/>
                </a:moveTo>
                <a:lnTo>
                  <a:pt x="0" y="1075"/>
                </a:lnTo>
                <a:lnTo>
                  <a:pt x="127" y="0"/>
                </a:lnTo>
                <a:close/>
              </a:path>
            </a:pathLst>
          </a:custGeom>
          <a:solidFill>
            <a:srgbClr val="FFFFFF"/>
          </a:solidFill>
          <a:ln w="9525">
            <a:noFill/>
            <a:round/>
            <a:headEnd/>
            <a:tailEnd/>
          </a:ln>
        </p:spPr>
        <p:txBody>
          <a:bodyPr/>
          <a:lstStyle/>
          <a:p>
            <a:endParaRPr lang="zh-CN" altLang="en-US">
              <a:latin typeface="微软雅黑" pitchFamily="34" charset="-122"/>
              <a:ea typeface="微软雅黑" pitchFamily="34" charset="-122"/>
            </a:endParaRPr>
          </a:p>
        </p:txBody>
      </p:sp>
      <p:sp>
        <p:nvSpPr>
          <p:cNvPr id="14" name="Freeform 6"/>
          <p:cNvSpPr>
            <a:spLocks/>
          </p:cNvSpPr>
          <p:nvPr/>
        </p:nvSpPr>
        <p:spPr bwMode="auto">
          <a:xfrm>
            <a:off x="2717800" y="2967062"/>
            <a:ext cx="7938" cy="2408237"/>
          </a:xfrm>
          <a:custGeom>
            <a:avLst/>
            <a:gdLst/>
            <a:ahLst/>
            <a:cxnLst>
              <a:cxn ang="0">
                <a:pos x="0" y="0"/>
              </a:cxn>
              <a:cxn ang="0">
                <a:pos x="5" y="1517"/>
              </a:cxn>
              <a:cxn ang="0">
                <a:pos x="0" y="0"/>
              </a:cxn>
            </a:cxnLst>
            <a:rect l="0" t="0" r="r" b="b"/>
            <a:pathLst>
              <a:path w="5" h="1517">
                <a:moveTo>
                  <a:pt x="0" y="0"/>
                </a:moveTo>
                <a:lnTo>
                  <a:pt x="5" y="1517"/>
                </a:lnTo>
                <a:lnTo>
                  <a:pt x="0" y="0"/>
                </a:lnTo>
                <a:close/>
              </a:path>
            </a:pathLst>
          </a:custGeom>
          <a:solidFill>
            <a:srgbClr val="FFFFFF"/>
          </a:solidFill>
          <a:ln w="9525">
            <a:noFill/>
            <a:round/>
            <a:headEnd/>
            <a:tailEnd/>
          </a:ln>
        </p:spPr>
        <p:txBody>
          <a:bodyPr/>
          <a:lstStyle/>
          <a:p>
            <a:endParaRPr lang="zh-CN" altLang="en-US">
              <a:latin typeface="微软雅黑" pitchFamily="34" charset="-122"/>
              <a:ea typeface="微软雅黑" pitchFamily="34" charset="-122"/>
            </a:endParaRPr>
          </a:p>
        </p:txBody>
      </p:sp>
      <p:sp>
        <p:nvSpPr>
          <p:cNvPr id="37" name="Freeform 1000"/>
          <p:cNvSpPr>
            <a:spLocks/>
          </p:cNvSpPr>
          <p:nvPr/>
        </p:nvSpPr>
        <p:spPr bwMode="auto">
          <a:xfrm>
            <a:off x="8210997" y="2583482"/>
            <a:ext cx="935038" cy="4762"/>
          </a:xfrm>
          <a:custGeom>
            <a:avLst/>
            <a:gdLst/>
            <a:ahLst/>
            <a:cxnLst>
              <a:cxn ang="0">
                <a:pos x="0" y="5"/>
              </a:cxn>
              <a:cxn ang="0">
                <a:pos x="4" y="0"/>
              </a:cxn>
              <a:cxn ang="0">
                <a:pos x="825" y="0"/>
              </a:cxn>
            </a:cxnLst>
            <a:rect l="0" t="0" r="r" b="b"/>
            <a:pathLst>
              <a:path w="825" h="5">
                <a:moveTo>
                  <a:pt x="0" y="5"/>
                </a:moveTo>
                <a:lnTo>
                  <a:pt x="4" y="0"/>
                </a:lnTo>
                <a:lnTo>
                  <a:pt x="825" y="0"/>
                </a:lnTo>
              </a:path>
            </a:pathLst>
          </a:custGeom>
          <a:noFill/>
          <a:ln w="38100" cap="rnd" cmpd="sng">
            <a:solidFill>
              <a:schemeClr val="accent1">
                <a:lumMod val="60000"/>
                <a:lumOff val="40000"/>
              </a:schemeClr>
            </a:solidFill>
            <a:prstDash val="solid"/>
            <a:round/>
            <a:headEnd/>
            <a:tailEnd/>
          </a:ln>
        </p:spPr>
        <p:txBody>
          <a:bodyPr/>
          <a:lstStyle/>
          <a:p>
            <a:endParaRPr lang="zh-CN" altLang="en-US">
              <a:latin typeface="微软雅黑" pitchFamily="34" charset="-122"/>
              <a:ea typeface="微软雅黑" pitchFamily="34" charset="-122"/>
            </a:endParaRPr>
          </a:p>
        </p:txBody>
      </p:sp>
      <p:sp>
        <p:nvSpPr>
          <p:cNvPr id="38" name="Freeform 1001"/>
          <p:cNvSpPr>
            <a:spLocks/>
          </p:cNvSpPr>
          <p:nvPr/>
        </p:nvSpPr>
        <p:spPr bwMode="auto">
          <a:xfrm>
            <a:off x="7969697" y="2589832"/>
            <a:ext cx="241300" cy="412750"/>
          </a:xfrm>
          <a:custGeom>
            <a:avLst/>
            <a:gdLst/>
            <a:ahLst/>
            <a:cxnLst>
              <a:cxn ang="0">
                <a:pos x="156" y="359"/>
              </a:cxn>
              <a:cxn ang="0">
                <a:pos x="151" y="364"/>
              </a:cxn>
              <a:cxn ang="0">
                <a:pos x="0" y="213"/>
              </a:cxn>
              <a:cxn ang="0">
                <a:pos x="214" y="0"/>
              </a:cxn>
            </a:cxnLst>
            <a:rect l="0" t="0" r="r" b="b"/>
            <a:pathLst>
              <a:path w="214" h="364">
                <a:moveTo>
                  <a:pt x="156" y="359"/>
                </a:moveTo>
                <a:lnTo>
                  <a:pt x="151" y="364"/>
                </a:lnTo>
                <a:lnTo>
                  <a:pt x="0" y="213"/>
                </a:lnTo>
                <a:lnTo>
                  <a:pt x="214" y="0"/>
                </a:lnTo>
              </a:path>
            </a:pathLst>
          </a:custGeom>
          <a:noFill/>
          <a:ln w="38100" cap="rnd" cmpd="sng">
            <a:solidFill>
              <a:schemeClr val="accent1">
                <a:lumMod val="60000"/>
                <a:lumOff val="40000"/>
              </a:schemeClr>
            </a:solidFill>
            <a:prstDash val="solid"/>
            <a:round/>
            <a:headEnd/>
            <a:tailEnd/>
          </a:ln>
        </p:spPr>
        <p:txBody>
          <a:bodyPr/>
          <a:lstStyle/>
          <a:p>
            <a:endParaRPr lang="zh-CN" altLang="en-US">
              <a:latin typeface="微软雅黑" pitchFamily="34" charset="-122"/>
              <a:ea typeface="微软雅黑" pitchFamily="34" charset="-122"/>
            </a:endParaRPr>
          </a:p>
        </p:txBody>
      </p:sp>
      <p:sp>
        <p:nvSpPr>
          <p:cNvPr id="39" name="Freeform 1002"/>
          <p:cNvSpPr>
            <a:spLocks/>
          </p:cNvSpPr>
          <p:nvPr/>
        </p:nvSpPr>
        <p:spPr bwMode="auto">
          <a:xfrm>
            <a:off x="8137972" y="1931019"/>
            <a:ext cx="541338" cy="1065213"/>
          </a:xfrm>
          <a:custGeom>
            <a:avLst/>
            <a:gdLst/>
            <a:ahLst/>
            <a:cxnLst>
              <a:cxn ang="0">
                <a:pos x="0" y="4"/>
              </a:cxn>
              <a:cxn ang="0">
                <a:pos x="4" y="0"/>
              </a:cxn>
              <a:cxn ang="0">
                <a:pos x="478" y="474"/>
              </a:cxn>
              <a:cxn ang="0">
                <a:pos x="7" y="941"/>
              </a:cxn>
            </a:cxnLst>
            <a:rect l="0" t="0" r="r" b="b"/>
            <a:pathLst>
              <a:path w="478" h="941">
                <a:moveTo>
                  <a:pt x="0" y="4"/>
                </a:moveTo>
                <a:lnTo>
                  <a:pt x="4" y="0"/>
                </a:lnTo>
                <a:lnTo>
                  <a:pt x="478" y="474"/>
                </a:lnTo>
                <a:lnTo>
                  <a:pt x="7" y="941"/>
                </a:lnTo>
              </a:path>
            </a:pathLst>
          </a:custGeom>
          <a:noFill/>
          <a:ln w="38100" cap="rnd" cmpd="sng">
            <a:solidFill>
              <a:schemeClr val="accent1">
                <a:lumMod val="60000"/>
                <a:lumOff val="40000"/>
              </a:schemeClr>
            </a:solidFill>
            <a:prstDash val="solid"/>
            <a:round/>
            <a:headEnd/>
            <a:tailEnd/>
          </a:ln>
        </p:spPr>
        <p:txBody>
          <a:bodyPr/>
          <a:lstStyle/>
          <a:p>
            <a:endParaRPr lang="zh-CN" altLang="en-US">
              <a:latin typeface="微软雅黑" pitchFamily="34" charset="-122"/>
              <a:ea typeface="微软雅黑" pitchFamily="34" charset="-122"/>
            </a:endParaRPr>
          </a:p>
        </p:txBody>
      </p:sp>
      <p:sp>
        <p:nvSpPr>
          <p:cNvPr id="40" name="Freeform 1003"/>
          <p:cNvSpPr>
            <a:spLocks/>
          </p:cNvSpPr>
          <p:nvPr/>
        </p:nvSpPr>
        <p:spPr bwMode="auto">
          <a:xfrm>
            <a:off x="7972872" y="1935782"/>
            <a:ext cx="246063" cy="411162"/>
          </a:xfrm>
          <a:custGeom>
            <a:avLst/>
            <a:gdLst/>
            <a:ahLst/>
            <a:cxnLst>
              <a:cxn ang="0">
                <a:pos x="211" y="363"/>
              </a:cxn>
              <a:cxn ang="0">
                <a:pos x="217" y="363"/>
              </a:cxn>
              <a:cxn ang="0">
                <a:pos x="0" y="146"/>
              </a:cxn>
              <a:cxn ang="0">
                <a:pos x="146" y="0"/>
              </a:cxn>
            </a:cxnLst>
            <a:rect l="0" t="0" r="r" b="b"/>
            <a:pathLst>
              <a:path w="217" h="363">
                <a:moveTo>
                  <a:pt x="211" y="363"/>
                </a:moveTo>
                <a:lnTo>
                  <a:pt x="217" y="363"/>
                </a:lnTo>
                <a:lnTo>
                  <a:pt x="0" y="146"/>
                </a:lnTo>
                <a:lnTo>
                  <a:pt x="146" y="0"/>
                </a:lnTo>
              </a:path>
            </a:pathLst>
          </a:custGeom>
          <a:noFill/>
          <a:ln w="38100" cap="rnd" cmpd="sng">
            <a:solidFill>
              <a:schemeClr val="accent1">
                <a:lumMod val="60000"/>
                <a:lumOff val="40000"/>
              </a:schemeClr>
            </a:solidFill>
            <a:prstDash val="solid"/>
            <a:round/>
            <a:headEnd/>
            <a:tailEnd/>
          </a:ln>
        </p:spPr>
        <p:txBody>
          <a:bodyPr/>
          <a:lstStyle/>
          <a:p>
            <a:endParaRPr lang="zh-CN" altLang="en-US">
              <a:latin typeface="微软雅黑" pitchFamily="34" charset="-122"/>
              <a:ea typeface="微软雅黑" pitchFamily="34" charset="-122"/>
            </a:endParaRPr>
          </a:p>
        </p:txBody>
      </p:sp>
      <p:sp>
        <p:nvSpPr>
          <p:cNvPr id="41" name="Freeform 1004"/>
          <p:cNvSpPr>
            <a:spLocks/>
          </p:cNvSpPr>
          <p:nvPr/>
        </p:nvSpPr>
        <p:spPr bwMode="auto">
          <a:xfrm>
            <a:off x="7175947" y="2346944"/>
            <a:ext cx="1035050" cy="4763"/>
          </a:xfrm>
          <a:custGeom>
            <a:avLst/>
            <a:gdLst/>
            <a:ahLst/>
            <a:cxnLst>
              <a:cxn ang="0">
                <a:pos x="0" y="4"/>
              </a:cxn>
              <a:cxn ang="0">
                <a:pos x="0" y="0"/>
              </a:cxn>
              <a:cxn ang="0">
                <a:pos x="915" y="0"/>
              </a:cxn>
            </a:cxnLst>
            <a:rect l="0" t="0" r="r" b="b"/>
            <a:pathLst>
              <a:path w="915" h="4">
                <a:moveTo>
                  <a:pt x="0" y="4"/>
                </a:moveTo>
                <a:lnTo>
                  <a:pt x="0" y="0"/>
                </a:lnTo>
                <a:lnTo>
                  <a:pt x="915" y="0"/>
                </a:lnTo>
              </a:path>
            </a:pathLst>
          </a:custGeom>
          <a:noFill/>
          <a:ln w="38100" cap="rnd" cmpd="sng">
            <a:solidFill>
              <a:schemeClr val="accent1">
                <a:lumMod val="60000"/>
                <a:lumOff val="40000"/>
              </a:schemeClr>
            </a:solidFill>
            <a:prstDash val="solid"/>
            <a:round/>
            <a:headEnd/>
            <a:tailEnd/>
          </a:ln>
        </p:spPr>
        <p:txBody>
          <a:bodyPr/>
          <a:lstStyle/>
          <a:p>
            <a:endParaRPr lang="zh-CN" altLang="en-US">
              <a:latin typeface="微软雅黑" pitchFamily="34" charset="-122"/>
              <a:ea typeface="微软雅黑" pitchFamily="34" charset="-122"/>
            </a:endParaRPr>
          </a:p>
        </p:txBody>
      </p:sp>
      <p:sp>
        <p:nvSpPr>
          <p:cNvPr id="42" name="Freeform 1005"/>
          <p:cNvSpPr>
            <a:spLocks/>
          </p:cNvSpPr>
          <p:nvPr/>
        </p:nvSpPr>
        <p:spPr bwMode="auto">
          <a:xfrm>
            <a:off x="7092280" y="2351707"/>
            <a:ext cx="72008" cy="731440"/>
          </a:xfrm>
          <a:custGeom>
            <a:avLst/>
            <a:gdLst/>
            <a:ahLst/>
            <a:cxnLst>
              <a:cxn ang="0">
                <a:pos x="0" y="206"/>
              </a:cxn>
              <a:cxn ang="0">
                <a:pos x="6" y="206"/>
              </a:cxn>
              <a:cxn ang="0">
                <a:pos x="6" y="0"/>
              </a:cxn>
            </a:cxnLst>
            <a:rect l="0" t="0" r="r" b="b"/>
            <a:pathLst>
              <a:path w="6" h="206">
                <a:moveTo>
                  <a:pt x="0" y="206"/>
                </a:moveTo>
                <a:lnTo>
                  <a:pt x="6" y="206"/>
                </a:lnTo>
                <a:lnTo>
                  <a:pt x="6" y="0"/>
                </a:lnTo>
              </a:path>
            </a:pathLst>
          </a:custGeom>
          <a:noFill/>
          <a:ln w="38100" cap="rnd" cmpd="sng">
            <a:solidFill>
              <a:schemeClr val="accent1">
                <a:lumMod val="60000"/>
                <a:lumOff val="40000"/>
              </a:schemeClr>
            </a:solidFill>
            <a:prstDash val="solid"/>
            <a:round/>
            <a:headEnd/>
            <a:tailEnd/>
          </a:ln>
        </p:spPr>
        <p:txBody>
          <a:bodyPr/>
          <a:lstStyle/>
          <a:p>
            <a:endParaRPr lang="zh-CN" altLang="en-US">
              <a:latin typeface="微软雅黑" pitchFamily="34" charset="-122"/>
              <a:ea typeface="微软雅黑" pitchFamily="34" charset="-122"/>
            </a:endParaRPr>
          </a:p>
        </p:txBody>
      </p:sp>
      <p:sp>
        <p:nvSpPr>
          <p:cNvPr id="43" name="Line 1006"/>
          <p:cNvSpPr>
            <a:spLocks noChangeShapeType="1"/>
          </p:cNvSpPr>
          <p:nvPr/>
        </p:nvSpPr>
        <p:spPr bwMode="auto">
          <a:xfrm>
            <a:off x="4355976" y="3083147"/>
            <a:ext cx="2812034" cy="0"/>
          </a:xfrm>
          <a:prstGeom prst="line">
            <a:avLst/>
          </a:prstGeom>
          <a:noFill/>
          <a:ln w="38100" cap="rnd">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44" name="TextBox 43"/>
          <p:cNvSpPr txBox="1"/>
          <p:nvPr/>
        </p:nvSpPr>
        <p:spPr>
          <a:xfrm>
            <a:off x="4283968" y="3155155"/>
            <a:ext cx="3240360" cy="830997"/>
          </a:xfrm>
          <a:prstGeom prst="rect">
            <a:avLst/>
          </a:prstGeom>
          <a:noFill/>
          <a:ln w="38100">
            <a:noFill/>
          </a:ln>
        </p:spPr>
        <p:txBody>
          <a:bodyPr wrap="square" rtlCol="0">
            <a:spAutoFit/>
          </a:bodyPr>
          <a:lstStyle/>
          <a:p>
            <a:r>
              <a:rPr lang="zh-CN" altLang="en-US" sz="1600" dirty="0" smtClean="0">
                <a:solidFill>
                  <a:srgbClr val="0070C0"/>
                </a:solidFill>
                <a:latin typeface="微软雅黑" pitchFamily="34" charset="-122"/>
                <a:ea typeface="微软雅黑" pitchFamily="34" charset="-122"/>
              </a:rPr>
              <a:t>灵活结算</a:t>
            </a:r>
            <a:r>
              <a:rPr lang="en-US" altLang="zh-CN" sz="1600" dirty="0" smtClean="0">
                <a:solidFill>
                  <a:srgbClr val="0070C0"/>
                </a:solidFill>
                <a:latin typeface="微软雅黑" pitchFamily="34" charset="-122"/>
                <a:ea typeface="微软雅黑" pitchFamily="34" charset="-122"/>
              </a:rPr>
              <a:t>︱</a:t>
            </a:r>
            <a:r>
              <a:rPr lang="zh-CN" altLang="en-US" sz="1600" dirty="0" smtClean="0">
                <a:solidFill>
                  <a:srgbClr val="0070C0"/>
                </a:solidFill>
                <a:latin typeface="微软雅黑" pitchFamily="34" charset="-122"/>
                <a:ea typeface="微软雅黑" pitchFamily="34" charset="-122"/>
              </a:rPr>
              <a:t>自助平台</a:t>
            </a:r>
            <a:r>
              <a:rPr lang="en-US" altLang="zh-CN" sz="1600" dirty="0" smtClean="0">
                <a:solidFill>
                  <a:srgbClr val="0070C0"/>
                </a:solidFill>
                <a:latin typeface="微软雅黑" pitchFamily="34" charset="-122"/>
                <a:ea typeface="微软雅黑" pitchFamily="34" charset="-122"/>
              </a:rPr>
              <a:t>︱</a:t>
            </a:r>
            <a:r>
              <a:rPr lang="zh-CN" altLang="zh-CN" sz="1600" dirty="0" smtClean="0">
                <a:solidFill>
                  <a:srgbClr val="0070C0"/>
                </a:solidFill>
                <a:latin typeface="微软雅黑" pitchFamily="34" charset="-122"/>
                <a:ea typeface="微软雅黑" pitchFamily="34" charset="-122"/>
              </a:rPr>
              <a:t>开通</a:t>
            </a:r>
            <a:r>
              <a:rPr lang="zh-CN" altLang="en-US" sz="1600" dirty="0" smtClean="0">
                <a:solidFill>
                  <a:srgbClr val="0070C0"/>
                </a:solidFill>
                <a:latin typeface="微软雅黑" pitchFamily="34" charset="-122"/>
                <a:ea typeface="微软雅黑" pitchFamily="34" charset="-122"/>
              </a:rPr>
              <a:t>快</a:t>
            </a:r>
            <a:r>
              <a:rPr lang="zh-CN" altLang="zh-CN" sz="1600" dirty="0" smtClean="0">
                <a:solidFill>
                  <a:srgbClr val="0070C0"/>
                </a:solidFill>
                <a:latin typeface="微软雅黑" pitchFamily="34" charset="-122"/>
                <a:ea typeface="微软雅黑" pitchFamily="34" charset="-122"/>
              </a:rPr>
              <a:t>捷</a:t>
            </a:r>
            <a:endParaRPr lang="en-US" altLang="zh-CN" sz="1600" dirty="0" smtClean="0">
              <a:solidFill>
                <a:srgbClr val="0070C0"/>
              </a:solidFill>
              <a:latin typeface="微软雅黑" pitchFamily="34" charset="-122"/>
              <a:ea typeface="微软雅黑" pitchFamily="34" charset="-122"/>
            </a:endParaRPr>
          </a:p>
          <a:p>
            <a:r>
              <a:rPr lang="zh-CN" altLang="en-US" sz="1600" dirty="0" smtClean="0">
                <a:solidFill>
                  <a:srgbClr val="0070C0"/>
                </a:solidFill>
                <a:latin typeface="微软雅黑" pitchFamily="34" charset="-122"/>
                <a:ea typeface="微软雅黑" pitchFamily="34" charset="-122"/>
              </a:rPr>
              <a:t>费率优惠</a:t>
            </a:r>
            <a:r>
              <a:rPr lang="en-US" altLang="zh-CN" sz="1600" dirty="0" smtClean="0">
                <a:solidFill>
                  <a:srgbClr val="0070C0"/>
                </a:solidFill>
                <a:latin typeface="微软雅黑" pitchFamily="34" charset="-122"/>
                <a:ea typeface="微软雅黑" pitchFamily="34" charset="-122"/>
              </a:rPr>
              <a:t>︱</a:t>
            </a:r>
            <a:r>
              <a:rPr lang="zh-CN" altLang="zh-CN" sz="1600" dirty="0" smtClean="0">
                <a:solidFill>
                  <a:srgbClr val="0070C0"/>
                </a:solidFill>
                <a:latin typeface="微软雅黑" pitchFamily="34" charset="-122"/>
                <a:ea typeface="微软雅黑" pitchFamily="34" charset="-122"/>
              </a:rPr>
              <a:t>安全稳定</a:t>
            </a:r>
            <a:r>
              <a:rPr lang="en-US" altLang="zh-CN" sz="1600" dirty="0" smtClean="0">
                <a:solidFill>
                  <a:srgbClr val="0070C0"/>
                </a:solidFill>
                <a:latin typeface="微软雅黑" pitchFamily="34" charset="-122"/>
                <a:ea typeface="微软雅黑" pitchFamily="34" charset="-122"/>
              </a:rPr>
              <a:t>︱</a:t>
            </a:r>
            <a:r>
              <a:rPr lang="zh-CN" altLang="zh-CN" sz="1600" dirty="0" smtClean="0">
                <a:solidFill>
                  <a:srgbClr val="0070C0"/>
                </a:solidFill>
                <a:latin typeface="微软雅黑" pitchFamily="34" charset="-122"/>
                <a:ea typeface="微软雅黑" pitchFamily="34" charset="-122"/>
              </a:rPr>
              <a:t>贴心服务</a:t>
            </a:r>
          </a:p>
          <a:p>
            <a:endParaRPr lang="zh-CN" altLang="en-US" sz="1600" dirty="0">
              <a:solidFill>
                <a:srgbClr val="0070C0"/>
              </a:solidFill>
              <a:latin typeface="微软雅黑" pitchFamily="34" charset="-122"/>
              <a:ea typeface="微软雅黑" pitchFamily="34" charset="-122"/>
            </a:endParaRPr>
          </a:p>
        </p:txBody>
      </p:sp>
      <p:sp>
        <p:nvSpPr>
          <p:cNvPr id="45" name="Rectangle 1"/>
          <p:cNvSpPr>
            <a:spLocks noChangeArrowheads="1"/>
          </p:cNvSpPr>
          <p:nvPr/>
        </p:nvSpPr>
        <p:spPr bwMode="auto">
          <a:xfrm>
            <a:off x="0" y="843558"/>
            <a:ext cx="9144000" cy="22980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ts val="8640"/>
              </a:lnSpc>
              <a:spcBef>
                <a:spcPct val="0"/>
              </a:spcBef>
              <a:spcAft>
                <a:spcPct val="0"/>
              </a:spcAft>
              <a:buClrTx/>
              <a:buSzTx/>
              <a:buFontTx/>
              <a:buNone/>
              <a:tabLst/>
            </a:pPr>
            <a:r>
              <a:rPr kumimoji="0" lang="en-US" altLang="zh-CN" sz="4800" b="1" i="0" u="none" strike="noStrike" cap="none" normalizeH="0" baseline="0" dirty="0" smtClean="0">
                <a:ln>
                  <a:noFill/>
                </a:ln>
                <a:solidFill>
                  <a:srgbClr val="0070C0"/>
                </a:solidFill>
                <a:latin typeface="微软雅黑" pitchFamily="34" charset="-122"/>
                <a:ea typeface="微软雅黑" pitchFamily="34" charset="-122"/>
                <a:cs typeface="Times New Roman" pitchFamily="18" charset="0"/>
              </a:rPr>
              <a:t>  </a:t>
            </a:r>
            <a:r>
              <a:rPr kumimoji="0" lang="zh-CN" sz="6000" b="1" i="0" u="none" strike="noStrike" cap="none" normalizeH="0" baseline="0" dirty="0" smtClean="0">
                <a:ln>
                  <a:noFill/>
                </a:ln>
                <a:solidFill>
                  <a:srgbClr val="0070C0"/>
                </a:solidFill>
                <a:latin typeface="微软雅黑" pitchFamily="34" charset="-122"/>
                <a:ea typeface="微软雅黑" pitchFamily="34" charset="-122"/>
                <a:cs typeface="Times New Roman" pitchFamily="18" charset="0"/>
              </a:rPr>
              <a:t>宝付</a:t>
            </a:r>
            <a:r>
              <a:rPr kumimoji="0" lang="en-US" altLang="zh-CN" sz="9600" b="1" i="0" u="none" strike="noStrike" cap="none" normalizeH="0" baseline="0" dirty="0" smtClean="0">
                <a:ln>
                  <a:noFill/>
                </a:ln>
                <a:solidFill>
                  <a:srgbClr val="0070C0"/>
                </a:solidFill>
                <a:latin typeface="微软雅黑" pitchFamily="34" charset="-122"/>
                <a:ea typeface="微软雅黑" pitchFamily="34" charset="-122"/>
                <a:cs typeface="Times New Roman" pitchFamily="18" charset="0"/>
              </a:rPr>
              <a:t>6</a:t>
            </a:r>
            <a:r>
              <a:rPr kumimoji="0" lang="zh-CN" altLang="en-US" sz="6000" b="1" i="0" u="none" strike="noStrike" cap="none" normalizeH="0" baseline="0" dirty="0" smtClean="0">
                <a:ln>
                  <a:noFill/>
                </a:ln>
                <a:solidFill>
                  <a:srgbClr val="0070C0"/>
                </a:solidFill>
                <a:latin typeface="微软雅黑" pitchFamily="34" charset="-122"/>
                <a:ea typeface="微软雅黑" pitchFamily="34" charset="-122"/>
                <a:cs typeface="Times New Roman" pitchFamily="18" charset="0"/>
              </a:rPr>
              <a:t>大优势服务商户</a:t>
            </a:r>
            <a:endParaRPr kumimoji="0" lang="en-US" altLang="zh-CN" sz="6000" b="1" i="0" u="none" strike="noStrike" cap="none" normalizeH="0" baseline="0" dirty="0" smtClean="0">
              <a:ln>
                <a:noFill/>
              </a:ln>
              <a:solidFill>
                <a:srgbClr val="0070C0"/>
              </a:solidFill>
              <a:latin typeface="微软雅黑" pitchFamily="34" charset="-122"/>
              <a:ea typeface="微软雅黑" pitchFamily="34" charset="-122"/>
              <a:cs typeface="Times New Roman" pitchFamily="18" charset="0"/>
            </a:endParaRPr>
          </a:p>
          <a:p>
            <a:pPr marL="0" marR="0" lvl="0" indent="0" defTabSz="914400" rtl="0" eaLnBrk="1" fontAlgn="base" latinLnBrk="0" hangingPunct="1">
              <a:lnSpc>
                <a:spcPts val="8640"/>
              </a:lnSpc>
              <a:spcBef>
                <a:spcPct val="0"/>
              </a:spcBef>
              <a:spcAft>
                <a:spcPct val="0"/>
              </a:spcAft>
              <a:buClrTx/>
              <a:buSzTx/>
              <a:buFontTx/>
              <a:buNone/>
              <a:tabLst/>
            </a:pPr>
            <a:r>
              <a:rPr kumimoji="0" lang="zh-CN" altLang="en-US" sz="4800" b="1" i="1" u="none" strike="noStrike" cap="none" normalizeH="0" baseline="0" dirty="0" smtClean="0">
                <a:ln>
                  <a:noFill/>
                </a:ln>
                <a:solidFill>
                  <a:srgbClr val="0070C0"/>
                </a:solidFill>
                <a:latin typeface="微软雅黑" pitchFamily="34" charset="-122"/>
                <a:ea typeface="微软雅黑" pitchFamily="34" charset="-122"/>
                <a:cs typeface="Times New Roman" pitchFamily="18" charset="0"/>
              </a:rPr>
              <a:t>                        助力成长</a:t>
            </a:r>
            <a:endParaRPr kumimoji="0" lang="zh-CN" altLang="en-US" sz="4800" b="0" i="1" u="none" strike="noStrike" cap="none" normalizeH="0" baseline="0" dirty="0" smtClean="0">
              <a:ln>
                <a:noFill/>
              </a:ln>
              <a:solidFill>
                <a:srgbClr val="0070C0"/>
              </a:solidFill>
              <a:latin typeface="微软雅黑" pitchFamily="34" charset="-122"/>
              <a:ea typeface="微软雅黑" pitchFamily="34" charset="-122"/>
              <a:cs typeface="宋体" pitchFamily="2" charset="-122"/>
            </a:endParaRPr>
          </a:p>
        </p:txBody>
      </p:sp>
      <p:sp>
        <p:nvSpPr>
          <p:cNvPr id="15" name="Freeform 855"/>
          <p:cNvSpPr>
            <a:spLocks/>
          </p:cNvSpPr>
          <p:nvPr/>
        </p:nvSpPr>
        <p:spPr bwMode="auto">
          <a:xfrm>
            <a:off x="482476" y="3410221"/>
            <a:ext cx="757237" cy="1112838"/>
          </a:xfrm>
          <a:custGeom>
            <a:avLst/>
            <a:gdLst/>
            <a:ahLst/>
            <a:cxnLst>
              <a:cxn ang="0">
                <a:pos x="1" y="0"/>
              </a:cxn>
              <a:cxn ang="0">
                <a:pos x="2" y="7"/>
              </a:cxn>
              <a:cxn ang="0">
                <a:pos x="259" y="481"/>
              </a:cxn>
              <a:cxn ang="0">
                <a:pos x="269" y="490"/>
              </a:cxn>
              <a:cxn ang="0">
                <a:pos x="283" y="497"/>
              </a:cxn>
              <a:cxn ang="0">
                <a:pos x="300" y="499"/>
              </a:cxn>
              <a:cxn ang="0">
                <a:pos x="319" y="497"/>
              </a:cxn>
              <a:cxn ang="0">
                <a:pos x="339" y="492"/>
              </a:cxn>
            </a:cxnLst>
            <a:rect l="0" t="0" r="r" b="b"/>
            <a:pathLst>
              <a:path w="339" h="499">
                <a:moveTo>
                  <a:pt x="1" y="0"/>
                </a:moveTo>
                <a:cubicBezTo>
                  <a:pt x="0" y="2"/>
                  <a:pt x="0" y="5"/>
                  <a:pt x="2" y="7"/>
                </a:cubicBezTo>
                <a:cubicBezTo>
                  <a:pt x="259" y="481"/>
                  <a:pt x="259" y="481"/>
                  <a:pt x="259" y="481"/>
                </a:cubicBezTo>
                <a:cubicBezTo>
                  <a:pt x="261" y="484"/>
                  <a:pt x="265" y="488"/>
                  <a:pt x="269" y="490"/>
                </a:cubicBezTo>
                <a:cubicBezTo>
                  <a:pt x="273" y="493"/>
                  <a:pt x="277" y="495"/>
                  <a:pt x="283" y="497"/>
                </a:cubicBezTo>
                <a:cubicBezTo>
                  <a:pt x="288" y="498"/>
                  <a:pt x="294" y="499"/>
                  <a:pt x="300" y="499"/>
                </a:cubicBezTo>
                <a:cubicBezTo>
                  <a:pt x="306" y="499"/>
                  <a:pt x="313" y="499"/>
                  <a:pt x="319" y="497"/>
                </a:cubicBezTo>
                <a:cubicBezTo>
                  <a:pt x="339" y="492"/>
                  <a:pt x="339" y="492"/>
                  <a:pt x="339" y="492"/>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16" name="Freeform 857"/>
          <p:cNvSpPr>
            <a:spLocks/>
          </p:cNvSpPr>
          <p:nvPr/>
        </p:nvSpPr>
        <p:spPr bwMode="auto">
          <a:xfrm>
            <a:off x="484063" y="3108596"/>
            <a:ext cx="1562100" cy="301625"/>
          </a:xfrm>
          <a:custGeom>
            <a:avLst/>
            <a:gdLst/>
            <a:ahLst/>
            <a:cxnLst>
              <a:cxn ang="0">
                <a:pos x="699" y="0"/>
              </a:cxn>
              <a:cxn ang="0">
                <a:pos x="27" y="119"/>
              </a:cxn>
              <a:cxn ang="0">
                <a:pos x="14" y="123"/>
              </a:cxn>
              <a:cxn ang="0">
                <a:pos x="5" y="128"/>
              </a:cxn>
              <a:cxn ang="0">
                <a:pos x="0" y="135"/>
              </a:cxn>
            </a:cxnLst>
            <a:rect l="0" t="0" r="r" b="b"/>
            <a:pathLst>
              <a:path w="699" h="135">
                <a:moveTo>
                  <a:pt x="699" y="0"/>
                </a:moveTo>
                <a:cubicBezTo>
                  <a:pt x="27" y="119"/>
                  <a:pt x="27" y="119"/>
                  <a:pt x="27" y="119"/>
                </a:cubicBezTo>
                <a:cubicBezTo>
                  <a:pt x="22" y="120"/>
                  <a:pt x="18" y="121"/>
                  <a:pt x="14" y="123"/>
                </a:cubicBezTo>
                <a:cubicBezTo>
                  <a:pt x="10" y="124"/>
                  <a:pt x="7" y="126"/>
                  <a:pt x="5" y="128"/>
                </a:cubicBezTo>
                <a:cubicBezTo>
                  <a:pt x="2" y="130"/>
                  <a:pt x="1" y="133"/>
                  <a:pt x="0" y="135"/>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17" name="Line 852"/>
          <p:cNvSpPr>
            <a:spLocks noChangeShapeType="1"/>
          </p:cNvSpPr>
          <p:nvPr/>
        </p:nvSpPr>
        <p:spPr bwMode="auto">
          <a:xfrm flipH="1" flipV="1">
            <a:off x="3717801" y="3456259"/>
            <a:ext cx="357187" cy="273050"/>
          </a:xfrm>
          <a:prstGeom prst="line">
            <a:avLst/>
          </a:prstGeom>
          <a:noFill/>
          <a:ln w="38100" cap="rnd">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18" name="Freeform 853"/>
          <p:cNvSpPr>
            <a:spLocks/>
          </p:cNvSpPr>
          <p:nvPr/>
        </p:nvSpPr>
        <p:spPr bwMode="auto">
          <a:xfrm>
            <a:off x="1239713" y="3721371"/>
            <a:ext cx="2878138" cy="787400"/>
          </a:xfrm>
          <a:custGeom>
            <a:avLst/>
            <a:gdLst/>
            <a:ahLst/>
            <a:cxnLst>
              <a:cxn ang="0">
                <a:pos x="0" y="352"/>
              </a:cxn>
              <a:cxn ang="0">
                <a:pos x="1274" y="37"/>
              </a:cxn>
              <a:cxn ang="0">
                <a:pos x="1284" y="33"/>
              </a:cxn>
              <a:cxn ang="0">
                <a:pos x="1288" y="26"/>
              </a:cxn>
              <a:cxn ang="0">
                <a:pos x="1287" y="18"/>
              </a:cxn>
              <a:cxn ang="0">
                <a:pos x="1279" y="10"/>
              </a:cxn>
              <a:cxn ang="0">
                <a:pos x="1266" y="0"/>
              </a:cxn>
            </a:cxnLst>
            <a:rect l="0" t="0" r="r" b="b"/>
            <a:pathLst>
              <a:path w="1289" h="352">
                <a:moveTo>
                  <a:pt x="0" y="352"/>
                </a:moveTo>
                <a:cubicBezTo>
                  <a:pt x="1274" y="37"/>
                  <a:pt x="1274" y="37"/>
                  <a:pt x="1274" y="37"/>
                </a:cubicBezTo>
                <a:cubicBezTo>
                  <a:pt x="1278" y="36"/>
                  <a:pt x="1282" y="35"/>
                  <a:pt x="1284" y="33"/>
                </a:cubicBezTo>
                <a:cubicBezTo>
                  <a:pt x="1286" y="31"/>
                  <a:pt x="1288" y="29"/>
                  <a:pt x="1288" y="26"/>
                </a:cubicBezTo>
                <a:cubicBezTo>
                  <a:pt x="1289" y="24"/>
                  <a:pt x="1288" y="21"/>
                  <a:pt x="1287" y="18"/>
                </a:cubicBezTo>
                <a:cubicBezTo>
                  <a:pt x="1285" y="16"/>
                  <a:pt x="1283" y="13"/>
                  <a:pt x="1279" y="10"/>
                </a:cubicBezTo>
                <a:cubicBezTo>
                  <a:pt x="1266" y="0"/>
                  <a:pt x="1266" y="0"/>
                  <a:pt x="1266" y="0"/>
                </a:cubicBezTo>
              </a:path>
            </a:pathLst>
          </a:custGeom>
          <a:noFill/>
          <a:ln w="38100" cap="rnd">
            <a:solidFill>
              <a:schemeClr val="accent1">
                <a:lumMod val="60000"/>
                <a:lumOff val="40000"/>
              </a:schemeClr>
            </a:solidFill>
            <a:prstDash val="solid"/>
            <a:round/>
            <a:headEnd/>
            <a:tailEnd/>
          </a:ln>
        </p:spPr>
        <p:txBody>
          <a:bodyPr/>
          <a:lstStyle/>
          <a:p>
            <a:endParaRPr lang="zh-CN" altLang="en-US">
              <a:latin typeface="微软雅黑" pitchFamily="34" charset="-122"/>
              <a:ea typeface="微软雅黑" pitchFamily="34" charset="-122"/>
            </a:endParaRPr>
          </a:p>
        </p:txBody>
      </p:sp>
      <p:grpSp>
        <p:nvGrpSpPr>
          <p:cNvPr id="19" name="Group 948"/>
          <p:cNvGrpSpPr>
            <a:grpSpLocks/>
          </p:cNvGrpSpPr>
          <p:nvPr/>
        </p:nvGrpSpPr>
        <p:grpSpPr bwMode="auto">
          <a:xfrm>
            <a:off x="849188" y="3570559"/>
            <a:ext cx="590550" cy="325437"/>
            <a:chOff x="546" y="2271"/>
            <a:chExt cx="372" cy="205"/>
          </a:xfrm>
          <a:solidFill>
            <a:schemeClr val="accent1">
              <a:lumMod val="60000"/>
              <a:lumOff val="40000"/>
            </a:schemeClr>
          </a:solidFill>
        </p:grpSpPr>
        <p:sp>
          <p:nvSpPr>
            <p:cNvPr id="20" name="Freeform 859"/>
            <p:cNvSpPr>
              <a:spLocks/>
            </p:cNvSpPr>
            <p:nvPr/>
          </p:nvSpPr>
          <p:spPr bwMode="auto">
            <a:xfrm>
              <a:off x="613" y="2431"/>
              <a:ext cx="94" cy="45"/>
            </a:xfrm>
            <a:custGeom>
              <a:avLst/>
              <a:gdLst/>
              <a:ahLst/>
              <a:cxnLst>
                <a:cxn ang="0">
                  <a:pos x="52" y="0"/>
                </a:cxn>
                <a:cxn ang="0">
                  <a:pos x="0" y="11"/>
                </a:cxn>
                <a:cxn ang="0">
                  <a:pos x="9" y="25"/>
                </a:cxn>
                <a:cxn ang="0">
                  <a:pos x="12" y="28"/>
                </a:cxn>
                <a:cxn ang="0">
                  <a:pos x="18" y="31"/>
                </a:cxn>
                <a:cxn ang="0">
                  <a:pos x="24" y="32"/>
                </a:cxn>
                <a:cxn ang="0">
                  <a:pos x="31" y="31"/>
                </a:cxn>
                <a:cxn ang="0">
                  <a:pos x="67" y="23"/>
                </a:cxn>
                <a:cxn ang="0">
                  <a:pos x="52" y="0"/>
                </a:cxn>
              </a:cxnLst>
              <a:rect l="0" t="0" r="r" b="b"/>
              <a:pathLst>
                <a:path w="67" h="32">
                  <a:moveTo>
                    <a:pt x="52" y="0"/>
                  </a:moveTo>
                  <a:cubicBezTo>
                    <a:pt x="0" y="11"/>
                    <a:pt x="0" y="11"/>
                    <a:pt x="0" y="11"/>
                  </a:cubicBezTo>
                  <a:cubicBezTo>
                    <a:pt x="9" y="25"/>
                    <a:pt x="9" y="25"/>
                    <a:pt x="9" y="25"/>
                  </a:cubicBezTo>
                  <a:cubicBezTo>
                    <a:pt x="9" y="26"/>
                    <a:pt x="11" y="28"/>
                    <a:pt x="12" y="28"/>
                  </a:cubicBezTo>
                  <a:cubicBezTo>
                    <a:pt x="14" y="29"/>
                    <a:pt x="16" y="30"/>
                    <a:pt x="18" y="31"/>
                  </a:cubicBezTo>
                  <a:cubicBezTo>
                    <a:pt x="20" y="31"/>
                    <a:pt x="22" y="31"/>
                    <a:pt x="24" y="32"/>
                  </a:cubicBezTo>
                  <a:cubicBezTo>
                    <a:pt x="26" y="32"/>
                    <a:pt x="29" y="31"/>
                    <a:pt x="31" y="31"/>
                  </a:cubicBezTo>
                  <a:cubicBezTo>
                    <a:pt x="67" y="23"/>
                    <a:pt x="67" y="23"/>
                    <a:pt x="67" y="23"/>
                  </a:cubicBezTo>
                  <a:cubicBezTo>
                    <a:pt x="52" y="0"/>
                    <a:pt x="52" y="0"/>
                    <a:pt x="52" y="0"/>
                  </a:cubicBezTo>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21" name="Freeform 860"/>
            <p:cNvSpPr>
              <a:spLocks/>
            </p:cNvSpPr>
            <p:nvPr/>
          </p:nvSpPr>
          <p:spPr bwMode="auto">
            <a:xfrm>
              <a:off x="698" y="2406"/>
              <a:ext cx="133" cy="56"/>
            </a:xfrm>
            <a:custGeom>
              <a:avLst/>
              <a:gdLst/>
              <a:ahLst/>
              <a:cxnLst>
                <a:cxn ang="0">
                  <a:pos x="112" y="0"/>
                </a:cxn>
                <a:cxn ang="0">
                  <a:pos x="0" y="22"/>
                </a:cxn>
                <a:cxn ang="0">
                  <a:pos x="21" y="56"/>
                </a:cxn>
                <a:cxn ang="0">
                  <a:pos x="133" y="32"/>
                </a:cxn>
                <a:cxn ang="0">
                  <a:pos x="112" y="0"/>
                </a:cxn>
              </a:cxnLst>
              <a:rect l="0" t="0" r="r" b="b"/>
              <a:pathLst>
                <a:path w="133" h="56">
                  <a:moveTo>
                    <a:pt x="112" y="0"/>
                  </a:moveTo>
                  <a:lnTo>
                    <a:pt x="0" y="22"/>
                  </a:lnTo>
                  <a:lnTo>
                    <a:pt x="21" y="56"/>
                  </a:lnTo>
                  <a:lnTo>
                    <a:pt x="133" y="32"/>
                  </a:lnTo>
                  <a:lnTo>
                    <a:pt x="112" y="0"/>
                  </a:lnTo>
                  <a:close/>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22" name="Freeform 861"/>
            <p:cNvSpPr>
              <a:spLocks/>
            </p:cNvSpPr>
            <p:nvPr/>
          </p:nvSpPr>
          <p:spPr bwMode="auto">
            <a:xfrm>
              <a:off x="698" y="2406"/>
              <a:ext cx="133" cy="56"/>
            </a:xfrm>
            <a:custGeom>
              <a:avLst/>
              <a:gdLst/>
              <a:ahLst/>
              <a:cxnLst>
                <a:cxn ang="0">
                  <a:pos x="112" y="0"/>
                </a:cxn>
                <a:cxn ang="0">
                  <a:pos x="0" y="22"/>
                </a:cxn>
                <a:cxn ang="0">
                  <a:pos x="21" y="56"/>
                </a:cxn>
                <a:cxn ang="0">
                  <a:pos x="133" y="32"/>
                </a:cxn>
                <a:cxn ang="0">
                  <a:pos x="112" y="0"/>
                </a:cxn>
              </a:cxnLst>
              <a:rect l="0" t="0" r="r" b="b"/>
              <a:pathLst>
                <a:path w="133" h="56">
                  <a:moveTo>
                    <a:pt x="112" y="0"/>
                  </a:moveTo>
                  <a:lnTo>
                    <a:pt x="0" y="22"/>
                  </a:lnTo>
                  <a:lnTo>
                    <a:pt x="21" y="56"/>
                  </a:lnTo>
                  <a:lnTo>
                    <a:pt x="133" y="32"/>
                  </a:lnTo>
                  <a:lnTo>
                    <a:pt x="112" y="0"/>
                  </a:lnTo>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23" name="Freeform 862"/>
            <p:cNvSpPr>
              <a:spLocks/>
            </p:cNvSpPr>
            <p:nvPr/>
          </p:nvSpPr>
          <p:spPr bwMode="auto">
            <a:xfrm>
              <a:off x="821" y="2386"/>
              <a:ext cx="97" cy="49"/>
            </a:xfrm>
            <a:custGeom>
              <a:avLst/>
              <a:gdLst/>
              <a:ahLst/>
              <a:cxnLst>
                <a:cxn ang="0">
                  <a:pos x="58" y="0"/>
                </a:cxn>
                <a:cxn ang="0">
                  <a:pos x="0" y="12"/>
                </a:cxn>
                <a:cxn ang="0">
                  <a:pos x="16" y="35"/>
                </a:cxn>
                <a:cxn ang="0">
                  <a:pos x="58" y="26"/>
                </a:cxn>
                <a:cxn ang="0">
                  <a:pos x="64" y="24"/>
                </a:cxn>
                <a:cxn ang="0">
                  <a:pos x="67" y="21"/>
                </a:cxn>
                <a:cxn ang="0">
                  <a:pos x="69" y="18"/>
                </a:cxn>
                <a:cxn ang="0">
                  <a:pos x="68" y="14"/>
                </a:cxn>
                <a:cxn ang="0">
                  <a:pos x="58" y="0"/>
                </a:cxn>
              </a:cxnLst>
              <a:rect l="0" t="0" r="r" b="b"/>
              <a:pathLst>
                <a:path w="69" h="35">
                  <a:moveTo>
                    <a:pt x="58" y="0"/>
                  </a:moveTo>
                  <a:cubicBezTo>
                    <a:pt x="0" y="12"/>
                    <a:pt x="0" y="12"/>
                    <a:pt x="0" y="12"/>
                  </a:cubicBezTo>
                  <a:cubicBezTo>
                    <a:pt x="16" y="35"/>
                    <a:pt x="16" y="35"/>
                    <a:pt x="16" y="35"/>
                  </a:cubicBezTo>
                  <a:cubicBezTo>
                    <a:pt x="58" y="26"/>
                    <a:pt x="58" y="26"/>
                    <a:pt x="58" y="26"/>
                  </a:cubicBezTo>
                  <a:cubicBezTo>
                    <a:pt x="60" y="26"/>
                    <a:pt x="62" y="25"/>
                    <a:pt x="64" y="24"/>
                  </a:cubicBezTo>
                  <a:cubicBezTo>
                    <a:pt x="65" y="23"/>
                    <a:pt x="67" y="22"/>
                    <a:pt x="67" y="21"/>
                  </a:cubicBezTo>
                  <a:cubicBezTo>
                    <a:pt x="68" y="20"/>
                    <a:pt x="69" y="19"/>
                    <a:pt x="69" y="18"/>
                  </a:cubicBezTo>
                  <a:cubicBezTo>
                    <a:pt x="69" y="16"/>
                    <a:pt x="69" y="15"/>
                    <a:pt x="68" y="14"/>
                  </a:cubicBezTo>
                  <a:cubicBezTo>
                    <a:pt x="58" y="0"/>
                    <a:pt x="58" y="0"/>
                    <a:pt x="58" y="0"/>
                  </a:cubicBezTo>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24" name="Freeform 863"/>
            <p:cNvSpPr>
              <a:spLocks/>
            </p:cNvSpPr>
            <p:nvPr/>
          </p:nvSpPr>
          <p:spPr bwMode="auto">
            <a:xfrm>
              <a:off x="589" y="2390"/>
              <a:ext cx="93" cy="50"/>
            </a:xfrm>
            <a:custGeom>
              <a:avLst/>
              <a:gdLst/>
              <a:ahLst/>
              <a:cxnLst>
                <a:cxn ang="0">
                  <a:pos x="72" y="0"/>
                </a:cxn>
                <a:cxn ang="0">
                  <a:pos x="0" y="16"/>
                </a:cxn>
                <a:cxn ang="0">
                  <a:pos x="20" y="50"/>
                </a:cxn>
                <a:cxn ang="0">
                  <a:pos x="93" y="36"/>
                </a:cxn>
                <a:cxn ang="0">
                  <a:pos x="72" y="0"/>
                </a:cxn>
              </a:cxnLst>
              <a:rect l="0" t="0" r="r" b="b"/>
              <a:pathLst>
                <a:path w="93" h="50">
                  <a:moveTo>
                    <a:pt x="72" y="0"/>
                  </a:moveTo>
                  <a:lnTo>
                    <a:pt x="0" y="16"/>
                  </a:lnTo>
                  <a:lnTo>
                    <a:pt x="20" y="50"/>
                  </a:lnTo>
                  <a:lnTo>
                    <a:pt x="93" y="36"/>
                  </a:lnTo>
                  <a:lnTo>
                    <a:pt x="72" y="0"/>
                  </a:lnTo>
                  <a:close/>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25" name="Freeform 864"/>
            <p:cNvSpPr>
              <a:spLocks/>
            </p:cNvSpPr>
            <p:nvPr/>
          </p:nvSpPr>
          <p:spPr bwMode="auto">
            <a:xfrm>
              <a:off x="589" y="2390"/>
              <a:ext cx="93" cy="50"/>
            </a:xfrm>
            <a:custGeom>
              <a:avLst/>
              <a:gdLst/>
              <a:ahLst/>
              <a:cxnLst>
                <a:cxn ang="0">
                  <a:pos x="72" y="0"/>
                </a:cxn>
                <a:cxn ang="0">
                  <a:pos x="0" y="16"/>
                </a:cxn>
                <a:cxn ang="0">
                  <a:pos x="20" y="50"/>
                </a:cxn>
                <a:cxn ang="0">
                  <a:pos x="93" y="36"/>
                </a:cxn>
                <a:cxn ang="0">
                  <a:pos x="72" y="0"/>
                </a:cxn>
              </a:cxnLst>
              <a:rect l="0" t="0" r="r" b="b"/>
              <a:pathLst>
                <a:path w="93" h="50">
                  <a:moveTo>
                    <a:pt x="72" y="0"/>
                  </a:moveTo>
                  <a:lnTo>
                    <a:pt x="0" y="16"/>
                  </a:lnTo>
                  <a:lnTo>
                    <a:pt x="20" y="50"/>
                  </a:lnTo>
                  <a:lnTo>
                    <a:pt x="93" y="36"/>
                  </a:lnTo>
                  <a:lnTo>
                    <a:pt x="72" y="0"/>
                  </a:lnTo>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26" name="Freeform 865"/>
            <p:cNvSpPr>
              <a:spLocks/>
            </p:cNvSpPr>
            <p:nvPr/>
          </p:nvSpPr>
          <p:spPr bwMode="auto">
            <a:xfrm>
              <a:off x="795" y="2348"/>
              <a:ext cx="104" cy="49"/>
            </a:xfrm>
            <a:custGeom>
              <a:avLst/>
              <a:gdLst/>
              <a:ahLst/>
              <a:cxnLst>
                <a:cxn ang="0">
                  <a:pos x="80" y="0"/>
                </a:cxn>
                <a:cxn ang="0">
                  <a:pos x="0" y="16"/>
                </a:cxn>
                <a:cxn ang="0">
                  <a:pos x="22" y="49"/>
                </a:cxn>
                <a:cxn ang="0">
                  <a:pos x="104" y="33"/>
                </a:cxn>
                <a:cxn ang="0">
                  <a:pos x="80" y="0"/>
                </a:cxn>
              </a:cxnLst>
              <a:rect l="0" t="0" r="r" b="b"/>
              <a:pathLst>
                <a:path w="104" h="49">
                  <a:moveTo>
                    <a:pt x="80" y="0"/>
                  </a:moveTo>
                  <a:lnTo>
                    <a:pt x="0" y="16"/>
                  </a:lnTo>
                  <a:lnTo>
                    <a:pt x="22" y="49"/>
                  </a:lnTo>
                  <a:lnTo>
                    <a:pt x="104" y="33"/>
                  </a:lnTo>
                  <a:lnTo>
                    <a:pt x="80" y="0"/>
                  </a:lnTo>
                  <a:close/>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27" name="Freeform 866"/>
            <p:cNvSpPr>
              <a:spLocks/>
            </p:cNvSpPr>
            <p:nvPr/>
          </p:nvSpPr>
          <p:spPr bwMode="auto">
            <a:xfrm>
              <a:off x="795" y="2348"/>
              <a:ext cx="104" cy="49"/>
            </a:xfrm>
            <a:custGeom>
              <a:avLst/>
              <a:gdLst/>
              <a:ahLst/>
              <a:cxnLst>
                <a:cxn ang="0">
                  <a:pos x="80" y="0"/>
                </a:cxn>
                <a:cxn ang="0">
                  <a:pos x="0" y="16"/>
                </a:cxn>
                <a:cxn ang="0">
                  <a:pos x="22" y="49"/>
                </a:cxn>
                <a:cxn ang="0">
                  <a:pos x="104" y="33"/>
                </a:cxn>
                <a:cxn ang="0">
                  <a:pos x="80" y="0"/>
                </a:cxn>
              </a:cxnLst>
              <a:rect l="0" t="0" r="r" b="b"/>
              <a:pathLst>
                <a:path w="104" h="49">
                  <a:moveTo>
                    <a:pt x="80" y="0"/>
                  </a:moveTo>
                  <a:lnTo>
                    <a:pt x="0" y="16"/>
                  </a:lnTo>
                  <a:lnTo>
                    <a:pt x="22" y="49"/>
                  </a:lnTo>
                  <a:lnTo>
                    <a:pt x="104" y="33"/>
                  </a:lnTo>
                  <a:lnTo>
                    <a:pt x="80" y="0"/>
                  </a:lnTo>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28" name="Freeform 867"/>
            <p:cNvSpPr>
              <a:spLocks/>
            </p:cNvSpPr>
            <p:nvPr/>
          </p:nvSpPr>
          <p:spPr bwMode="auto">
            <a:xfrm>
              <a:off x="565" y="2352"/>
              <a:ext cx="93" cy="48"/>
            </a:xfrm>
            <a:custGeom>
              <a:avLst/>
              <a:gdLst/>
              <a:ahLst/>
              <a:cxnLst>
                <a:cxn ang="0">
                  <a:pos x="72" y="0"/>
                </a:cxn>
                <a:cxn ang="0">
                  <a:pos x="0" y="14"/>
                </a:cxn>
                <a:cxn ang="0">
                  <a:pos x="20" y="48"/>
                </a:cxn>
                <a:cxn ang="0">
                  <a:pos x="93" y="33"/>
                </a:cxn>
                <a:cxn ang="0">
                  <a:pos x="72" y="0"/>
                </a:cxn>
              </a:cxnLst>
              <a:rect l="0" t="0" r="r" b="b"/>
              <a:pathLst>
                <a:path w="93" h="48">
                  <a:moveTo>
                    <a:pt x="72" y="0"/>
                  </a:moveTo>
                  <a:lnTo>
                    <a:pt x="0" y="14"/>
                  </a:lnTo>
                  <a:lnTo>
                    <a:pt x="20" y="48"/>
                  </a:lnTo>
                  <a:lnTo>
                    <a:pt x="93" y="33"/>
                  </a:lnTo>
                  <a:lnTo>
                    <a:pt x="72" y="0"/>
                  </a:lnTo>
                  <a:close/>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29" name="Freeform 868"/>
            <p:cNvSpPr>
              <a:spLocks/>
            </p:cNvSpPr>
            <p:nvPr/>
          </p:nvSpPr>
          <p:spPr bwMode="auto">
            <a:xfrm>
              <a:off x="565" y="2352"/>
              <a:ext cx="93" cy="48"/>
            </a:xfrm>
            <a:custGeom>
              <a:avLst/>
              <a:gdLst/>
              <a:ahLst/>
              <a:cxnLst>
                <a:cxn ang="0">
                  <a:pos x="72" y="0"/>
                </a:cxn>
                <a:cxn ang="0">
                  <a:pos x="0" y="14"/>
                </a:cxn>
                <a:cxn ang="0">
                  <a:pos x="20" y="48"/>
                </a:cxn>
                <a:cxn ang="0">
                  <a:pos x="93" y="33"/>
                </a:cxn>
                <a:cxn ang="0">
                  <a:pos x="72" y="0"/>
                </a:cxn>
              </a:cxnLst>
              <a:rect l="0" t="0" r="r" b="b"/>
              <a:pathLst>
                <a:path w="93" h="48">
                  <a:moveTo>
                    <a:pt x="72" y="0"/>
                  </a:moveTo>
                  <a:lnTo>
                    <a:pt x="0" y="14"/>
                  </a:lnTo>
                  <a:lnTo>
                    <a:pt x="20" y="48"/>
                  </a:lnTo>
                  <a:lnTo>
                    <a:pt x="93" y="33"/>
                  </a:lnTo>
                  <a:lnTo>
                    <a:pt x="72" y="0"/>
                  </a:lnTo>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30" name="Freeform 869"/>
            <p:cNvSpPr>
              <a:spLocks/>
            </p:cNvSpPr>
            <p:nvPr/>
          </p:nvSpPr>
          <p:spPr bwMode="auto">
            <a:xfrm>
              <a:off x="648" y="2328"/>
              <a:ext cx="158" cy="95"/>
            </a:xfrm>
            <a:custGeom>
              <a:avLst/>
              <a:gdLst/>
              <a:ahLst/>
              <a:cxnLst>
                <a:cxn ang="0">
                  <a:pos x="110" y="0"/>
                </a:cxn>
                <a:cxn ang="0">
                  <a:pos x="0" y="22"/>
                </a:cxn>
                <a:cxn ang="0">
                  <a:pos x="45" y="95"/>
                </a:cxn>
                <a:cxn ang="0">
                  <a:pos x="158" y="72"/>
                </a:cxn>
                <a:cxn ang="0">
                  <a:pos x="135" y="38"/>
                </a:cxn>
                <a:cxn ang="0">
                  <a:pos x="135" y="38"/>
                </a:cxn>
                <a:cxn ang="0">
                  <a:pos x="131" y="33"/>
                </a:cxn>
                <a:cxn ang="0">
                  <a:pos x="131" y="33"/>
                </a:cxn>
                <a:cxn ang="0">
                  <a:pos x="110" y="0"/>
                </a:cxn>
              </a:cxnLst>
              <a:rect l="0" t="0" r="r" b="b"/>
              <a:pathLst>
                <a:path w="158" h="95">
                  <a:moveTo>
                    <a:pt x="110" y="0"/>
                  </a:moveTo>
                  <a:lnTo>
                    <a:pt x="0" y="22"/>
                  </a:lnTo>
                  <a:lnTo>
                    <a:pt x="45" y="95"/>
                  </a:lnTo>
                  <a:lnTo>
                    <a:pt x="158" y="72"/>
                  </a:lnTo>
                  <a:lnTo>
                    <a:pt x="135" y="38"/>
                  </a:lnTo>
                  <a:lnTo>
                    <a:pt x="135" y="38"/>
                  </a:lnTo>
                  <a:lnTo>
                    <a:pt x="131" y="33"/>
                  </a:lnTo>
                  <a:lnTo>
                    <a:pt x="131" y="33"/>
                  </a:lnTo>
                  <a:lnTo>
                    <a:pt x="110" y="0"/>
                  </a:lnTo>
                  <a:close/>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31" name="Freeform 870"/>
            <p:cNvSpPr>
              <a:spLocks/>
            </p:cNvSpPr>
            <p:nvPr/>
          </p:nvSpPr>
          <p:spPr bwMode="auto">
            <a:xfrm>
              <a:off x="648" y="2328"/>
              <a:ext cx="158" cy="95"/>
            </a:xfrm>
            <a:custGeom>
              <a:avLst/>
              <a:gdLst/>
              <a:ahLst/>
              <a:cxnLst>
                <a:cxn ang="0">
                  <a:pos x="110" y="0"/>
                </a:cxn>
                <a:cxn ang="0">
                  <a:pos x="0" y="22"/>
                </a:cxn>
                <a:cxn ang="0">
                  <a:pos x="45" y="95"/>
                </a:cxn>
                <a:cxn ang="0">
                  <a:pos x="158" y="72"/>
                </a:cxn>
                <a:cxn ang="0">
                  <a:pos x="135" y="38"/>
                </a:cxn>
                <a:cxn ang="0">
                  <a:pos x="135" y="38"/>
                </a:cxn>
                <a:cxn ang="0">
                  <a:pos x="131" y="33"/>
                </a:cxn>
                <a:cxn ang="0">
                  <a:pos x="131" y="33"/>
                </a:cxn>
                <a:cxn ang="0">
                  <a:pos x="110" y="0"/>
                </a:cxn>
              </a:cxnLst>
              <a:rect l="0" t="0" r="r" b="b"/>
              <a:pathLst>
                <a:path w="158" h="95">
                  <a:moveTo>
                    <a:pt x="110" y="0"/>
                  </a:moveTo>
                  <a:lnTo>
                    <a:pt x="0" y="22"/>
                  </a:lnTo>
                  <a:lnTo>
                    <a:pt x="45" y="95"/>
                  </a:lnTo>
                  <a:lnTo>
                    <a:pt x="158" y="72"/>
                  </a:lnTo>
                  <a:lnTo>
                    <a:pt x="135" y="38"/>
                  </a:lnTo>
                  <a:lnTo>
                    <a:pt x="135" y="38"/>
                  </a:lnTo>
                  <a:lnTo>
                    <a:pt x="131" y="33"/>
                  </a:lnTo>
                  <a:lnTo>
                    <a:pt x="131" y="33"/>
                  </a:lnTo>
                  <a:lnTo>
                    <a:pt x="110" y="0"/>
                  </a:lnTo>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32" name="Freeform 871"/>
            <p:cNvSpPr>
              <a:spLocks/>
            </p:cNvSpPr>
            <p:nvPr/>
          </p:nvSpPr>
          <p:spPr bwMode="auto">
            <a:xfrm>
              <a:off x="769" y="2310"/>
              <a:ext cx="103" cy="48"/>
            </a:xfrm>
            <a:custGeom>
              <a:avLst/>
              <a:gdLst/>
              <a:ahLst/>
              <a:cxnLst>
                <a:cxn ang="0">
                  <a:pos x="79" y="0"/>
                </a:cxn>
                <a:cxn ang="0">
                  <a:pos x="0" y="16"/>
                </a:cxn>
                <a:cxn ang="0">
                  <a:pos x="21" y="48"/>
                </a:cxn>
                <a:cxn ang="0">
                  <a:pos x="103" y="33"/>
                </a:cxn>
                <a:cxn ang="0">
                  <a:pos x="79" y="0"/>
                </a:cxn>
              </a:cxnLst>
              <a:rect l="0" t="0" r="r" b="b"/>
              <a:pathLst>
                <a:path w="103" h="48">
                  <a:moveTo>
                    <a:pt x="79" y="0"/>
                  </a:moveTo>
                  <a:lnTo>
                    <a:pt x="0" y="16"/>
                  </a:lnTo>
                  <a:lnTo>
                    <a:pt x="21" y="48"/>
                  </a:lnTo>
                  <a:lnTo>
                    <a:pt x="103" y="33"/>
                  </a:lnTo>
                  <a:lnTo>
                    <a:pt x="79" y="0"/>
                  </a:lnTo>
                  <a:close/>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33" name="Freeform 872"/>
            <p:cNvSpPr>
              <a:spLocks/>
            </p:cNvSpPr>
            <p:nvPr/>
          </p:nvSpPr>
          <p:spPr bwMode="auto">
            <a:xfrm>
              <a:off x="769" y="2310"/>
              <a:ext cx="103" cy="48"/>
            </a:xfrm>
            <a:custGeom>
              <a:avLst/>
              <a:gdLst/>
              <a:ahLst/>
              <a:cxnLst>
                <a:cxn ang="0">
                  <a:pos x="79" y="0"/>
                </a:cxn>
                <a:cxn ang="0">
                  <a:pos x="0" y="16"/>
                </a:cxn>
                <a:cxn ang="0">
                  <a:pos x="21" y="48"/>
                </a:cxn>
                <a:cxn ang="0">
                  <a:pos x="103" y="33"/>
                </a:cxn>
                <a:cxn ang="0">
                  <a:pos x="79" y="0"/>
                </a:cxn>
              </a:cxnLst>
              <a:rect l="0" t="0" r="r" b="b"/>
              <a:pathLst>
                <a:path w="103" h="48">
                  <a:moveTo>
                    <a:pt x="79" y="0"/>
                  </a:moveTo>
                  <a:lnTo>
                    <a:pt x="0" y="16"/>
                  </a:lnTo>
                  <a:lnTo>
                    <a:pt x="21" y="48"/>
                  </a:lnTo>
                  <a:lnTo>
                    <a:pt x="103" y="33"/>
                  </a:lnTo>
                  <a:lnTo>
                    <a:pt x="79" y="0"/>
                  </a:lnTo>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34" name="Freeform 873"/>
            <p:cNvSpPr>
              <a:spLocks/>
            </p:cNvSpPr>
            <p:nvPr/>
          </p:nvSpPr>
          <p:spPr bwMode="auto">
            <a:xfrm>
              <a:off x="546" y="2309"/>
              <a:ext cx="87" cy="52"/>
            </a:xfrm>
            <a:custGeom>
              <a:avLst/>
              <a:gdLst/>
              <a:ahLst/>
              <a:cxnLst>
                <a:cxn ang="0">
                  <a:pos x="46" y="0"/>
                </a:cxn>
                <a:cxn ang="0">
                  <a:pos x="11" y="6"/>
                </a:cxn>
                <a:cxn ang="0">
                  <a:pos x="6" y="8"/>
                </a:cxn>
                <a:cxn ang="0">
                  <a:pos x="2" y="11"/>
                </a:cxn>
                <a:cxn ang="0">
                  <a:pos x="0" y="14"/>
                </a:cxn>
                <a:cxn ang="0">
                  <a:pos x="1" y="18"/>
                </a:cxn>
                <a:cxn ang="0">
                  <a:pos x="12" y="37"/>
                </a:cxn>
                <a:cxn ang="0">
                  <a:pos x="62" y="27"/>
                </a:cxn>
                <a:cxn ang="0">
                  <a:pos x="46" y="0"/>
                </a:cxn>
              </a:cxnLst>
              <a:rect l="0" t="0" r="r" b="b"/>
              <a:pathLst>
                <a:path w="62" h="37">
                  <a:moveTo>
                    <a:pt x="46" y="0"/>
                  </a:moveTo>
                  <a:cubicBezTo>
                    <a:pt x="11" y="6"/>
                    <a:pt x="11" y="6"/>
                    <a:pt x="11" y="6"/>
                  </a:cubicBezTo>
                  <a:cubicBezTo>
                    <a:pt x="9" y="7"/>
                    <a:pt x="7" y="7"/>
                    <a:pt x="6" y="8"/>
                  </a:cubicBezTo>
                  <a:cubicBezTo>
                    <a:pt x="4" y="9"/>
                    <a:pt x="3" y="10"/>
                    <a:pt x="2" y="11"/>
                  </a:cubicBezTo>
                  <a:cubicBezTo>
                    <a:pt x="1" y="12"/>
                    <a:pt x="0" y="13"/>
                    <a:pt x="0" y="14"/>
                  </a:cubicBezTo>
                  <a:cubicBezTo>
                    <a:pt x="0" y="16"/>
                    <a:pt x="0" y="17"/>
                    <a:pt x="1" y="18"/>
                  </a:cubicBezTo>
                  <a:cubicBezTo>
                    <a:pt x="12" y="37"/>
                    <a:pt x="12" y="37"/>
                    <a:pt x="12" y="37"/>
                  </a:cubicBezTo>
                  <a:cubicBezTo>
                    <a:pt x="62" y="27"/>
                    <a:pt x="62" y="27"/>
                    <a:pt x="62" y="27"/>
                  </a:cubicBezTo>
                  <a:cubicBezTo>
                    <a:pt x="46" y="0"/>
                    <a:pt x="46" y="0"/>
                    <a:pt x="46" y="0"/>
                  </a:cubicBezTo>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35" name="Freeform 874"/>
            <p:cNvSpPr>
              <a:spLocks/>
            </p:cNvSpPr>
            <p:nvPr/>
          </p:nvSpPr>
          <p:spPr bwMode="auto">
            <a:xfrm>
              <a:off x="620" y="2285"/>
              <a:ext cx="134" cy="59"/>
            </a:xfrm>
            <a:custGeom>
              <a:avLst/>
              <a:gdLst/>
              <a:ahLst/>
              <a:cxnLst>
                <a:cxn ang="0">
                  <a:pos x="109" y="0"/>
                </a:cxn>
                <a:cxn ang="0">
                  <a:pos x="0" y="21"/>
                </a:cxn>
                <a:cxn ang="0">
                  <a:pos x="24" y="59"/>
                </a:cxn>
                <a:cxn ang="0">
                  <a:pos x="134" y="38"/>
                </a:cxn>
                <a:cxn ang="0">
                  <a:pos x="109" y="0"/>
                </a:cxn>
              </a:cxnLst>
              <a:rect l="0" t="0" r="r" b="b"/>
              <a:pathLst>
                <a:path w="134" h="59">
                  <a:moveTo>
                    <a:pt x="109" y="0"/>
                  </a:moveTo>
                  <a:lnTo>
                    <a:pt x="0" y="21"/>
                  </a:lnTo>
                  <a:lnTo>
                    <a:pt x="24" y="59"/>
                  </a:lnTo>
                  <a:lnTo>
                    <a:pt x="134" y="38"/>
                  </a:lnTo>
                  <a:lnTo>
                    <a:pt x="109" y="0"/>
                  </a:lnTo>
                  <a:close/>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36" name="Freeform 875"/>
            <p:cNvSpPr>
              <a:spLocks/>
            </p:cNvSpPr>
            <p:nvPr/>
          </p:nvSpPr>
          <p:spPr bwMode="auto">
            <a:xfrm>
              <a:off x="620" y="2285"/>
              <a:ext cx="134" cy="59"/>
            </a:xfrm>
            <a:custGeom>
              <a:avLst/>
              <a:gdLst/>
              <a:ahLst/>
              <a:cxnLst>
                <a:cxn ang="0">
                  <a:pos x="109" y="0"/>
                </a:cxn>
                <a:cxn ang="0">
                  <a:pos x="0" y="21"/>
                </a:cxn>
                <a:cxn ang="0">
                  <a:pos x="24" y="59"/>
                </a:cxn>
                <a:cxn ang="0">
                  <a:pos x="134" y="38"/>
                </a:cxn>
                <a:cxn ang="0">
                  <a:pos x="109" y="0"/>
                </a:cxn>
              </a:cxnLst>
              <a:rect l="0" t="0" r="r" b="b"/>
              <a:pathLst>
                <a:path w="134" h="59">
                  <a:moveTo>
                    <a:pt x="109" y="0"/>
                  </a:moveTo>
                  <a:lnTo>
                    <a:pt x="0" y="21"/>
                  </a:lnTo>
                  <a:lnTo>
                    <a:pt x="24" y="59"/>
                  </a:lnTo>
                  <a:lnTo>
                    <a:pt x="134" y="38"/>
                  </a:lnTo>
                  <a:lnTo>
                    <a:pt x="109" y="0"/>
                  </a:lnTo>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47" name="Freeform 876"/>
            <p:cNvSpPr>
              <a:spLocks/>
            </p:cNvSpPr>
            <p:nvPr/>
          </p:nvSpPr>
          <p:spPr bwMode="auto">
            <a:xfrm>
              <a:off x="740" y="2271"/>
              <a:ext cx="105" cy="49"/>
            </a:xfrm>
            <a:custGeom>
              <a:avLst/>
              <a:gdLst/>
              <a:ahLst/>
              <a:cxnLst>
                <a:cxn ang="0">
                  <a:pos x="41" y="1"/>
                </a:cxn>
                <a:cxn ang="0">
                  <a:pos x="0" y="9"/>
                </a:cxn>
                <a:cxn ang="0">
                  <a:pos x="18" y="35"/>
                </a:cxn>
                <a:cxn ang="0">
                  <a:pos x="75" y="24"/>
                </a:cxn>
                <a:cxn ang="0">
                  <a:pos x="62" y="6"/>
                </a:cxn>
                <a:cxn ang="0">
                  <a:pos x="58" y="3"/>
                </a:cxn>
                <a:cxn ang="0">
                  <a:pos x="53" y="1"/>
                </a:cxn>
                <a:cxn ang="0">
                  <a:pos x="47" y="0"/>
                </a:cxn>
                <a:cxn ang="0">
                  <a:pos x="41" y="1"/>
                </a:cxn>
              </a:cxnLst>
              <a:rect l="0" t="0" r="r" b="b"/>
              <a:pathLst>
                <a:path w="75" h="35">
                  <a:moveTo>
                    <a:pt x="41" y="1"/>
                  </a:moveTo>
                  <a:cubicBezTo>
                    <a:pt x="0" y="9"/>
                    <a:pt x="0" y="9"/>
                    <a:pt x="0" y="9"/>
                  </a:cubicBezTo>
                  <a:cubicBezTo>
                    <a:pt x="18" y="35"/>
                    <a:pt x="18" y="35"/>
                    <a:pt x="18" y="35"/>
                  </a:cubicBezTo>
                  <a:cubicBezTo>
                    <a:pt x="75" y="24"/>
                    <a:pt x="75" y="24"/>
                    <a:pt x="75" y="24"/>
                  </a:cubicBezTo>
                  <a:cubicBezTo>
                    <a:pt x="62" y="6"/>
                    <a:pt x="62" y="6"/>
                    <a:pt x="62" y="6"/>
                  </a:cubicBezTo>
                  <a:cubicBezTo>
                    <a:pt x="61" y="5"/>
                    <a:pt x="60" y="4"/>
                    <a:pt x="58" y="3"/>
                  </a:cubicBezTo>
                  <a:cubicBezTo>
                    <a:pt x="57" y="2"/>
                    <a:pt x="55" y="2"/>
                    <a:pt x="53" y="1"/>
                  </a:cubicBezTo>
                  <a:cubicBezTo>
                    <a:pt x="51" y="1"/>
                    <a:pt x="49" y="0"/>
                    <a:pt x="47" y="0"/>
                  </a:cubicBezTo>
                  <a:cubicBezTo>
                    <a:pt x="45" y="0"/>
                    <a:pt x="43" y="0"/>
                    <a:pt x="41" y="1"/>
                  </a:cubicBezTo>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48" name="Freeform 879"/>
            <p:cNvSpPr>
              <a:spLocks/>
            </p:cNvSpPr>
            <p:nvPr/>
          </p:nvSpPr>
          <p:spPr bwMode="auto">
            <a:xfrm>
              <a:off x="686" y="2428"/>
              <a:ext cx="34" cy="40"/>
            </a:xfrm>
            <a:custGeom>
              <a:avLst/>
              <a:gdLst/>
              <a:ahLst/>
              <a:cxnLst>
                <a:cxn ang="0">
                  <a:pos x="12" y="0"/>
                </a:cxn>
                <a:cxn ang="0">
                  <a:pos x="0" y="3"/>
                </a:cxn>
                <a:cxn ang="0">
                  <a:pos x="21" y="36"/>
                </a:cxn>
                <a:cxn ang="0">
                  <a:pos x="23" y="40"/>
                </a:cxn>
                <a:cxn ang="0">
                  <a:pos x="34" y="37"/>
                </a:cxn>
                <a:cxn ang="0">
                  <a:pos x="33" y="34"/>
                </a:cxn>
                <a:cxn ang="0">
                  <a:pos x="12" y="0"/>
                </a:cxn>
              </a:cxnLst>
              <a:rect l="0" t="0" r="r" b="b"/>
              <a:pathLst>
                <a:path w="34" h="40">
                  <a:moveTo>
                    <a:pt x="12" y="0"/>
                  </a:moveTo>
                  <a:lnTo>
                    <a:pt x="0" y="3"/>
                  </a:lnTo>
                  <a:lnTo>
                    <a:pt x="21" y="36"/>
                  </a:lnTo>
                  <a:lnTo>
                    <a:pt x="23" y="40"/>
                  </a:lnTo>
                  <a:lnTo>
                    <a:pt x="34" y="37"/>
                  </a:lnTo>
                  <a:lnTo>
                    <a:pt x="33" y="34"/>
                  </a:lnTo>
                  <a:lnTo>
                    <a:pt x="12" y="0"/>
                  </a:lnTo>
                  <a:close/>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49" name="Freeform 880"/>
            <p:cNvSpPr>
              <a:spLocks/>
            </p:cNvSpPr>
            <p:nvPr/>
          </p:nvSpPr>
          <p:spPr bwMode="auto">
            <a:xfrm>
              <a:off x="686" y="2428"/>
              <a:ext cx="34" cy="40"/>
            </a:xfrm>
            <a:custGeom>
              <a:avLst/>
              <a:gdLst/>
              <a:ahLst/>
              <a:cxnLst>
                <a:cxn ang="0">
                  <a:pos x="12" y="0"/>
                </a:cxn>
                <a:cxn ang="0">
                  <a:pos x="0" y="3"/>
                </a:cxn>
                <a:cxn ang="0">
                  <a:pos x="21" y="36"/>
                </a:cxn>
                <a:cxn ang="0">
                  <a:pos x="23" y="40"/>
                </a:cxn>
                <a:cxn ang="0">
                  <a:pos x="34" y="37"/>
                </a:cxn>
                <a:cxn ang="0">
                  <a:pos x="33" y="34"/>
                </a:cxn>
                <a:cxn ang="0">
                  <a:pos x="12" y="0"/>
                </a:cxn>
              </a:cxnLst>
              <a:rect l="0" t="0" r="r" b="b"/>
              <a:pathLst>
                <a:path w="34" h="40">
                  <a:moveTo>
                    <a:pt x="12" y="0"/>
                  </a:moveTo>
                  <a:lnTo>
                    <a:pt x="0" y="3"/>
                  </a:lnTo>
                  <a:lnTo>
                    <a:pt x="21" y="36"/>
                  </a:lnTo>
                  <a:lnTo>
                    <a:pt x="23" y="40"/>
                  </a:lnTo>
                  <a:lnTo>
                    <a:pt x="34" y="37"/>
                  </a:lnTo>
                  <a:lnTo>
                    <a:pt x="33" y="34"/>
                  </a:lnTo>
                  <a:lnTo>
                    <a:pt x="12" y="0"/>
                  </a:lnTo>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50" name="Freeform 881"/>
            <p:cNvSpPr>
              <a:spLocks/>
            </p:cNvSpPr>
            <p:nvPr/>
          </p:nvSpPr>
          <p:spPr bwMode="auto">
            <a:xfrm>
              <a:off x="637" y="2350"/>
              <a:ext cx="56" cy="76"/>
            </a:xfrm>
            <a:custGeom>
              <a:avLst/>
              <a:gdLst/>
              <a:ahLst/>
              <a:cxnLst>
                <a:cxn ang="0">
                  <a:pos x="11" y="0"/>
                </a:cxn>
                <a:cxn ang="0">
                  <a:pos x="0" y="2"/>
                </a:cxn>
                <a:cxn ang="0">
                  <a:pos x="21" y="35"/>
                </a:cxn>
                <a:cxn ang="0">
                  <a:pos x="27" y="35"/>
                </a:cxn>
                <a:cxn ang="0">
                  <a:pos x="30" y="40"/>
                </a:cxn>
                <a:cxn ang="0">
                  <a:pos x="24" y="40"/>
                </a:cxn>
                <a:cxn ang="0">
                  <a:pos x="45" y="76"/>
                </a:cxn>
                <a:cxn ang="0">
                  <a:pos x="56" y="73"/>
                </a:cxn>
                <a:cxn ang="0">
                  <a:pos x="11" y="0"/>
                </a:cxn>
              </a:cxnLst>
              <a:rect l="0" t="0" r="r" b="b"/>
              <a:pathLst>
                <a:path w="56" h="76">
                  <a:moveTo>
                    <a:pt x="11" y="0"/>
                  </a:moveTo>
                  <a:lnTo>
                    <a:pt x="0" y="2"/>
                  </a:lnTo>
                  <a:lnTo>
                    <a:pt x="21" y="35"/>
                  </a:lnTo>
                  <a:lnTo>
                    <a:pt x="27" y="35"/>
                  </a:lnTo>
                  <a:lnTo>
                    <a:pt x="30" y="40"/>
                  </a:lnTo>
                  <a:lnTo>
                    <a:pt x="24" y="40"/>
                  </a:lnTo>
                  <a:lnTo>
                    <a:pt x="45" y="76"/>
                  </a:lnTo>
                  <a:lnTo>
                    <a:pt x="56" y="73"/>
                  </a:lnTo>
                  <a:lnTo>
                    <a:pt x="11" y="0"/>
                  </a:lnTo>
                  <a:close/>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51" name="Freeform 882"/>
            <p:cNvSpPr>
              <a:spLocks/>
            </p:cNvSpPr>
            <p:nvPr/>
          </p:nvSpPr>
          <p:spPr bwMode="auto">
            <a:xfrm>
              <a:off x="637" y="2350"/>
              <a:ext cx="56" cy="76"/>
            </a:xfrm>
            <a:custGeom>
              <a:avLst/>
              <a:gdLst/>
              <a:ahLst/>
              <a:cxnLst>
                <a:cxn ang="0">
                  <a:pos x="11" y="0"/>
                </a:cxn>
                <a:cxn ang="0">
                  <a:pos x="0" y="2"/>
                </a:cxn>
                <a:cxn ang="0">
                  <a:pos x="21" y="35"/>
                </a:cxn>
                <a:cxn ang="0">
                  <a:pos x="27" y="35"/>
                </a:cxn>
                <a:cxn ang="0">
                  <a:pos x="30" y="40"/>
                </a:cxn>
                <a:cxn ang="0">
                  <a:pos x="24" y="40"/>
                </a:cxn>
                <a:cxn ang="0">
                  <a:pos x="45" y="76"/>
                </a:cxn>
                <a:cxn ang="0">
                  <a:pos x="56" y="73"/>
                </a:cxn>
                <a:cxn ang="0">
                  <a:pos x="11" y="0"/>
                </a:cxn>
              </a:cxnLst>
              <a:rect l="0" t="0" r="r" b="b"/>
              <a:pathLst>
                <a:path w="56" h="76">
                  <a:moveTo>
                    <a:pt x="11" y="0"/>
                  </a:moveTo>
                  <a:lnTo>
                    <a:pt x="0" y="2"/>
                  </a:lnTo>
                  <a:lnTo>
                    <a:pt x="21" y="35"/>
                  </a:lnTo>
                  <a:lnTo>
                    <a:pt x="27" y="35"/>
                  </a:lnTo>
                  <a:lnTo>
                    <a:pt x="30" y="40"/>
                  </a:lnTo>
                  <a:lnTo>
                    <a:pt x="24" y="40"/>
                  </a:lnTo>
                  <a:lnTo>
                    <a:pt x="45" y="76"/>
                  </a:lnTo>
                  <a:lnTo>
                    <a:pt x="56" y="73"/>
                  </a:lnTo>
                  <a:lnTo>
                    <a:pt x="11" y="0"/>
                  </a:lnTo>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52" name="Freeform 883"/>
            <p:cNvSpPr>
              <a:spLocks/>
            </p:cNvSpPr>
            <p:nvPr/>
          </p:nvSpPr>
          <p:spPr bwMode="auto">
            <a:xfrm>
              <a:off x="608" y="2303"/>
              <a:ext cx="36" cy="44"/>
            </a:xfrm>
            <a:custGeom>
              <a:avLst/>
              <a:gdLst/>
              <a:ahLst/>
              <a:cxnLst>
                <a:cxn ang="0">
                  <a:pos x="11" y="0"/>
                </a:cxn>
                <a:cxn ang="0">
                  <a:pos x="0" y="3"/>
                </a:cxn>
                <a:cxn ang="0">
                  <a:pos x="2" y="6"/>
                </a:cxn>
                <a:cxn ang="0">
                  <a:pos x="25" y="44"/>
                </a:cxn>
                <a:cxn ang="0">
                  <a:pos x="36" y="41"/>
                </a:cxn>
                <a:cxn ang="0">
                  <a:pos x="12" y="3"/>
                </a:cxn>
                <a:cxn ang="0">
                  <a:pos x="11" y="0"/>
                </a:cxn>
              </a:cxnLst>
              <a:rect l="0" t="0" r="r" b="b"/>
              <a:pathLst>
                <a:path w="36" h="44">
                  <a:moveTo>
                    <a:pt x="11" y="0"/>
                  </a:moveTo>
                  <a:lnTo>
                    <a:pt x="0" y="3"/>
                  </a:lnTo>
                  <a:lnTo>
                    <a:pt x="2" y="6"/>
                  </a:lnTo>
                  <a:lnTo>
                    <a:pt x="25" y="44"/>
                  </a:lnTo>
                  <a:lnTo>
                    <a:pt x="36" y="41"/>
                  </a:lnTo>
                  <a:lnTo>
                    <a:pt x="12" y="3"/>
                  </a:lnTo>
                  <a:lnTo>
                    <a:pt x="11" y="0"/>
                  </a:lnTo>
                  <a:close/>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53" name="Freeform 885"/>
            <p:cNvSpPr>
              <a:spLocks/>
            </p:cNvSpPr>
            <p:nvPr/>
          </p:nvSpPr>
          <p:spPr bwMode="auto">
            <a:xfrm>
              <a:off x="810" y="2403"/>
              <a:ext cx="35" cy="38"/>
            </a:xfrm>
            <a:custGeom>
              <a:avLst/>
              <a:gdLst/>
              <a:ahLst/>
              <a:cxnLst>
                <a:cxn ang="0">
                  <a:pos x="11" y="0"/>
                </a:cxn>
                <a:cxn ang="0">
                  <a:pos x="0" y="3"/>
                </a:cxn>
                <a:cxn ang="0">
                  <a:pos x="21" y="35"/>
                </a:cxn>
                <a:cxn ang="0">
                  <a:pos x="24" y="38"/>
                </a:cxn>
                <a:cxn ang="0">
                  <a:pos x="35" y="35"/>
                </a:cxn>
                <a:cxn ang="0">
                  <a:pos x="34" y="32"/>
                </a:cxn>
                <a:cxn ang="0">
                  <a:pos x="11" y="0"/>
                </a:cxn>
              </a:cxnLst>
              <a:rect l="0" t="0" r="r" b="b"/>
              <a:pathLst>
                <a:path w="35" h="38">
                  <a:moveTo>
                    <a:pt x="11" y="0"/>
                  </a:moveTo>
                  <a:lnTo>
                    <a:pt x="0" y="3"/>
                  </a:lnTo>
                  <a:lnTo>
                    <a:pt x="21" y="35"/>
                  </a:lnTo>
                  <a:lnTo>
                    <a:pt x="24" y="38"/>
                  </a:lnTo>
                  <a:lnTo>
                    <a:pt x="35" y="35"/>
                  </a:lnTo>
                  <a:lnTo>
                    <a:pt x="34" y="32"/>
                  </a:lnTo>
                  <a:lnTo>
                    <a:pt x="11" y="0"/>
                  </a:lnTo>
                  <a:close/>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54" name="Freeform 886"/>
            <p:cNvSpPr>
              <a:spLocks/>
            </p:cNvSpPr>
            <p:nvPr/>
          </p:nvSpPr>
          <p:spPr bwMode="auto">
            <a:xfrm>
              <a:off x="810" y="2403"/>
              <a:ext cx="35" cy="38"/>
            </a:xfrm>
            <a:custGeom>
              <a:avLst/>
              <a:gdLst/>
              <a:ahLst/>
              <a:cxnLst>
                <a:cxn ang="0">
                  <a:pos x="11" y="0"/>
                </a:cxn>
                <a:cxn ang="0">
                  <a:pos x="0" y="3"/>
                </a:cxn>
                <a:cxn ang="0">
                  <a:pos x="21" y="35"/>
                </a:cxn>
                <a:cxn ang="0">
                  <a:pos x="24" y="38"/>
                </a:cxn>
                <a:cxn ang="0">
                  <a:pos x="35" y="35"/>
                </a:cxn>
                <a:cxn ang="0">
                  <a:pos x="34" y="32"/>
                </a:cxn>
                <a:cxn ang="0">
                  <a:pos x="11" y="0"/>
                </a:cxn>
              </a:cxnLst>
              <a:rect l="0" t="0" r="r" b="b"/>
              <a:pathLst>
                <a:path w="35" h="38">
                  <a:moveTo>
                    <a:pt x="11" y="0"/>
                  </a:moveTo>
                  <a:lnTo>
                    <a:pt x="0" y="3"/>
                  </a:lnTo>
                  <a:lnTo>
                    <a:pt x="21" y="35"/>
                  </a:lnTo>
                  <a:lnTo>
                    <a:pt x="24" y="38"/>
                  </a:lnTo>
                  <a:lnTo>
                    <a:pt x="35" y="35"/>
                  </a:lnTo>
                  <a:lnTo>
                    <a:pt x="34" y="32"/>
                  </a:lnTo>
                  <a:lnTo>
                    <a:pt x="11" y="0"/>
                  </a:lnTo>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55" name="Freeform 887"/>
            <p:cNvSpPr>
              <a:spLocks/>
            </p:cNvSpPr>
            <p:nvPr/>
          </p:nvSpPr>
          <p:spPr bwMode="auto">
            <a:xfrm>
              <a:off x="783" y="2364"/>
              <a:ext cx="34" cy="36"/>
            </a:xfrm>
            <a:custGeom>
              <a:avLst/>
              <a:gdLst/>
              <a:ahLst/>
              <a:cxnLst>
                <a:cxn ang="0">
                  <a:pos x="12" y="0"/>
                </a:cxn>
                <a:cxn ang="0">
                  <a:pos x="0" y="2"/>
                </a:cxn>
                <a:cxn ang="0">
                  <a:pos x="23" y="36"/>
                </a:cxn>
                <a:cxn ang="0">
                  <a:pos x="34" y="33"/>
                </a:cxn>
                <a:cxn ang="0">
                  <a:pos x="12" y="0"/>
                </a:cxn>
              </a:cxnLst>
              <a:rect l="0" t="0" r="r" b="b"/>
              <a:pathLst>
                <a:path w="34" h="36">
                  <a:moveTo>
                    <a:pt x="12" y="0"/>
                  </a:moveTo>
                  <a:lnTo>
                    <a:pt x="0" y="2"/>
                  </a:lnTo>
                  <a:lnTo>
                    <a:pt x="23" y="36"/>
                  </a:lnTo>
                  <a:lnTo>
                    <a:pt x="34" y="33"/>
                  </a:lnTo>
                  <a:lnTo>
                    <a:pt x="12" y="0"/>
                  </a:lnTo>
                  <a:close/>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56" name="Freeform 889"/>
            <p:cNvSpPr>
              <a:spLocks/>
            </p:cNvSpPr>
            <p:nvPr/>
          </p:nvSpPr>
          <p:spPr bwMode="auto">
            <a:xfrm>
              <a:off x="758" y="2326"/>
              <a:ext cx="32" cy="35"/>
            </a:xfrm>
            <a:custGeom>
              <a:avLst/>
              <a:gdLst/>
              <a:ahLst/>
              <a:cxnLst>
                <a:cxn ang="0">
                  <a:pos x="11" y="0"/>
                </a:cxn>
                <a:cxn ang="0">
                  <a:pos x="0" y="2"/>
                </a:cxn>
                <a:cxn ang="0">
                  <a:pos x="21" y="35"/>
                </a:cxn>
                <a:cxn ang="0">
                  <a:pos x="32" y="32"/>
                </a:cxn>
                <a:cxn ang="0">
                  <a:pos x="11" y="0"/>
                </a:cxn>
              </a:cxnLst>
              <a:rect l="0" t="0" r="r" b="b"/>
              <a:pathLst>
                <a:path w="32" h="35">
                  <a:moveTo>
                    <a:pt x="11" y="0"/>
                  </a:moveTo>
                  <a:lnTo>
                    <a:pt x="0" y="2"/>
                  </a:lnTo>
                  <a:lnTo>
                    <a:pt x="21" y="35"/>
                  </a:lnTo>
                  <a:lnTo>
                    <a:pt x="32" y="32"/>
                  </a:lnTo>
                  <a:lnTo>
                    <a:pt x="11" y="0"/>
                  </a:lnTo>
                  <a:close/>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57" name="Freeform 890"/>
            <p:cNvSpPr>
              <a:spLocks/>
            </p:cNvSpPr>
            <p:nvPr/>
          </p:nvSpPr>
          <p:spPr bwMode="auto">
            <a:xfrm>
              <a:off x="758" y="2326"/>
              <a:ext cx="32" cy="35"/>
            </a:xfrm>
            <a:custGeom>
              <a:avLst/>
              <a:gdLst/>
              <a:ahLst/>
              <a:cxnLst>
                <a:cxn ang="0">
                  <a:pos x="11" y="0"/>
                </a:cxn>
                <a:cxn ang="0">
                  <a:pos x="0" y="2"/>
                </a:cxn>
                <a:cxn ang="0">
                  <a:pos x="21" y="35"/>
                </a:cxn>
                <a:cxn ang="0">
                  <a:pos x="32" y="32"/>
                </a:cxn>
                <a:cxn ang="0">
                  <a:pos x="11" y="0"/>
                </a:cxn>
              </a:cxnLst>
              <a:rect l="0" t="0" r="r" b="b"/>
              <a:pathLst>
                <a:path w="32" h="35">
                  <a:moveTo>
                    <a:pt x="11" y="0"/>
                  </a:moveTo>
                  <a:lnTo>
                    <a:pt x="0" y="2"/>
                  </a:lnTo>
                  <a:lnTo>
                    <a:pt x="21" y="35"/>
                  </a:lnTo>
                  <a:lnTo>
                    <a:pt x="32" y="32"/>
                  </a:lnTo>
                  <a:lnTo>
                    <a:pt x="11" y="0"/>
                  </a:lnTo>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58" name="Freeform 891"/>
            <p:cNvSpPr>
              <a:spLocks/>
            </p:cNvSpPr>
            <p:nvPr/>
          </p:nvSpPr>
          <p:spPr bwMode="auto">
            <a:xfrm>
              <a:off x="727" y="2281"/>
              <a:ext cx="38" cy="42"/>
            </a:xfrm>
            <a:custGeom>
              <a:avLst/>
              <a:gdLst/>
              <a:ahLst/>
              <a:cxnLst>
                <a:cxn ang="0">
                  <a:pos x="11" y="0"/>
                </a:cxn>
                <a:cxn ang="0">
                  <a:pos x="0" y="1"/>
                </a:cxn>
                <a:cxn ang="0">
                  <a:pos x="2" y="4"/>
                </a:cxn>
                <a:cxn ang="0">
                  <a:pos x="27" y="42"/>
                </a:cxn>
                <a:cxn ang="0">
                  <a:pos x="38" y="39"/>
                </a:cxn>
                <a:cxn ang="0">
                  <a:pos x="13" y="2"/>
                </a:cxn>
                <a:cxn ang="0">
                  <a:pos x="11" y="0"/>
                </a:cxn>
              </a:cxnLst>
              <a:rect l="0" t="0" r="r" b="b"/>
              <a:pathLst>
                <a:path w="38" h="42">
                  <a:moveTo>
                    <a:pt x="11" y="0"/>
                  </a:moveTo>
                  <a:lnTo>
                    <a:pt x="0" y="1"/>
                  </a:lnTo>
                  <a:lnTo>
                    <a:pt x="2" y="4"/>
                  </a:lnTo>
                  <a:lnTo>
                    <a:pt x="27" y="42"/>
                  </a:lnTo>
                  <a:lnTo>
                    <a:pt x="38" y="39"/>
                  </a:lnTo>
                  <a:lnTo>
                    <a:pt x="13" y="2"/>
                  </a:lnTo>
                  <a:lnTo>
                    <a:pt x="11" y="0"/>
                  </a:lnTo>
                  <a:close/>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59" name="Freeform 895"/>
            <p:cNvSpPr>
              <a:spLocks/>
            </p:cNvSpPr>
            <p:nvPr/>
          </p:nvSpPr>
          <p:spPr bwMode="auto">
            <a:xfrm>
              <a:off x="579" y="2385"/>
              <a:ext cx="88" cy="22"/>
            </a:xfrm>
            <a:custGeom>
              <a:avLst/>
              <a:gdLst/>
              <a:ahLst/>
              <a:cxnLst>
                <a:cxn ang="0">
                  <a:pos x="85" y="0"/>
                </a:cxn>
                <a:cxn ang="0">
                  <a:pos x="79" y="0"/>
                </a:cxn>
                <a:cxn ang="0">
                  <a:pos x="6" y="15"/>
                </a:cxn>
                <a:cxn ang="0">
                  <a:pos x="0" y="17"/>
                </a:cxn>
                <a:cxn ang="0">
                  <a:pos x="5" y="22"/>
                </a:cxn>
                <a:cxn ang="0">
                  <a:pos x="10" y="21"/>
                </a:cxn>
                <a:cxn ang="0">
                  <a:pos x="82" y="5"/>
                </a:cxn>
                <a:cxn ang="0">
                  <a:pos x="88" y="5"/>
                </a:cxn>
                <a:cxn ang="0">
                  <a:pos x="85" y="0"/>
                </a:cxn>
              </a:cxnLst>
              <a:rect l="0" t="0" r="r" b="b"/>
              <a:pathLst>
                <a:path w="88" h="22">
                  <a:moveTo>
                    <a:pt x="85" y="0"/>
                  </a:moveTo>
                  <a:lnTo>
                    <a:pt x="79" y="0"/>
                  </a:lnTo>
                  <a:lnTo>
                    <a:pt x="6" y="15"/>
                  </a:lnTo>
                  <a:lnTo>
                    <a:pt x="0" y="17"/>
                  </a:lnTo>
                  <a:lnTo>
                    <a:pt x="5" y="22"/>
                  </a:lnTo>
                  <a:lnTo>
                    <a:pt x="10" y="21"/>
                  </a:lnTo>
                  <a:lnTo>
                    <a:pt x="82" y="5"/>
                  </a:lnTo>
                  <a:lnTo>
                    <a:pt x="88" y="5"/>
                  </a:lnTo>
                  <a:lnTo>
                    <a:pt x="85" y="0"/>
                  </a:lnTo>
                  <a:close/>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sp>
          <p:nvSpPr>
            <p:cNvPr id="60" name="Freeform 896"/>
            <p:cNvSpPr>
              <a:spLocks/>
            </p:cNvSpPr>
            <p:nvPr/>
          </p:nvSpPr>
          <p:spPr bwMode="auto">
            <a:xfrm>
              <a:off x="579" y="2385"/>
              <a:ext cx="88" cy="22"/>
            </a:xfrm>
            <a:custGeom>
              <a:avLst/>
              <a:gdLst/>
              <a:ahLst/>
              <a:cxnLst>
                <a:cxn ang="0">
                  <a:pos x="85" y="0"/>
                </a:cxn>
                <a:cxn ang="0">
                  <a:pos x="79" y="0"/>
                </a:cxn>
                <a:cxn ang="0">
                  <a:pos x="6" y="15"/>
                </a:cxn>
                <a:cxn ang="0">
                  <a:pos x="0" y="17"/>
                </a:cxn>
                <a:cxn ang="0">
                  <a:pos x="5" y="22"/>
                </a:cxn>
                <a:cxn ang="0">
                  <a:pos x="10" y="21"/>
                </a:cxn>
                <a:cxn ang="0">
                  <a:pos x="82" y="5"/>
                </a:cxn>
                <a:cxn ang="0">
                  <a:pos x="88" y="5"/>
                </a:cxn>
                <a:cxn ang="0">
                  <a:pos x="85" y="0"/>
                </a:cxn>
              </a:cxnLst>
              <a:rect l="0" t="0" r="r" b="b"/>
              <a:pathLst>
                <a:path w="88" h="22">
                  <a:moveTo>
                    <a:pt x="85" y="0"/>
                  </a:moveTo>
                  <a:lnTo>
                    <a:pt x="79" y="0"/>
                  </a:lnTo>
                  <a:lnTo>
                    <a:pt x="6" y="15"/>
                  </a:lnTo>
                  <a:lnTo>
                    <a:pt x="0" y="17"/>
                  </a:lnTo>
                  <a:lnTo>
                    <a:pt x="5" y="22"/>
                  </a:lnTo>
                  <a:lnTo>
                    <a:pt x="10" y="21"/>
                  </a:lnTo>
                  <a:lnTo>
                    <a:pt x="82" y="5"/>
                  </a:lnTo>
                  <a:lnTo>
                    <a:pt x="88" y="5"/>
                  </a:lnTo>
                  <a:lnTo>
                    <a:pt x="85" y="0"/>
                  </a:lnTo>
                </a:path>
              </a:pathLst>
            </a:custGeom>
            <a:grpFill/>
            <a:ln w="38100">
              <a:noFill/>
              <a:round/>
              <a:headEnd/>
              <a:tailEnd/>
            </a:ln>
          </p:spPr>
          <p:txBody>
            <a:bodyPr/>
            <a:lstStyle/>
            <a:p>
              <a:endParaRPr lang="zh-CN" altLang="en-US">
                <a:latin typeface="微软雅黑" pitchFamily="34" charset="-122"/>
                <a:ea typeface="微软雅黑" pitchFamily="34" charset="-122"/>
              </a:endParaRPr>
            </a:p>
          </p:txBody>
        </p:sp>
      </p:grpSp>
      <p:sp>
        <p:nvSpPr>
          <p:cNvPr id="61" name="Freeform 901"/>
          <p:cNvSpPr>
            <a:spLocks/>
          </p:cNvSpPr>
          <p:nvPr/>
        </p:nvSpPr>
        <p:spPr bwMode="auto">
          <a:xfrm>
            <a:off x="547563" y="3148284"/>
            <a:ext cx="1890713" cy="325437"/>
          </a:xfrm>
          <a:custGeom>
            <a:avLst/>
            <a:gdLst/>
            <a:ahLst/>
            <a:cxnLst>
              <a:cxn ang="0">
                <a:pos x="779" y="0"/>
              </a:cxn>
              <a:cxn ang="0">
                <a:pos x="705" y="3"/>
              </a:cxn>
              <a:cxn ang="0">
                <a:pos x="403" y="40"/>
              </a:cxn>
              <a:cxn ang="0">
                <a:pos x="295" y="62"/>
              </a:cxn>
              <a:cxn ang="0">
                <a:pos x="192" y="86"/>
              </a:cxn>
              <a:cxn ang="0">
                <a:pos x="93" y="114"/>
              </a:cxn>
              <a:cxn ang="0">
                <a:pos x="0" y="146"/>
              </a:cxn>
              <a:cxn ang="0">
                <a:pos x="68" y="128"/>
              </a:cxn>
              <a:cxn ang="0">
                <a:pos x="137" y="111"/>
              </a:cxn>
              <a:cxn ang="0">
                <a:pos x="208" y="96"/>
              </a:cxn>
              <a:cxn ang="0">
                <a:pos x="279" y="82"/>
              </a:cxn>
              <a:cxn ang="0">
                <a:pos x="609" y="40"/>
              </a:cxn>
              <a:cxn ang="0">
                <a:pos x="847" y="34"/>
              </a:cxn>
              <a:cxn ang="0">
                <a:pos x="810" y="19"/>
              </a:cxn>
              <a:cxn ang="0">
                <a:pos x="779" y="0"/>
              </a:cxn>
            </a:cxnLst>
            <a:rect l="0" t="0" r="r" b="b"/>
            <a:pathLst>
              <a:path w="847" h="146">
                <a:moveTo>
                  <a:pt x="779" y="0"/>
                </a:moveTo>
                <a:cubicBezTo>
                  <a:pt x="754" y="0"/>
                  <a:pt x="730" y="2"/>
                  <a:pt x="705" y="3"/>
                </a:cubicBezTo>
                <a:cubicBezTo>
                  <a:pt x="609" y="10"/>
                  <a:pt x="507" y="22"/>
                  <a:pt x="403" y="40"/>
                </a:cubicBezTo>
                <a:cubicBezTo>
                  <a:pt x="366" y="47"/>
                  <a:pt x="330" y="54"/>
                  <a:pt x="295" y="62"/>
                </a:cubicBezTo>
                <a:cubicBezTo>
                  <a:pt x="260" y="69"/>
                  <a:pt x="225" y="78"/>
                  <a:pt x="192" y="86"/>
                </a:cubicBezTo>
                <a:cubicBezTo>
                  <a:pt x="158" y="95"/>
                  <a:pt x="125" y="105"/>
                  <a:pt x="93" y="114"/>
                </a:cubicBezTo>
                <a:cubicBezTo>
                  <a:pt x="61" y="124"/>
                  <a:pt x="30" y="135"/>
                  <a:pt x="0" y="146"/>
                </a:cubicBezTo>
                <a:cubicBezTo>
                  <a:pt x="22" y="139"/>
                  <a:pt x="45" y="134"/>
                  <a:pt x="68" y="128"/>
                </a:cubicBezTo>
                <a:cubicBezTo>
                  <a:pt x="91" y="122"/>
                  <a:pt x="114" y="117"/>
                  <a:pt x="137" y="111"/>
                </a:cubicBezTo>
                <a:cubicBezTo>
                  <a:pt x="160" y="106"/>
                  <a:pt x="184" y="101"/>
                  <a:pt x="208" y="96"/>
                </a:cubicBezTo>
                <a:cubicBezTo>
                  <a:pt x="231" y="91"/>
                  <a:pt x="255" y="87"/>
                  <a:pt x="279" y="82"/>
                </a:cubicBezTo>
                <a:cubicBezTo>
                  <a:pt x="395" y="62"/>
                  <a:pt x="506" y="48"/>
                  <a:pt x="609" y="40"/>
                </a:cubicBezTo>
                <a:cubicBezTo>
                  <a:pt x="693" y="34"/>
                  <a:pt x="773" y="32"/>
                  <a:pt x="847" y="34"/>
                </a:cubicBezTo>
                <a:cubicBezTo>
                  <a:pt x="833" y="29"/>
                  <a:pt x="821" y="25"/>
                  <a:pt x="810" y="19"/>
                </a:cubicBezTo>
                <a:cubicBezTo>
                  <a:pt x="798" y="13"/>
                  <a:pt x="787" y="7"/>
                  <a:pt x="779" y="0"/>
                </a:cubicBezTo>
                <a:close/>
              </a:path>
            </a:pathLst>
          </a:custGeom>
          <a:solidFill>
            <a:srgbClr val="7BACDC"/>
          </a:solidFill>
          <a:ln w="381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62" name="Freeform 902"/>
          <p:cNvSpPr>
            <a:spLocks/>
          </p:cNvSpPr>
          <p:nvPr/>
        </p:nvSpPr>
        <p:spPr bwMode="auto">
          <a:xfrm>
            <a:off x="3162176" y="3527696"/>
            <a:ext cx="471487" cy="488950"/>
          </a:xfrm>
          <a:custGeom>
            <a:avLst/>
            <a:gdLst/>
            <a:ahLst/>
            <a:cxnLst>
              <a:cxn ang="0">
                <a:pos x="209" y="0"/>
              </a:cxn>
              <a:cxn ang="0">
                <a:pos x="146" y="30"/>
              </a:cxn>
              <a:cxn ang="0">
                <a:pos x="144" y="61"/>
              </a:cxn>
              <a:cxn ang="0">
                <a:pos x="121" y="111"/>
              </a:cxn>
              <a:cxn ang="0">
                <a:pos x="73" y="164"/>
              </a:cxn>
              <a:cxn ang="0">
                <a:pos x="0" y="219"/>
              </a:cxn>
              <a:cxn ang="0">
                <a:pos x="128" y="137"/>
              </a:cxn>
              <a:cxn ang="0">
                <a:pos x="196" y="59"/>
              </a:cxn>
              <a:cxn ang="0">
                <a:pos x="209" y="0"/>
              </a:cxn>
            </a:cxnLst>
            <a:rect l="0" t="0" r="r" b="b"/>
            <a:pathLst>
              <a:path w="211" h="219">
                <a:moveTo>
                  <a:pt x="209" y="0"/>
                </a:moveTo>
                <a:cubicBezTo>
                  <a:pt x="190" y="12"/>
                  <a:pt x="168" y="23"/>
                  <a:pt x="146" y="30"/>
                </a:cubicBezTo>
                <a:cubicBezTo>
                  <a:pt x="147" y="40"/>
                  <a:pt x="146" y="50"/>
                  <a:pt x="144" y="61"/>
                </a:cubicBezTo>
                <a:cubicBezTo>
                  <a:pt x="141" y="77"/>
                  <a:pt x="133" y="94"/>
                  <a:pt x="121" y="111"/>
                </a:cubicBezTo>
                <a:cubicBezTo>
                  <a:pt x="110" y="128"/>
                  <a:pt x="94" y="146"/>
                  <a:pt x="73" y="164"/>
                </a:cubicBezTo>
                <a:cubicBezTo>
                  <a:pt x="53" y="182"/>
                  <a:pt x="28" y="201"/>
                  <a:pt x="0" y="219"/>
                </a:cubicBezTo>
                <a:cubicBezTo>
                  <a:pt x="52" y="192"/>
                  <a:pt x="95" y="165"/>
                  <a:pt x="128" y="137"/>
                </a:cubicBezTo>
                <a:cubicBezTo>
                  <a:pt x="160" y="111"/>
                  <a:pt x="183" y="84"/>
                  <a:pt x="196" y="59"/>
                </a:cubicBezTo>
                <a:cubicBezTo>
                  <a:pt x="207" y="39"/>
                  <a:pt x="211" y="19"/>
                  <a:pt x="209" y="0"/>
                </a:cubicBezTo>
                <a:close/>
              </a:path>
            </a:pathLst>
          </a:custGeom>
          <a:solidFill>
            <a:srgbClr val="7BACDC"/>
          </a:solidFill>
          <a:ln w="381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63" name="Freeform 903"/>
          <p:cNvSpPr>
            <a:spLocks noEditPoints="1"/>
          </p:cNvSpPr>
          <p:nvPr/>
        </p:nvSpPr>
        <p:spPr bwMode="auto">
          <a:xfrm>
            <a:off x="1065088" y="3973784"/>
            <a:ext cx="147638" cy="107950"/>
          </a:xfrm>
          <a:custGeom>
            <a:avLst/>
            <a:gdLst/>
            <a:ahLst/>
            <a:cxnLst>
              <a:cxn ang="0">
                <a:pos x="29" y="42"/>
              </a:cxn>
              <a:cxn ang="0">
                <a:pos x="10" y="12"/>
              </a:cxn>
              <a:cxn ang="0">
                <a:pos x="37" y="6"/>
              </a:cxn>
              <a:cxn ang="0">
                <a:pos x="56" y="36"/>
              </a:cxn>
              <a:cxn ang="0">
                <a:pos x="29" y="42"/>
              </a:cxn>
              <a:cxn ang="0">
                <a:pos x="34" y="1"/>
              </a:cxn>
              <a:cxn ang="0">
                <a:pos x="7" y="6"/>
              </a:cxn>
              <a:cxn ang="0">
                <a:pos x="4" y="8"/>
              </a:cxn>
              <a:cxn ang="0">
                <a:pos x="1" y="9"/>
              </a:cxn>
              <a:cxn ang="0">
                <a:pos x="0" y="11"/>
              </a:cxn>
              <a:cxn ang="0">
                <a:pos x="1" y="14"/>
              </a:cxn>
              <a:cxn ang="0">
                <a:pos x="19" y="44"/>
              </a:cxn>
              <a:cxn ang="0">
                <a:pos x="21" y="46"/>
              </a:cxn>
              <a:cxn ang="0">
                <a:pos x="24" y="48"/>
              </a:cxn>
              <a:cxn ang="0">
                <a:pos x="28" y="48"/>
              </a:cxn>
              <a:cxn ang="0">
                <a:pos x="32" y="48"/>
              </a:cxn>
              <a:cxn ang="0">
                <a:pos x="59" y="42"/>
              </a:cxn>
              <a:cxn ang="0">
                <a:pos x="63" y="40"/>
              </a:cxn>
              <a:cxn ang="0">
                <a:pos x="65" y="39"/>
              </a:cxn>
              <a:cxn ang="0">
                <a:pos x="66" y="37"/>
              </a:cxn>
              <a:cxn ang="0">
                <a:pos x="65" y="34"/>
              </a:cxn>
              <a:cxn ang="0">
                <a:pos x="46" y="4"/>
              </a:cxn>
              <a:cxn ang="0">
                <a:pos x="44" y="2"/>
              </a:cxn>
              <a:cxn ang="0">
                <a:pos x="41" y="1"/>
              </a:cxn>
              <a:cxn ang="0">
                <a:pos x="38" y="0"/>
              </a:cxn>
              <a:cxn ang="0">
                <a:pos x="34" y="1"/>
              </a:cxn>
            </a:cxnLst>
            <a:rect l="0" t="0" r="r" b="b"/>
            <a:pathLst>
              <a:path w="66" h="48">
                <a:moveTo>
                  <a:pt x="29" y="42"/>
                </a:moveTo>
                <a:cubicBezTo>
                  <a:pt x="10" y="12"/>
                  <a:pt x="10" y="12"/>
                  <a:pt x="10" y="12"/>
                </a:cubicBezTo>
                <a:cubicBezTo>
                  <a:pt x="37" y="6"/>
                  <a:pt x="37" y="6"/>
                  <a:pt x="37" y="6"/>
                </a:cubicBezTo>
                <a:cubicBezTo>
                  <a:pt x="56" y="36"/>
                  <a:pt x="56" y="36"/>
                  <a:pt x="56" y="36"/>
                </a:cubicBezTo>
                <a:cubicBezTo>
                  <a:pt x="29" y="42"/>
                  <a:pt x="29" y="42"/>
                  <a:pt x="29" y="42"/>
                </a:cubicBezTo>
                <a:moveTo>
                  <a:pt x="34" y="1"/>
                </a:moveTo>
                <a:cubicBezTo>
                  <a:pt x="7" y="6"/>
                  <a:pt x="7" y="6"/>
                  <a:pt x="7" y="6"/>
                </a:cubicBezTo>
                <a:cubicBezTo>
                  <a:pt x="6" y="7"/>
                  <a:pt x="5" y="7"/>
                  <a:pt x="4" y="8"/>
                </a:cubicBezTo>
                <a:cubicBezTo>
                  <a:pt x="3" y="8"/>
                  <a:pt x="2" y="9"/>
                  <a:pt x="1" y="9"/>
                </a:cubicBezTo>
                <a:cubicBezTo>
                  <a:pt x="1" y="10"/>
                  <a:pt x="1" y="11"/>
                  <a:pt x="0" y="11"/>
                </a:cubicBezTo>
                <a:cubicBezTo>
                  <a:pt x="0" y="12"/>
                  <a:pt x="1" y="13"/>
                  <a:pt x="1" y="14"/>
                </a:cubicBezTo>
                <a:cubicBezTo>
                  <a:pt x="19" y="44"/>
                  <a:pt x="19" y="44"/>
                  <a:pt x="19" y="44"/>
                </a:cubicBezTo>
                <a:cubicBezTo>
                  <a:pt x="20" y="45"/>
                  <a:pt x="21" y="46"/>
                  <a:pt x="21" y="46"/>
                </a:cubicBezTo>
                <a:cubicBezTo>
                  <a:pt x="22" y="47"/>
                  <a:pt x="23" y="47"/>
                  <a:pt x="24" y="48"/>
                </a:cubicBezTo>
                <a:cubicBezTo>
                  <a:pt x="26" y="48"/>
                  <a:pt x="27" y="48"/>
                  <a:pt x="28" y="48"/>
                </a:cubicBezTo>
                <a:cubicBezTo>
                  <a:pt x="29" y="48"/>
                  <a:pt x="31" y="48"/>
                  <a:pt x="32" y="48"/>
                </a:cubicBezTo>
                <a:cubicBezTo>
                  <a:pt x="59" y="42"/>
                  <a:pt x="59" y="42"/>
                  <a:pt x="59" y="42"/>
                </a:cubicBezTo>
                <a:cubicBezTo>
                  <a:pt x="61" y="41"/>
                  <a:pt x="62" y="41"/>
                  <a:pt x="63" y="40"/>
                </a:cubicBezTo>
                <a:cubicBezTo>
                  <a:pt x="64" y="40"/>
                  <a:pt x="65" y="39"/>
                  <a:pt x="65" y="39"/>
                </a:cubicBezTo>
                <a:cubicBezTo>
                  <a:pt x="66" y="38"/>
                  <a:pt x="66" y="37"/>
                  <a:pt x="66" y="37"/>
                </a:cubicBezTo>
                <a:cubicBezTo>
                  <a:pt x="66" y="36"/>
                  <a:pt x="66" y="35"/>
                  <a:pt x="65" y="34"/>
                </a:cubicBezTo>
                <a:cubicBezTo>
                  <a:pt x="46" y="4"/>
                  <a:pt x="46" y="4"/>
                  <a:pt x="46" y="4"/>
                </a:cubicBezTo>
                <a:cubicBezTo>
                  <a:pt x="46" y="3"/>
                  <a:pt x="45" y="2"/>
                  <a:pt x="44" y="2"/>
                </a:cubicBezTo>
                <a:cubicBezTo>
                  <a:pt x="44" y="1"/>
                  <a:pt x="43" y="1"/>
                  <a:pt x="41" y="1"/>
                </a:cubicBezTo>
                <a:cubicBezTo>
                  <a:pt x="40" y="0"/>
                  <a:pt x="39" y="0"/>
                  <a:pt x="38" y="0"/>
                </a:cubicBezTo>
                <a:cubicBezTo>
                  <a:pt x="37" y="0"/>
                  <a:pt x="35" y="0"/>
                  <a:pt x="34" y="1"/>
                </a:cubicBezTo>
              </a:path>
            </a:pathLst>
          </a:custGeom>
          <a:solidFill>
            <a:srgbClr val="FFFFFF"/>
          </a:solidFill>
          <a:ln w="381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64" name="Freeform 904"/>
          <p:cNvSpPr>
            <a:spLocks/>
          </p:cNvSpPr>
          <p:nvPr/>
        </p:nvSpPr>
        <p:spPr bwMode="auto">
          <a:xfrm>
            <a:off x="1211138" y="3948384"/>
            <a:ext cx="153988" cy="101600"/>
          </a:xfrm>
          <a:custGeom>
            <a:avLst/>
            <a:gdLst/>
            <a:ahLst/>
            <a:cxnLst>
              <a:cxn ang="0">
                <a:pos x="26" y="0"/>
              </a:cxn>
              <a:cxn ang="0">
                <a:pos x="3" y="5"/>
              </a:cxn>
              <a:cxn ang="0">
                <a:pos x="2" y="6"/>
              </a:cxn>
              <a:cxn ang="0">
                <a:pos x="1" y="6"/>
              </a:cxn>
              <a:cxn ang="0">
                <a:pos x="0" y="7"/>
              </a:cxn>
              <a:cxn ang="0">
                <a:pos x="0" y="9"/>
              </a:cxn>
              <a:cxn ang="0">
                <a:pos x="2" y="10"/>
              </a:cxn>
              <a:cxn ang="0">
                <a:pos x="3" y="10"/>
              </a:cxn>
              <a:cxn ang="0">
                <a:pos x="5" y="11"/>
              </a:cxn>
              <a:cxn ang="0">
                <a:pos x="7" y="10"/>
              </a:cxn>
              <a:cxn ang="0">
                <a:pos x="20" y="7"/>
              </a:cxn>
              <a:cxn ang="0">
                <a:pos x="39" y="38"/>
              </a:cxn>
              <a:cxn ang="0">
                <a:pos x="26" y="41"/>
              </a:cxn>
              <a:cxn ang="0">
                <a:pos x="24" y="41"/>
              </a:cxn>
              <a:cxn ang="0">
                <a:pos x="23" y="42"/>
              </a:cxn>
              <a:cxn ang="0">
                <a:pos x="23" y="43"/>
              </a:cxn>
              <a:cxn ang="0">
                <a:pos x="23" y="44"/>
              </a:cxn>
              <a:cxn ang="0">
                <a:pos x="24" y="45"/>
              </a:cxn>
              <a:cxn ang="0">
                <a:pos x="26" y="46"/>
              </a:cxn>
              <a:cxn ang="0">
                <a:pos x="27" y="46"/>
              </a:cxn>
              <a:cxn ang="0">
                <a:pos x="29" y="46"/>
              </a:cxn>
              <a:cxn ang="0">
                <a:pos x="65" y="38"/>
              </a:cxn>
              <a:cxn ang="0">
                <a:pos x="67" y="37"/>
              </a:cxn>
              <a:cxn ang="0">
                <a:pos x="68" y="37"/>
              </a:cxn>
              <a:cxn ang="0">
                <a:pos x="69" y="36"/>
              </a:cxn>
              <a:cxn ang="0">
                <a:pos x="68" y="34"/>
              </a:cxn>
              <a:cxn ang="0">
                <a:pos x="60" y="21"/>
              </a:cxn>
              <a:cxn ang="0">
                <a:pos x="59" y="20"/>
              </a:cxn>
              <a:cxn ang="0">
                <a:pos x="57" y="19"/>
              </a:cxn>
              <a:cxn ang="0">
                <a:pos x="56" y="19"/>
              </a:cxn>
              <a:cxn ang="0">
                <a:pos x="53" y="19"/>
              </a:cxn>
              <a:cxn ang="0">
                <a:pos x="51" y="20"/>
              </a:cxn>
              <a:cxn ang="0">
                <a:pos x="50" y="21"/>
              </a:cxn>
              <a:cxn ang="0">
                <a:pos x="50" y="22"/>
              </a:cxn>
              <a:cxn ang="0">
                <a:pos x="50" y="23"/>
              </a:cxn>
              <a:cxn ang="0">
                <a:pos x="57" y="34"/>
              </a:cxn>
              <a:cxn ang="0">
                <a:pos x="49" y="36"/>
              </a:cxn>
              <a:cxn ang="0">
                <a:pos x="26" y="0"/>
              </a:cxn>
            </a:cxnLst>
            <a:rect l="0" t="0" r="r" b="b"/>
            <a:pathLst>
              <a:path w="69" h="46">
                <a:moveTo>
                  <a:pt x="26" y="0"/>
                </a:moveTo>
                <a:cubicBezTo>
                  <a:pt x="3" y="5"/>
                  <a:pt x="3" y="5"/>
                  <a:pt x="3" y="5"/>
                </a:cubicBezTo>
                <a:cubicBezTo>
                  <a:pt x="3" y="5"/>
                  <a:pt x="2" y="5"/>
                  <a:pt x="2" y="6"/>
                </a:cubicBezTo>
                <a:cubicBezTo>
                  <a:pt x="1" y="6"/>
                  <a:pt x="1" y="6"/>
                  <a:pt x="1" y="6"/>
                </a:cubicBezTo>
                <a:cubicBezTo>
                  <a:pt x="0" y="7"/>
                  <a:pt x="0" y="7"/>
                  <a:pt x="0" y="7"/>
                </a:cubicBezTo>
                <a:cubicBezTo>
                  <a:pt x="0" y="8"/>
                  <a:pt x="0" y="8"/>
                  <a:pt x="0" y="9"/>
                </a:cubicBezTo>
                <a:cubicBezTo>
                  <a:pt x="1" y="9"/>
                  <a:pt x="1" y="10"/>
                  <a:pt x="2" y="10"/>
                </a:cubicBezTo>
                <a:cubicBezTo>
                  <a:pt x="2" y="10"/>
                  <a:pt x="2" y="10"/>
                  <a:pt x="3" y="10"/>
                </a:cubicBezTo>
                <a:cubicBezTo>
                  <a:pt x="4" y="11"/>
                  <a:pt x="4" y="11"/>
                  <a:pt x="5" y="11"/>
                </a:cubicBezTo>
                <a:cubicBezTo>
                  <a:pt x="5" y="11"/>
                  <a:pt x="6" y="10"/>
                  <a:pt x="7" y="10"/>
                </a:cubicBezTo>
                <a:cubicBezTo>
                  <a:pt x="20" y="7"/>
                  <a:pt x="20" y="7"/>
                  <a:pt x="20" y="7"/>
                </a:cubicBezTo>
                <a:cubicBezTo>
                  <a:pt x="39" y="38"/>
                  <a:pt x="39" y="38"/>
                  <a:pt x="39" y="38"/>
                </a:cubicBezTo>
                <a:cubicBezTo>
                  <a:pt x="26" y="41"/>
                  <a:pt x="26" y="41"/>
                  <a:pt x="26" y="41"/>
                </a:cubicBezTo>
                <a:cubicBezTo>
                  <a:pt x="25" y="41"/>
                  <a:pt x="25" y="41"/>
                  <a:pt x="24" y="41"/>
                </a:cubicBezTo>
                <a:cubicBezTo>
                  <a:pt x="24" y="41"/>
                  <a:pt x="23" y="42"/>
                  <a:pt x="23" y="42"/>
                </a:cubicBezTo>
                <a:cubicBezTo>
                  <a:pt x="23" y="42"/>
                  <a:pt x="23" y="43"/>
                  <a:pt x="23" y="43"/>
                </a:cubicBezTo>
                <a:cubicBezTo>
                  <a:pt x="23" y="43"/>
                  <a:pt x="23" y="44"/>
                  <a:pt x="23" y="44"/>
                </a:cubicBezTo>
                <a:cubicBezTo>
                  <a:pt x="23" y="45"/>
                  <a:pt x="24" y="45"/>
                  <a:pt x="24" y="45"/>
                </a:cubicBezTo>
                <a:cubicBezTo>
                  <a:pt x="25" y="46"/>
                  <a:pt x="25" y="46"/>
                  <a:pt x="26" y="46"/>
                </a:cubicBezTo>
                <a:cubicBezTo>
                  <a:pt x="26" y="46"/>
                  <a:pt x="27" y="46"/>
                  <a:pt x="27" y="46"/>
                </a:cubicBezTo>
                <a:cubicBezTo>
                  <a:pt x="28" y="46"/>
                  <a:pt x="29" y="46"/>
                  <a:pt x="29" y="46"/>
                </a:cubicBezTo>
                <a:cubicBezTo>
                  <a:pt x="65" y="38"/>
                  <a:pt x="65" y="38"/>
                  <a:pt x="65" y="38"/>
                </a:cubicBezTo>
                <a:cubicBezTo>
                  <a:pt x="66" y="38"/>
                  <a:pt x="67" y="38"/>
                  <a:pt x="67" y="37"/>
                </a:cubicBezTo>
                <a:cubicBezTo>
                  <a:pt x="68" y="37"/>
                  <a:pt x="68" y="37"/>
                  <a:pt x="68" y="37"/>
                </a:cubicBezTo>
                <a:cubicBezTo>
                  <a:pt x="69" y="36"/>
                  <a:pt x="69" y="36"/>
                  <a:pt x="69" y="36"/>
                </a:cubicBezTo>
                <a:cubicBezTo>
                  <a:pt x="69" y="35"/>
                  <a:pt x="69" y="35"/>
                  <a:pt x="68" y="34"/>
                </a:cubicBezTo>
                <a:cubicBezTo>
                  <a:pt x="60" y="21"/>
                  <a:pt x="60" y="21"/>
                  <a:pt x="60" y="21"/>
                </a:cubicBezTo>
                <a:cubicBezTo>
                  <a:pt x="59" y="21"/>
                  <a:pt x="59" y="20"/>
                  <a:pt x="59" y="20"/>
                </a:cubicBezTo>
                <a:cubicBezTo>
                  <a:pt x="58" y="20"/>
                  <a:pt x="58" y="20"/>
                  <a:pt x="57" y="19"/>
                </a:cubicBezTo>
                <a:cubicBezTo>
                  <a:pt x="57" y="19"/>
                  <a:pt x="56" y="19"/>
                  <a:pt x="56" y="19"/>
                </a:cubicBezTo>
                <a:cubicBezTo>
                  <a:pt x="55" y="19"/>
                  <a:pt x="54" y="19"/>
                  <a:pt x="53" y="19"/>
                </a:cubicBezTo>
                <a:cubicBezTo>
                  <a:pt x="52" y="20"/>
                  <a:pt x="52" y="20"/>
                  <a:pt x="51" y="20"/>
                </a:cubicBezTo>
                <a:cubicBezTo>
                  <a:pt x="51" y="20"/>
                  <a:pt x="50" y="21"/>
                  <a:pt x="50" y="21"/>
                </a:cubicBezTo>
                <a:cubicBezTo>
                  <a:pt x="50" y="21"/>
                  <a:pt x="50" y="22"/>
                  <a:pt x="50" y="22"/>
                </a:cubicBezTo>
                <a:cubicBezTo>
                  <a:pt x="50" y="22"/>
                  <a:pt x="50" y="23"/>
                  <a:pt x="50" y="23"/>
                </a:cubicBezTo>
                <a:cubicBezTo>
                  <a:pt x="57" y="34"/>
                  <a:pt x="57" y="34"/>
                  <a:pt x="57" y="34"/>
                </a:cubicBezTo>
                <a:cubicBezTo>
                  <a:pt x="49" y="36"/>
                  <a:pt x="49" y="36"/>
                  <a:pt x="49" y="36"/>
                </a:cubicBezTo>
                <a:cubicBezTo>
                  <a:pt x="26" y="0"/>
                  <a:pt x="26" y="0"/>
                  <a:pt x="26" y="0"/>
                </a:cubicBezTo>
              </a:path>
            </a:pathLst>
          </a:custGeom>
          <a:solidFill>
            <a:srgbClr val="FFFFFF"/>
          </a:solidFill>
          <a:ln w="381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65" name="Freeform 905"/>
          <p:cNvSpPr>
            <a:spLocks/>
          </p:cNvSpPr>
          <p:nvPr/>
        </p:nvSpPr>
        <p:spPr bwMode="auto">
          <a:xfrm>
            <a:off x="1355601" y="3911871"/>
            <a:ext cx="153987" cy="107950"/>
          </a:xfrm>
          <a:custGeom>
            <a:avLst/>
            <a:gdLst/>
            <a:ahLst/>
            <a:cxnLst>
              <a:cxn ang="0">
                <a:pos x="33" y="1"/>
              </a:cxn>
              <a:cxn ang="0">
                <a:pos x="3" y="7"/>
              </a:cxn>
              <a:cxn ang="0">
                <a:pos x="2" y="8"/>
              </a:cxn>
              <a:cxn ang="0">
                <a:pos x="0" y="8"/>
              </a:cxn>
              <a:cxn ang="0">
                <a:pos x="0" y="9"/>
              </a:cxn>
              <a:cxn ang="0">
                <a:pos x="0" y="11"/>
              </a:cxn>
              <a:cxn ang="0">
                <a:pos x="2" y="12"/>
              </a:cxn>
              <a:cxn ang="0">
                <a:pos x="3" y="12"/>
              </a:cxn>
              <a:cxn ang="0">
                <a:pos x="5" y="12"/>
              </a:cxn>
              <a:cxn ang="0">
                <a:pos x="7" y="12"/>
              </a:cxn>
              <a:cxn ang="0">
                <a:pos x="37" y="6"/>
              </a:cxn>
              <a:cxn ang="0">
                <a:pos x="46" y="18"/>
              </a:cxn>
              <a:cxn ang="0">
                <a:pos x="20" y="23"/>
              </a:cxn>
              <a:cxn ang="0">
                <a:pos x="16" y="25"/>
              </a:cxn>
              <a:cxn ang="0">
                <a:pos x="14" y="26"/>
              </a:cxn>
              <a:cxn ang="0">
                <a:pos x="13" y="29"/>
              </a:cxn>
              <a:cxn ang="0">
                <a:pos x="14" y="31"/>
              </a:cxn>
              <a:cxn ang="0">
                <a:pos x="26" y="48"/>
              </a:cxn>
              <a:cxn ang="0">
                <a:pos x="66" y="39"/>
              </a:cxn>
              <a:cxn ang="0">
                <a:pos x="67" y="39"/>
              </a:cxn>
              <a:cxn ang="0">
                <a:pos x="68" y="38"/>
              </a:cxn>
              <a:cxn ang="0">
                <a:pos x="69" y="37"/>
              </a:cxn>
              <a:cxn ang="0">
                <a:pos x="68" y="36"/>
              </a:cxn>
              <a:cxn ang="0">
                <a:pos x="67" y="35"/>
              </a:cxn>
              <a:cxn ang="0">
                <a:pos x="66" y="34"/>
              </a:cxn>
              <a:cxn ang="0">
                <a:pos x="64" y="34"/>
              </a:cxn>
              <a:cxn ang="0">
                <a:pos x="62" y="34"/>
              </a:cxn>
              <a:cxn ang="0">
                <a:pos x="31" y="41"/>
              </a:cxn>
              <a:cxn ang="0">
                <a:pos x="23" y="29"/>
              </a:cxn>
              <a:cxn ang="0">
                <a:pos x="48" y="23"/>
              </a:cxn>
              <a:cxn ang="0">
                <a:pos x="50" y="23"/>
              </a:cxn>
              <a:cxn ang="0">
                <a:pos x="52" y="22"/>
              </a:cxn>
              <a:cxn ang="0">
                <a:pos x="53" y="21"/>
              </a:cxn>
              <a:cxn ang="0">
                <a:pos x="54" y="20"/>
              </a:cxn>
              <a:cxn ang="0">
                <a:pos x="55" y="19"/>
              </a:cxn>
              <a:cxn ang="0">
                <a:pos x="55" y="18"/>
              </a:cxn>
              <a:cxn ang="0">
                <a:pos x="55" y="16"/>
              </a:cxn>
              <a:cxn ang="0">
                <a:pos x="54" y="15"/>
              </a:cxn>
              <a:cxn ang="0">
                <a:pos x="47" y="5"/>
              </a:cxn>
              <a:cxn ang="0">
                <a:pos x="46" y="3"/>
              </a:cxn>
              <a:cxn ang="0">
                <a:pos x="45" y="2"/>
              </a:cxn>
              <a:cxn ang="0">
                <a:pos x="43" y="1"/>
              </a:cxn>
              <a:cxn ang="0">
                <a:pos x="41" y="1"/>
              </a:cxn>
              <a:cxn ang="0">
                <a:pos x="39" y="0"/>
              </a:cxn>
              <a:cxn ang="0">
                <a:pos x="37" y="0"/>
              </a:cxn>
              <a:cxn ang="0">
                <a:pos x="35" y="0"/>
              </a:cxn>
              <a:cxn ang="0">
                <a:pos x="33" y="1"/>
              </a:cxn>
            </a:cxnLst>
            <a:rect l="0" t="0" r="r" b="b"/>
            <a:pathLst>
              <a:path w="69" h="48">
                <a:moveTo>
                  <a:pt x="33" y="1"/>
                </a:moveTo>
                <a:cubicBezTo>
                  <a:pt x="3" y="7"/>
                  <a:pt x="3" y="7"/>
                  <a:pt x="3" y="7"/>
                </a:cubicBezTo>
                <a:cubicBezTo>
                  <a:pt x="3" y="7"/>
                  <a:pt x="2" y="7"/>
                  <a:pt x="2" y="8"/>
                </a:cubicBezTo>
                <a:cubicBezTo>
                  <a:pt x="1" y="8"/>
                  <a:pt x="1" y="8"/>
                  <a:pt x="0" y="8"/>
                </a:cubicBezTo>
                <a:cubicBezTo>
                  <a:pt x="0" y="9"/>
                  <a:pt x="0" y="9"/>
                  <a:pt x="0" y="9"/>
                </a:cubicBezTo>
                <a:cubicBezTo>
                  <a:pt x="0" y="10"/>
                  <a:pt x="0" y="10"/>
                  <a:pt x="0" y="11"/>
                </a:cubicBezTo>
                <a:cubicBezTo>
                  <a:pt x="1" y="11"/>
                  <a:pt x="1" y="11"/>
                  <a:pt x="2" y="12"/>
                </a:cubicBezTo>
                <a:cubicBezTo>
                  <a:pt x="2" y="12"/>
                  <a:pt x="2" y="12"/>
                  <a:pt x="3" y="12"/>
                </a:cubicBezTo>
                <a:cubicBezTo>
                  <a:pt x="4" y="12"/>
                  <a:pt x="4" y="13"/>
                  <a:pt x="5" y="12"/>
                </a:cubicBezTo>
                <a:cubicBezTo>
                  <a:pt x="5" y="12"/>
                  <a:pt x="6" y="12"/>
                  <a:pt x="7" y="12"/>
                </a:cubicBezTo>
                <a:cubicBezTo>
                  <a:pt x="37" y="6"/>
                  <a:pt x="37" y="6"/>
                  <a:pt x="37" y="6"/>
                </a:cubicBezTo>
                <a:cubicBezTo>
                  <a:pt x="46" y="18"/>
                  <a:pt x="46" y="18"/>
                  <a:pt x="46" y="18"/>
                </a:cubicBezTo>
                <a:cubicBezTo>
                  <a:pt x="20" y="23"/>
                  <a:pt x="20" y="23"/>
                  <a:pt x="20" y="23"/>
                </a:cubicBezTo>
                <a:cubicBezTo>
                  <a:pt x="19" y="24"/>
                  <a:pt x="17" y="24"/>
                  <a:pt x="16" y="25"/>
                </a:cubicBezTo>
                <a:cubicBezTo>
                  <a:pt x="15" y="25"/>
                  <a:pt x="14" y="26"/>
                  <a:pt x="14" y="26"/>
                </a:cubicBezTo>
                <a:cubicBezTo>
                  <a:pt x="13" y="27"/>
                  <a:pt x="13" y="28"/>
                  <a:pt x="13" y="29"/>
                </a:cubicBezTo>
                <a:cubicBezTo>
                  <a:pt x="13" y="29"/>
                  <a:pt x="14" y="30"/>
                  <a:pt x="14" y="31"/>
                </a:cubicBezTo>
                <a:cubicBezTo>
                  <a:pt x="26" y="48"/>
                  <a:pt x="26" y="48"/>
                  <a:pt x="26" y="48"/>
                </a:cubicBezTo>
                <a:cubicBezTo>
                  <a:pt x="66" y="39"/>
                  <a:pt x="66" y="39"/>
                  <a:pt x="66" y="39"/>
                </a:cubicBezTo>
                <a:cubicBezTo>
                  <a:pt x="66" y="39"/>
                  <a:pt x="67" y="39"/>
                  <a:pt x="67" y="39"/>
                </a:cubicBezTo>
                <a:cubicBezTo>
                  <a:pt x="68" y="39"/>
                  <a:pt x="68" y="38"/>
                  <a:pt x="68" y="38"/>
                </a:cubicBezTo>
                <a:cubicBezTo>
                  <a:pt x="69" y="38"/>
                  <a:pt x="69" y="38"/>
                  <a:pt x="69" y="37"/>
                </a:cubicBezTo>
                <a:cubicBezTo>
                  <a:pt x="69" y="37"/>
                  <a:pt x="69" y="36"/>
                  <a:pt x="68" y="36"/>
                </a:cubicBezTo>
                <a:cubicBezTo>
                  <a:pt x="68" y="35"/>
                  <a:pt x="68" y="35"/>
                  <a:pt x="67" y="35"/>
                </a:cubicBezTo>
                <a:cubicBezTo>
                  <a:pt x="67" y="34"/>
                  <a:pt x="66" y="34"/>
                  <a:pt x="66" y="34"/>
                </a:cubicBezTo>
                <a:cubicBezTo>
                  <a:pt x="65" y="34"/>
                  <a:pt x="64" y="34"/>
                  <a:pt x="64" y="34"/>
                </a:cubicBezTo>
                <a:cubicBezTo>
                  <a:pt x="63" y="34"/>
                  <a:pt x="63" y="34"/>
                  <a:pt x="62" y="34"/>
                </a:cubicBezTo>
                <a:cubicBezTo>
                  <a:pt x="31" y="41"/>
                  <a:pt x="31" y="41"/>
                  <a:pt x="31" y="41"/>
                </a:cubicBezTo>
                <a:cubicBezTo>
                  <a:pt x="23" y="29"/>
                  <a:pt x="23" y="29"/>
                  <a:pt x="23" y="29"/>
                </a:cubicBezTo>
                <a:cubicBezTo>
                  <a:pt x="48" y="23"/>
                  <a:pt x="48" y="23"/>
                  <a:pt x="48" y="23"/>
                </a:cubicBezTo>
                <a:cubicBezTo>
                  <a:pt x="49" y="23"/>
                  <a:pt x="49" y="23"/>
                  <a:pt x="50" y="23"/>
                </a:cubicBezTo>
                <a:cubicBezTo>
                  <a:pt x="51" y="22"/>
                  <a:pt x="51" y="22"/>
                  <a:pt x="52" y="22"/>
                </a:cubicBezTo>
                <a:cubicBezTo>
                  <a:pt x="52" y="22"/>
                  <a:pt x="53" y="21"/>
                  <a:pt x="53" y="21"/>
                </a:cubicBezTo>
                <a:cubicBezTo>
                  <a:pt x="54" y="21"/>
                  <a:pt x="54" y="21"/>
                  <a:pt x="54" y="20"/>
                </a:cubicBezTo>
                <a:cubicBezTo>
                  <a:pt x="55" y="20"/>
                  <a:pt x="55" y="19"/>
                  <a:pt x="55" y="19"/>
                </a:cubicBezTo>
                <a:cubicBezTo>
                  <a:pt x="55" y="18"/>
                  <a:pt x="55" y="18"/>
                  <a:pt x="55" y="18"/>
                </a:cubicBezTo>
                <a:cubicBezTo>
                  <a:pt x="55" y="17"/>
                  <a:pt x="55" y="17"/>
                  <a:pt x="55" y="16"/>
                </a:cubicBezTo>
                <a:cubicBezTo>
                  <a:pt x="54" y="16"/>
                  <a:pt x="54" y="15"/>
                  <a:pt x="54" y="15"/>
                </a:cubicBezTo>
                <a:cubicBezTo>
                  <a:pt x="47" y="5"/>
                  <a:pt x="47" y="5"/>
                  <a:pt x="47" y="5"/>
                </a:cubicBezTo>
                <a:cubicBezTo>
                  <a:pt x="46" y="4"/>
                  <a:pt x="46" y="4"/>
                  <a:pt x="46" y="3"/>
                </a:cubicBezTo>
                <a:cubicBezTo>
                  <a:pt x="45" y="3"/>
                  <a:pt x="45" y="3"/>
                  <a:pt x="45" y="2"/>
                </a:cubicBezTo>
                <a:cubicBezTo>
                  <a:pt x="44" y="2"/>
                  <a:pt x="44" y="2"/>
                  <a:pt x="43" y="1"/>
                </a:cubicBezTo>
                <a:cubicBezTo>
                  <a:pt x="42" y="1"/>
                  <a:pt x="42" y="1"/>
                  <a:pt x="41" y="1"/>
                </a:cubicBezTo>
                <a:cubicBezTo>
                  <a:pt x="40" y="0"/>
                  <a:pt x="39" y="0"/>
                  <a:pt x="39" y="0"/>
                </a:cubicBezTo>
                <a:cubicBezTo>
                  <a:pt x="38" y="0"/>
                  <a:pt x="37" y="0"/>
                  <a:pt x="37" y="0"/>
                </a:cubicBezTo>
                <a:cubicBezTo>
                  <a:pt x="36" y="0"/>
                  <a:pt x="35" y="0"/>
                  <a:pt x="35" y="0"/>
                </a:cubicBezTo>
                <a:cubicBezTo>
                  <a:pt x="34" y="1"/>
                  <a:pt x="33" y="1"/>
                  <a:pt x="33" y="1"/>
                </a:cubicBezTo>
              </a:path>
            </a:pathLst>
          </a:custGeom>
          <a:solidFill>
            <a:srgbClr val="FFFFFF"/>
          </a:solidFill>
          <a:ln w="381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66" name="Freeform 906"/>
          <p:cNvSpPr>
            <a:spLocks/>
          </p:cNvSpPr>
          <p:nvPr/>
        </p:nvSpPr>
        <p:spPr bwMode="auto">
          <a:xfrm>
            <a:off x="1498476" y="3883296"/>
            <a:ext cx="149225" cy="101600"/>
          </a:xfrm>
          <a:custGeom>
            <a:avLst/>
            <a:gdLst/>
            <a:ahLst/>
            <a:cxnLst>
              <a:cxn ang="0">
                <a:pos x="33" y="0"/>
              </a:cxn>
              <a:cxn ang="0">
                <a:pos x="3" y="6"/>
              </a:cxn>
              <a:cxn ang="0">
                <a:pos x="1" y="7"/>
              </a:cxn>
              <a:cxn ang="0">
                <a:pos x="0" y="8"/>
              </a:cxn>
              <a:cxn ang="0">
                <a:pos x="0" y="9"/>
              </a:cxn>
              <a:cxn ang="0">
                <a:pos x="0" y="10"/>
              </a:cxn>
              <a:cxn ang="0">
                <a:pos x="1" y="11"/>
              </a:cxn>
              <a:cxn ang="0">
                <a:pos x="3" y="11"/>
              </a:cxn>
              <a:cxn ang="0">
                <a:pos x="5" y="12"/>
              </a:cxn>
              <a:cxn ang="0">
                <a:pos x="6" y="11"/>
              </a:cxn>
              <a:cxn ang="0">
                <a:pos x="37" y="5"/>
              </a:cxn>
              <a:cxn ang="0">
                <a:pos x="43" y="13"/>
              </a:cxn>
              <a:cxn ang="0">
                <a:pos x="44" y="15"/>
              </a:cxn>
              <a:cxn ang="0">
                <a:pos x="43" y="16"/>
              </a:cxn>
              <a:cxn ang="0">
                <a:pos x="42" y="17"/>
              </a:cxn>
              <a:cxn ang="0">
                <a:pos x="41" y="18"/>
              </a:cxn>
              <a:cxn ang="0">
                <a:pos x="24" y="22"/>
              </a:cxn>
              <a:cxn ang="0">
                <a:pos x="22" y="22"/>
              </a:cxn>
              <a:cxn ang="0">
                <a:pos x="21" y="23"/>
              </a:cxn>
              <a:cxn ang="0">
                <a:pos x="21" y="24"/>
              </a:cxn>
              <a:cxn ang="0">
                <a:pos x="21" y="25"/>
              </a:cxn>
              <a:cxn ang="0">
                <a:pos x="22" y="26"/>
              </a:cxn>
              <a:cxn ang="0">
                <a:pos x="24" y="27"/>
              </a:cxn>
              <a:cxn ang="0">
                <a:pos x="25" y="27"/>
              </a:cxn>
              <a:cxn ang="0">
                <a:pos x="27" y="27"/>
              </a:cxn>
              <a:cxn ang="0">
                <a:pos x="45" y="23"/>
              </a:cxn>
              <a:cxn ang="0">
                <a:pos x="46" y="23"/>
              </a:cxn>
              <a:cxn ang="0">
                <a:pos x="48" y="23"/>
              </a:cxn>
              <a:cxn ang="0">
                <a:pos x="50" y="24"/>
              </a:cxn>
              <a:cxn ang="0">
                <a:pos x="52" y="26"/>
              </a:cxn>
              <a:cxn ang="0">
                <a:pos x="58" y="34"/>
              </a:cxn>
              <a:cxn ang="0">
                <a:pos x="27" y="41"/>
              </a:cxn>
              <a:cxn ang="0">
                <a:pos x="26" y="41"/>
              </a:cxn>
              <a:cxn ang="0">
                <a:pos x="25" y="42"/>
              </a:cxn>
              <a:cxn ang="0">
                <a:pos x="24" y="43"/>
              </a:cxn>
              <a:cxn ang="0">
                <a:pos x="25" y="44"/>
              </a:cxn>
              <a:cxn ang="0">
                <a:pos x="26" y="45"/>
              </a:cxn>
              <a:cxn ang="0">
                <a:pos x="27" y="46"/>
              </a:cxn>
              <a:cxn ang="0">
                <a:pos x="29" y="46"/>
              </a:cxn>
              <a:cxn ang="0">
                <a:pos x="31" y="46"/>
              </a:cxn>
              <a:cxn ang="0">
                <a:pos x="61" y="39"/>
              </a:cxn>
              <a:cxn ang="0">
                <a:pos x="65" y="38"/>
              </a:cxn>
              <a:cxn ang="0">
                <a:pos x="67" y="36"/>
              </a:cxn>
              <a:cxn ang="0">
                <a:pos x="67" y="34"/>
              </a:cxn>
              <a:cxn ang="0">
                <a:pos x="67" y="32"/>
              </a:cxn>
              <a:cxn ang="0">
                <a:pos x="59" y="22"/>
              </a:cxn>
              <a:cxn ang="0">
                <a:pos x="58" y="21"/>
              </a:cxn>
              <a:cxn ang="0">
                <a:pos x="57" y="20"/>
              </a:cxn>
              <a:cxn ang="0">
                <a:pos x="55" y="19"/>
              </a:cxn>
              <a:cxn ang="0">
                <a:pos x="52" y="18"/>
              </a:cxn>
              <a:cxn ang="0">
                <a:pos x="53" y="17"/>
              </a:cxn>
              <a:cxn ang="0">
                <a:pos x="54" y="15"/>
              </a:cxn>
              <a:cxn ang="0">
                <a:pos x="53" y="14"/>
              </a:cxn>
              <a:cxn ang="0">
                <a:pos x="52" y="13"/>
              </a:cxn>
              <a:cxn ang="0">
                <a:pos x="45" y="3"/>
              </a:cxn>
              <a:cxn ang="0">
                <a:pos x="43" y="1"/>
              </a:cxn>
              <a:cxn ang="0">
                <a:pos x="40" y="0"/>
              </a:cxn>
              <a:cxn ang="0">
                <a:pos x="37" y="0"/>
              </a:cxn>
              <a:cxn ang="0">
                <a:pos x="33" y="0"/>
              </a:cxn>
            </a:cxnLst>
            <a:rect l="0" t="0" r="r" b="b"/>
            <a:pathLst>
              <a:path w="67" h="46">
                <a:moveTo>
                  <a:pt x="33" y="0"/>
                </a:moveTo>
                <a:cubicBezTo>
                  <a:pt x="3" y="6"/>
                  <a:pt x="3" y="6"/>
                  <a:pt x="3" y="6"/>
                </a:cubicBezTo>
                <a:cubicBezTo>
                  <a:pt x="2" y="7"/>
                  <a:pt x="2" y="7"/>
                  <a:pt x="1" y="7"/>
                </a:cubicBezTo>
                <a:cubicBezTo>
                  <a:pt x="1" y="7"/>
                  <a:pt x="1" y="7"/>
                  <a:pt x="0" y="8"/>
                </a:cubicBezTo>
                <a:cubicBezTo>
                  <a:pt x="0" y="8"/>
                  <a:pt x="0" y="8"/>
                  <a:pt x="0" y="9"/>
                </a:cubicBezTo>
                <a:cubicBezTo>
                  <a:pt x="0" y="9"/>
                  <a:pt x="0" y="9"/>
                  <a:pt x="0" y="10"/>
                </a:cubicBezTo>
                <a:cubicBezTo>
                  <a:pt x="1" y="10"/>
                  <a:pt x="1" y="11"/>
                  <a:pt x="1" y="11"/>
                </a:cubicBezTo>
                <a:cubicBezTo>
                  <a:pt x="2" y="11"/>
                  <a:pt x="2" y="11"/>
                  <a:pt x="3" y="11"/>
                </a:cubicBezTo>
                <a:cubicBezTo>
                  <a:pt x="4" y="12"/>
                  <a:pt x="4" y="12"/>
                  <a:pt x="5" y="12"/>
                </a:cubicBezTo>
                <a:cubicBezTo>
                  <a:pt x="5" y="12"/>
                  <a:pt x="6" y="12"/>
                  <a:pt x="6" y="11"/>
                </a:cubicBezTo>
                <a:cubicBezTo>
                  <a:pt x="37" y="5"/>
                  <a:pt x="37" y="5"/>
                  <a:pt x="37" y="5"/>
                </a:cubicBezTo>
                <a:cubicBezTo>
                  <a:pt x="43" y="13"/>
                  <a:pt x="43" y="13"/>
                  <a:pt x="43" y="13"/>
                </a:cubicBezTo>
                <a:cubicBezTo>
                  <a:pt x="43" y="14"/>
                  <a:pt x="43" y="14"/>
                  <a:pt x="44" y="15"/>
                </a:cubicBezTo>
                <a:cubicBezTo>
                  <a:pt x="44" y="16"/>
                  <a:pt x="44" y="16"/>
                  <a:pt x="43" y="16"/>
                </a:cubicBezTo>
                <a:cubicBezTo>
                  <a:pt x="43" y="17"/>
                  <a:pt x="43" y="17"/>
                  <a:pt x="42" y="17"/>
                </a:cubicBezTo>
                <a:cubicBezTo>
                  <a:pt x="42" y="17"/>
                  <a:pt x="41" y="18"/>
                  <a:pt x="41" y="18"/>
                </a:cubicBezTo>
                <a:cubicBezTo>
                  <a:pt x="24" y="22"/>
                  <a:pt x="24" y="22"/>
                  <a:pt x="24" y="22"/>
                </a:cubicBezTo>
                <a:cubicBezTo>
                  <a:pt x="23" y="22"/>
                  <a:pt x="23" y="22"/>
                  <a:pt x="22" y="22"/>
                </a:cubicBezTo>
                <a:cubicBezTo>
                  <a:pt x="22" y="22"/>
                  <a:pt x="21" y="23"/>
                  <a:pt x="21" y="23"/>
                </a:cubicBezTo>
                <a:cubicBezTo>
                  <a:pt x="21" y="23"/>
                  <a:pt x="21" y="23"/>
                  <a:pt x="21" y="24"/>
                </a:cubicBezTo>
                <a:cubicBezTo>
                  <a:pt x="21" y="24"/>
                  <a:pt x="21" y="25"/>
                  <a:pt x="21" y="25"/>
                </a:cubicBezTo>
                <a:cubicBezTo>
                  <a:pt x="21" y="26"/>
                  <a:pt x="22" y="26"/>
                  <a:pt x="22" y="26"/>
                </a:cubicBezTo>
                <a:cubicBezTo>
                  <a:pt x="23" y="26"/>
                  <a:pt x="23" y="27"/>
                  <a:pt x="24" y="27"/>
                </a:cubicBezTo>
                <a:cubicBezTo>
                  <a:pt x="24" y="27"/>
                  <a:pt x="25" y="27"/>
                  <a:pt x="25" y="27"/>
                </a:cubicBezTo>
                <a:cubicBezTo>
                  <a:pt x="26" y="27"/>
                  <a:pt x="27" y="27"/>
                  <a:pt x="27" y="27"/>
                </a:cubicBezTo>
                <a:cubicBezTo>
                  <a:pt x="45" y="23"/>
                  <a:pt x="45" y="23"/>
                  <a:pt x="45" y="23"/>
                </a:cubicBezTo>
                <a:cubicBezTo>
                  <a:pt x="45" y="23"/>
                  <a:pt x="46" y="23"/>
                  <a:pt x="46" y="23"/>
                </a:cubicBezTo>
                <a:cubicBezTo>
                  <a:pt x="47" y="23"/>
                  <a:pt x="48" y="23"/>
                  <a:pt x="48" y="23"/>
                </a:cubicBezTo>
                <a:cubicBezTo>
                  <a:pt x="49" y="23"/>
                  <a:pt x="49" y="23"/>
                  <a:pt x="50" y="24"/>
                </a:cubicBezTo>
                <a:cubicBezTo>
                  <a:pt x="51" y="24"/>
                  <a:pt x="51" y="25"/>
                  <a:pt x="52" y="26"/>
                </a:cubicBezTo>
                <a:cubicBezTo>
                  <a:pt x="58" y="34"/>
                  <a:pt x="58" y="34"/>
                  <a:pt x="58" y="34"/>
                </a:cubicBezTo>
                <a:cubicBezTo>
                  <a:pt x="27" y="41"/>
                  <a:pt x="27" y="41"/>
                  <a:pt x="27" y="41"/>
                </a:cubicBezTo>
                <a:cubicBezTo>
                  <a:pt x="27" y="41"/>
                  <a:pt x="26" y="41"/>
                  <a:pt x="26" y="41"/>
                </a:cubicBezTo>
                <a:cubicBezTo>
                  <a:pt x="25" y="42"/>
                  <a:pt x="25" y="42"/>
                  <a:pt x="25" y="42"/>
                </a:cubicBezTo>
                <a:cubicBezTo>
                  <a:pt x="24" y="42"/>
                  <a:pt x="24" y="43"/>
                  <a:pt x="24" y="43"/>
                </a:cubicBezTo>
                <a:cubicBezTo>
                  <a:pt x="24" y="43"/>
                  <a:pt x="24" y="44"/>
                  <a:pt x="25" y="44"/>
                </a:cubicBezTo>
                <a:cubicBezTo>
                  <a:pt x="25" y="45"/>
                  <a:pt x="25" y="45"/>
                  <a:pt x="26" y="45"/>
                </a:cubicBezTo>
                <a:cubicBezTo>
                  <a:pt x="26" y="46"/>
                  <a:pt x="27" y="46"/>
                  <a:pt x="27" y="46"/>
                </a:cubicBezTo>
                <a:cubicBezTo>
                  <a:pt x="28" y="46"/>
                  <a:pt x="29" y="46"/>
                  <a:pt x="29" y="46"/>
                </a:cubicBezTo>
                <a:cubicBezTo>
                  <a:pt x="30" y="46"/>
                  <a:pt x="30" y="46"/>
                  <a:pt x="31" y="46"/>
                </a:cubicBezTo>
                <a:cubicBezTo>
                  <a:pt x="61" y="39"/>
                  <a:pt x="61" y="39"/>
                  <a:pt x="61" y="39"/>
                </a:cubicBezTo>
                <a:cubicBezTo>
                  <a:pt x="63" y="39"/>
                  <a:pt x="64" y="39"/>
                  <a:pt x="65" y="38"/>
                </a:cubicBezTo>
                <a:cubicBezTo>
                  <a:pt x="66" y="38"/>
                  <a:pt x="66" y="37"/>
                  <a:pt x="67" y="36"/>
                </a:cubicBezTo>
                <a:cubicBezTo>
                  <a:pt x="67" y="36"/>
                  <a:pt x="67" y="35"/>
                  <a:pt x="67" y="34"/>
                </a:cubicBezTo>
                <a:cubicBezTo>
                  <a:pt x="67" y="34"/>
                  <a:pt x="67" y="33"/>
                  <a:pt x="67" y="32"/>
                </a:cubicBezTo>
                <a:cubicBezTo>
                  <a:pt x="59" y="22"/>
                  <a:pt x="59" y="22"/>
                  <a:pt x="59" y="22"/>
                </a:cubicBezTo>
                <a:cubicBezTo>
                  <a:pt x="59" y="22"/>
                  <a:pt x="59" y="21"/>
                  <a:pt x="58" y="21"/>
                </a:cubicBezTo>
                <a:cubicBezTo>
                  <a:pt x="58" y="21"/>
                  <a:pt x="57" y="20"/>
                  <a:pt x="57" y="20"/>
                </a:cubicBezTo>
                <a:cubicBezTo>
                  <a:pt x="56" y="19"/>
                  <a:pt x="56" y="19"/>
                  <a:pt x="55" y="19"/>
                </a:cubicBezTo>
                <a:cubicBezTo>
                  <a:pt x="54" y="19"/>
                  <a:pt x="53" y="18"/>
                  <a:pt x="52" y="18"/>
                </a:cubicBezTo>
                <a:cubicBezTo>
                  <a:pt x="53" y="18"/>
                  <a:pt x="53" y="17"/>
                  <a:pt x="53" y="17"/>
                </a:cubicBezTo>
                <a:cubicBezTo>
                  <a:pt x="54" y="16"/>
                  <a:pt x="54" y="16"/>
                  <a:pt x="54" y="15"/>
                </a:cubicBezTo>
                <a:cubicBezTo>
                  <a:pt x="54" y="15"/>
                  <a:pt x="53" y="14"/>
                  <a:pt x="53" y="14"/>
                </a:cubicBezTo>
                <a:cubicBezTo>
                  <a:pt x="53" y="14"/>
                  <a:pt x="53" y="13"/>
                  <a:pt x="52" y="13"/>
                </a:cubicBezTo>
                <a:cubicBezTo>
                  <a:pt x="45" y="3"/>
                  <a:pt x="45" y="3"/>
                  <a:pt x="45" y="3"/>
                </a:cubicBezTo>
                <a:cubicBezTo>
                  <a:pt x="45" y="2"/>
                  <a:pt x="44" y="2"/>
                  <a:pt x="43" y="1"/>
                </a:cubicBezTo>
                <a:cubicBezTo>
                  <a:pt x="42" y="1"/>
                  <a:pt x="41" y="0"/>
                  <a:pt x="40" y="0"/>
                </a:cubicBezTo>
                <a:cubicBezTo>
                  <a:pt x="39" y="0"/>
                  <a:pt x="38" y="0"/>
                  <a:pt x="37" y="0"/>
                </a:cubicBezTo>
                <a:cubicBezTo>
                  <a:pt x="36" y="0"/>
                  <a:pt x="34" y="0"/>
                  <a:pt x="33" y="0"/>
                </a:cubicBezTo>
              </a:path>
            </a:pathLst>
          </a:custGeom>
          <a:solidFill>
            <a:srgbClr val="FFFFFF"/>
          </a:solidFill>
          <a:ln w="381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67" name="Freeform 907"/>
          <p:cNvSpPr>
            <a:spLocks/>
          </p:cNvSpPr>
          <p:nvPr/>
        </p:nvSpPr>
        <p:spPr bwMode="auto">
          <a:xfrm>
            <a:off x="1785813" y="3830909"/>
            <a:ext cx="136525" cy="79375"/>
          </a:xfrm>
          <a:custGeom>
            <a:avLst/>
            <a:gdLst/>
            <a:ahLst/>
            <a:cxnLst>
              <a:cxn ang="0">
                <a:pos x="3" y="2"/>
              </a:cxn>
              <a:cxn ang="0">
                <a:pos x="1" y="2"/>
              </a:cxn>
              <a:cxn ang="0">
                <a:pos x="0" y="3"/>
              </a:cxn>
              <a:cxn ang="0">
                <a:pos x="0" y="4"/>
              </a:cxn>
              <a:cxn ang="0">
                <a:pos x="0" y="5"/>
              </a:cxn>
              <a:cxn ang="0">
                <a:pos x="18" y="28"/>
              </a:cxn>
              <a:cxn ang="0">
                <a:pos x="44" y="23"/>
              </a:cxn>
              <a:cxn ang="0">
                <a:pos x="52" y="33"/>
              </a:cxn>
              <a:cxn ang="0">
                <a:pos x="53" y="34"/>
              </a:cxn>
              <a:cxn ang="0">
                <a:pos x="54" y="34"/>
              </a:cxn>
              <a:cxn ang="0">
                <a:pos x="56" y="35"/>
              </a:cxn>
              <a:cxn ang="0">
                <a:pos x="58" y="34"/>
              </a:cxn>
              <a:cxn ang="0">
                <a:pos x="60" y="34"/>
              </a:cxn>
              <a:cxn ang="0">
                <a:pos x="61" y="33"/>
              </a:cxn>
              <a:cxn ang="0">
                <a:pos x="61" y="32"/>
              </a:cxn>
              <a:cxn ang="0">
                <a:pos x="60" y="31"/>
              </a:cxn>
              <a:cxn ang="0">
                <a:pos x="52" y="21"/>
              </a:cxn>
              <a:cxn ang="0">
                <a:pos x="54" y="20"/>
              </a:cxn>
              <a:cxn ang="0">
                <a:pos x="55" y="20"/>
              </a:cxn>
              <a:cxn ang="0">
                <a:pos x="55" y="19"/>
              </a:cxn>
              <a:cxn ang="0">
                <a:pos x="54" y="17"/>
              </a:cxn>
              <a:cxn ang="0">
                <a:pos x="53" y="16"/>
              </a:cxn>
              <a:cxn ang="0">
                <a:pos x="52" y="16"/>
              </a:cxn>
              <a:cxn ang="0">
                <a:pos x="50" y="16"/>
              </a:cxn>
              <a:cxn ang="0">
                <a:pos x="48" y="16"/>
              </a:cxn>
              <a:cxn ang="0">
                <a:pos x="37" y="2"/>
              </a:cxn>
              <a:cxn ang="0">
                <a:pos x="36" y="1"/>
              </a:cxn>
              <a:cxn ang="0">
                <a:pos x="35" y="0"/>
              </a:cxn>
              <a:cxn ang="0">
                <a:pos x="33" y="0"/>
              </a:cxn>
              <a:cxn ang="0">
                <a:pos x="31" y="0"/>
              </a:cxn>
              <a:cxn ang="0">
                <a:pos x="29" y="1"/>
              </a:cxn>
              <a:cxn ang="0">
                <a:pos x="28" y="2"/>
              </a:cxn>
              <a:cxn ang="0">
                <a:pos x="28" y="3"/>
              </a:cxn>
              <a:cxn ang="0">
                <a:pos x="29" y="4"/>
              </a:cxn>
              <a:cxn ang="0">
                <a:pos x="40" y="18"/>
              </a:cxn>
              <a:cxn ang="0">
                <a:pos x="23" y="21"/>
              </a:cxn>
              <a:cxn ang="0">
                <a:pos x="9" y="3"/>
              </a:cxn>
              <a:cxn ang="0">
                <a:pos x="8" y="2"/>
              </a:cxn>
              <a:cxn ang="0">
                <a:pos x="7" y="2"/>
              </a:cxn>
              <a:cxn ang="0">
                <a:pos x="5" y="1"/>
              </a:cxn>
              <a:cxn ang="0">
                <a:pos x="3" y="2"/>
              </a:cxn>
            </a:cxnLst>
            <a:rect l="0" t="0" r="r" b="b"/>
            <a:pathLst>
              <a:path w="61" h="35">
                <a:moveTo>
                  <a:pt x="3" y="2"/>
                </a:moveTo>
                <a:cubicBezTo>
                  <a:pt x="2" y="2"/>
                  <a:pt x="1" y="2"/>
                  <a:pt x="1" y="2"/>
                </a:cubicBezTo>
                <a:cubicBezTo>
                  <a:pt x="0" y="2"/>
                  <a:pt x="0" y="3"/>
                  <a:pt x="0" y="3"/>
                </a:cubicBezTo>
                <a:cubicBezTo>
                  <a:pt x="0" y="3"/>
                  <a:pt x="0" y="4"/>
                  <a:pt x="0" y="4"/>
                </a:cubicBezTo>
                <a:cubicBezTo>
                  <a:pt x="0" y="4"/>
                  <a:pt x="0" y="5"/>
                  <a:pt x="0" y="5"/>
                </a:cubicBezTo>
                <a:cubicBezTo>
                  <a:pt x="18" y="28"/>
                  <a:pt x="18" y="28"/>
                  <a:pt x="18" y="28"/>
                </a:cubicBezTo>
                <a:cubicBezTo>
                  <a:pt x="44" y="23"/>
                  <a:pt x="44" y="23"/>
                  <a:pt x="44" y="23"/>
                </a:cubicBezTo>
                <a:cubicBezTo>
                  <a:pt x="52" y="33"/>
                  <a:pt x="52" y="33"/>
                  <a:pt x="52" y="33"/>
                </a:cubicBezTo>
                <a:cubicBezTo>
                  <a:pt x="52" y="33"/>
                  <a:pt x="52" y="34"/>
                  <a:pt x="53" y="34"/>
                </a:cubicBezTo>
                <a:cubicBezTo>
                  <a:pt x="53" y="34"/>
                  <a:pt x="54" y="34"/>
                  <a:pt x="54" y="34"/>
                </a:cubicBezTo>
                <a:cubicBezTo>
                  <a:pt x="55" y="35"/>
                  <a:pt x="55" y="35"/>
                  <a:pt x="56" y="35"/>
                </a:cubicBezTo>
                <a:cubicBezTo>
                  <a:pt x="56" y="35"/>
                  <a:pt x="57" y="35"/>
                  <a:pt x="58" y="34"/>
                </a:cubicBezTo>
                <a:cubicBezTo>
                  <a:pt x="59" y="34"/>
                  <a:pt x="59" y="34"/>
                  <a:pt x="60" y="34"/>
                </a:cubicBezTo>
                <a:cubicBezTo>
                  <a:pt x="60" y="34"/>
                  <a:pt x="60" y="33"/>
                  <a:pt x="61" y="33"/>
                </a:cubicBezTo>
                <a:cubicBezTo>
                  <a:pt x="61" y="33"/>
                  <a:pt x="61" y="32"/>
                  <a:pt x="61" y="32"/>
                </a:cubicBezTo>
                <a:cubicBezTo>
                  <a:pt x="61" y="32"/>
                  <a:pt x="60" y="31"/>
                  <a:pt x="60" y="31"/>
                </a:cubicBezTo>
                <a:cubicBezTo>
                  <a:pt x="52" y="21"/>
                  <a:pt x="52" y="21"/>
                  <a:pt x="52" y="21"/>
                </a:cubicBezTo>
                <a:cubicBezTo>
                  <a:pt x="53" y="21"/>
                  <a:pt x="53" y="21"/>
                  <a:pt x="54" y="20"/>
                </a:cubicBezTo>
                <a:cubicBezTo>
                  <a:pt x="54" y="20"/>
                  <a:pt x="54" y="20"/>
                  <a:pt x="55" y="20"/>
                </a:cubicBezTo>
                <a:cubicBezTo>
                  <a:pt x="55" y="19"/>
                  <a:pt x="55" y="19"/>
                  <a:pt x="55" y="19"/>
                </a:cubicBezTo>
                <a:cubicBezTo>
                  <a:pt x="55" y="18"/>
                  <a:pt x="55" y="18"/>
                  <a:pt x="54" y="17"/>
                </a:cubicBezTo>
                <a:cubicBezTo>
                  <a:pt x="54" y="17"/>
                  <a:pt x="54" y="17"/>
                  <a:pt x="53" y="16"/>
                </a:cubicBezTo>
                <a:cubicBezTo>
                  <a:pt x="53" y="16"/>
                  <a:pt x="52" y="16"/>
                  <a:pt x="52" y="16"/>
                </a:cubicBezTo>
                <a:cubicBezTo>
                  <a:pt x="51" y="16"/>
                  <a:pt x="50" y="16"/>
                  <a:pt x="50" y="16"/>
                </a:cubicBezTo>
                <a:cubicBezTo>
                  <a:pt x="49" y="16"/>
                  <a:pt x="49" y="16"/>
                  <a:pt x="48" y="16"/>
                </a:cubicBezTo>
                <a:cubicBezTo>
                  <a:pt x="37" y="2"/>
                  <a:pt x="37" y="2"/>
                  <a:pt x="37" y="2"/>
                </a:cubicBezTo>
                <a:cubicBezTo>
                  <a:pt x="37" y="1"/>
                  <a:pt x="36" y="1"/>
                  <a:pt x="36" y="1"/>
                </a:cubicBezTo>
                <a:cubicBezTo>
                  <a:pt x="36" y="1"/>
                  <a:pt x="35" y="0"/>
                  <a:pt x="35" y="0"/>
                </a:cubicBezTo>
                <a:cubicBezTo>
                  <a:pt x="34" y="0"/>
                  <a:pt x="34" y="0"/>
                  <a:pt x="33" y="0"/>
                </a:cubicBezTo>
                <a:cubicBezTo>
                  <a:pt x="32" y="0"/>
                  <a:pt x="32" y="0"/>
                  <a:pt x="31" y="0"/>
                </a:cubicBezTo>
                <a:cubicBezTo>
                  <a:pt x="30" y="0"/>
                  <a:pt x="29" y="1"/>
                  <a:pt x="29" y="1"/>
                </a:cubicBezTo>
                <a:cubicBezTo>
                  <a:pt x="29" y="1"/>
                  <a:pt x="28" y="1"/>
                  <a:pt x="28" y="2"/>
                </a:cubicBezTo>
                <a:cubicBezTo>
                  <a:pt x="28" y="2"/>
                  <a:pt x="28" y="2"/>
                  <a:pt x="28" y="3"/>
                </a:cubicBezTo>
                <a:cubicBezTo>
                  <a:pt x="28" y="3"/>
                  <a:pt x="28" y="3"/>
                  <a:pt x="29" y="4"/>
                </a:cubicBezTo>
                <a:cubicBezTo>
                  <a:pt x="40" y="18"/>
                  <a:pt x="40" y="18"/>
                  <a:pt x="40" y="18"/>
                </a:cubicBezTo>
                <a:cubicBezTo>
                  <a:pt x="23" y="21"/>
                  <a:pt x="23" y="21"/>
                  <a:pt x="23" y="21"/>
                </a:cubicBezTo>
                <a:cubicBezTo>
                  <a:pt x="9" y="3"/>
                  <a:pt x="9" y="3"/>
                  <a:pt x="9" y="3"/>
                </a:cubicBezTo>
                <a:cubicBezTo>
                  <a:pt x="9" y="3"/>
                  <a:pt x="8" y="2"/>
                  <a:pt x="8" y="2"/>
                </a:cubicBezTo>
                <a:cubicBezTo>
                  <a:pt x="8" y="2"/>
                  <a:pt x="7" y="2"/>
                  <a:pt x="7" y="2"/>
                </a:cubicBezTo>
                <a:cubicBezTo>
                  <a:pt x="6" y="1"/>
                  <a:pt x="6" y="1"/>
                  <a:pt x="5" y="1"/>
                </a:cubicBezTo>
                <a:cubicBezTo>
                  <a:pt x="4" y="1"/>
                  <a:pt x="3" y="1"/>
                  <a:pt x="3" y="2"/>
                </a:cubicBezTo>
              </a:path>
            </a:pathLst>
          </a:custGeom>
          <a:solidFill>
            <a:srgbClr val="FFFFFF"/>
          </a:solidFill>
          <a:ln w="381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68" name="Freeform 908"/>
          <p:cNvSpPr>
            <a:spLocks/>
          </p:cNvSpPr>
          <p:nvPr/>
        </p:nvSpPr>
        <p:spPr bwMode="auto">
          <a:xfrm>
            <a:off x="1927101" y="3791221"/>
            <a:ext cx="136525" cy="98425"/>
          </a:xfrm>
          <a:custGeom>
            <a:avLst/>
            <a:gdLst/>
            <a:ahLst/>
            <a:cxnLst>
              <a:cxn ang="0">
                <a:pos x="29" y="0"/>
              </a:cxn>
              <a:cxn ang="0">
                <a:pos x="0" y="6"/>
              </a:cxn>
              <a:cxn ang="0">
                <a:pos x="18" y="28"/>
              </a:cxn>
              <a:cxn ang="0">
                <a:pos x="42" y="22"/>
              </a:cxn>
              <a:cxn ang="0">
                <a:pos x="52" y="34"/>
              </a:cxn>
              <a:cxn ang="0">
                <a:pos x="33" y="38"/>
              </a:cxn>
              <a:cxn ang="0">
                <a:pos x="31" y="38"/>
              </a:cxn>
              <a:cxn ang="0">
                <a:pos x="30" y="38"/>
              </a:cxn>
              <a:cxn ang="0">
                <a:pos x="28" y="38"/>
              </a:cxn>
              <a:cxn ang="0">
                <a:pos x="27" y="38"/>
              </a:cxn>
              <a:cxn ang="0">
                <a:pos x="24" y="38"/>
              </a:cxn>
              <a:cxn ang="0">
                <a:pos x="23" y="38"/>
              </a:cxn>
              <a:cxn ang="0">
                <a:pos x="23" y="38"/>
              </a:cxn>
              <a:cxn ang="0">
                <a:pos x="22" y="38"/>
              </a:cxn>
              <a:cxn ang="0">
                <a:pos x="21" y="38"/>
              </a:cxn>
              <a:cxn ang="0">
                <a:pos x="20" y="39"/>
              </a:cxn>
              <a:cxn ang="0">
                <a:pos x="19" y="40"/>
              </a:cxn>
              <a:cxn ang="0">
                <a:pos x="19" y="41"/>
              </a:cxn>
              <a:cxn ang="0">
                <a:pos x="19" y="42"/>
              </a:cxn>
              <a:cxn ang="0">
                <a:pos x="20" y="43"/>
              </a:cxn>
              <a:cxn ang="0">
                <a:pos x="22" y="43"/>
              </a:cxn>
              <a:cxn ang="0">
                <a:pos x="24" y="43"/>
              </a:cxn>
              <a:cxn ang="0">
                <a:pos x="26" y="43"/>
              </a:cxn>
              <a:cxn ang="0">
                <a:pos x="30" y="44"/>
              </a:cxn>
              <a:cxn ang="0">
                <a:pos x="32" y="44"/>
              </a:cxn>
              <a:cxn ang="0">
                <a:pos x="33" y="44"/>
              </a:cxn>
              <a:cxn ang="0">
                <a:pos x="35" y="43"/>
              </a:cxn>
              <a:cxn ang="0">
                <a:pos x="36" y="43"/>
              </a:cxn>
              <a:cxn ang="0">
                <a:pos x="55" y="39"/>
              </a:cxn>
              <a:cxn ang="0">
                <a:pos x="57" y="38"/>
              </a:cxn>
              <a:cxn ang="0">
                <a:pos x="59" y="38"/>
              </a:cxn>
              <a:cxn ang="0">
                <a:pos x="60" y="37"/>
              </a:cxn>
              <a:cxn ang="0">
                <a:pos x="61" y="36"/>
              </a:cxn>
              <a:cxn ang="0">
                <a:pos x="61" y="35"/>
              </a:cxn>
              <a:cxn ang="0">
                <a:pos x="61" y="34"/>
              </a:cxn>
              <a:cxn ang="0">
                <a:pos x="61" y="33"/>
              </a:cxn>
              <a:cxn ang="0">
                <a:pos x="60" y="31"/>
              </a:cxn>
              <a:cxn ang="0">
                <a:pos x="51" y="21"/>
              </a:cxn>
              <a:cxn ang="0">
                <a:pos x="50" y="20"/>
              </a:cxn>
              <a:cxn ang="0">
                <a:pos x="49" y="19"/>
              </a:cxn>
              <a:cxn ang="0">
                <a:pos x="47" y="18"/>
              </a:cxn>
              <a:cxn ang="0">
                <a:pos x="45" y="17"/>
              </a:cxn>
              <a:cxn ang="0">
                <a:pos x="43" y="17"/>
              </a:cxn>
              <a:cxn ang="0">
                <a:pos x="41" y="17"/>
              </a:cxn>
              <a:cxn ang="0">
                <a:pos x="39" y="17"/>
              </a:cxn>
              <a:cxn ang="0">
                <a:pos x="37" y="18"/>
              </a:cxn>
              <a:cxn ang="0">
                <a:pos x="22" y="21"/>
              </a:cxn>
              <a:cxn ang="0">
                <a:pos x="13" y="9"/>
              </a:cxn>
              <a:cxn ang="0">
                <a:pos x="33" y="5"/>
              </a:cxn>
              <a:cxn ang="0">
                <a:pos x="34" y="5"/>
              </a:cxn>
              <a:cxn ang="0">
                <a:pos x="35" y="4"/>
              </a:cxn>
              <a:cxn ang="0">
                <a:pos x="36" y="3"/>
              </a:cxn>
              <a:cxn ang="0">
                <a:pos x="35" y="2"/>
              </a:cxn>
              <a:cxn ang="0">
                <a:pos x="34" y="1"/>
              </a:cxn>
              <a:cxn ang="0">
                <a:pos x="32" y="0"/>
              </a:cxn>
              <a:cxn ang="0">
                <a:pos x="31" y="0"/>
              </a:cxn>
              <a:cxn ang="0">
                <a:pos x="29" y="0"/>
              </a:cxn>
            </a:cxnLst>
            <a:rect l="0" t="0" r="r" b="b"/>
            <a:pathLst>
              <a:path w="61" h="44">
                <a:moveTo>
                  <a:pt x="29" y="0"/>
                </a:moveTo>
                <a:cubicBezTo>
                  <a:pt x="0" y="6"/>
                  <a:pt x="0" y="6"/>
                  <a:pt x="0" y="6"/>
                </a:cubicBezTo>
                <a:cubicBezTo>
                  <a:pt x="18" y="28"/>
                  <a:pt x="18" y="28"/>
                  <a:pt x="18" y="28"/>
                </a:cubicBezTo>
                <a:cubicBezTo>
                  <a:pt x="42" y="22"/>
                  <a:pt x="42" y="22"/>
                  <a:pt x="42" y="22"/>
                </a:cubicBezTo>
                <a:cubicBezTo>
                  <a:pt x="52" y="34"/>
                  <a:pt x="52" y="34"/>
                  <a:pt x="52" y="34"/>
                </a:cubicBezTo>
                <a:cubicBezTo>
                  <a:pt x="33" y="38"/>
                  <a:pt x="33" y="38"/>
                  <a:pt x="33" y="38"/>
                </a:cubicBezTo>
                <a:cubicBezTo>
                  <a:pt x="32" y="38"/>
                  <a:pt x="32" y="38"/>
                  <a:pt x="31" y="38"/>
                </a:cubicBezTo>
                <a:cubicBezTo>
                  <a:pt x="31" y="38"/>
                  <a:pt x="30" y="38"/>
                  <a:pt x="30" y="38"/>
                </a:cubicBezTo>
                <a:cubicBezTo>
                  <a:pt x="29" y="38"/>
                  <a:pt x="29" y="38"/>
                  <a:pt x="28" y="38"/>
                </a:cubicBezTo>
                <a:cubicBezTo>
                  <a:pt x="28" y="38"/>
                  <a:pt x="28" y="38"/>
                  <a:pt x="27" y="38"/>
                </a:cubicBezTo>
                <a:cubicBezTo>
                  <a:pt x="24" y="38"/>
                  <a:pt x="24" y="38"/>
                  <a:pt x="24" y="38"/>
                </a:cubicBezTo>
                <a:cubicBezTo>
                  <a:pt x="24" y="38"/>
                  <a:pt x="24" y="38"/>
                  <a:pt x="23" y="38"/>
                </a:cubicBezTo>
                <a:cubicBezTo>
                  <a:pt x="23" y="38"/>
                  <a:pt x="23" y="38"/>
                  <a:pt x="23" y="38"/>
                </a:cubicBezTo>
                <a:cubicBezTo>
                  <a:pt x="22" y="38"/>
                  <a:pt x="22" y="38"/>
                  <a:pt x="22" y="38"/>
                </a:cubicBezTo>
                <a:cubicBezTo>
                  <a:pt x="22" y="38"/>
                  <a:pt x="21" y="38"/>
                  <a:pt x="21" y="38"/>
                </a:cubicBezTo>
                <a:cubicBezTo>
                  <a:pt x="21" y="38"/>
                  <a:pt x="20" y="39"/>
                  <a:pt x="20" y="39"/>
                </a:cubicBezTo>
                <a:cubicBezTo>
                  <a:pt x="19" y="39"/>
                  <a:pt x="19" y="39"/>
                  <a:pt x="19" y="40"/>
                </a:cubicBezTo>
                <a:cubicBezTo>
                  <a:pt x="19" y="40"/>
                  <a:pt x="19" y="40"/>
                  <a:pt x="19" y="41"/>
                </a:cubicBezTo>
                <a:cubicBezTo>
                  <a:pt x="19" y="41"/>
                  <a:pt x="19" y="41"/>
                  <a:pt x="19" y="42"/>
                </a:cubicBezTo>
                <a:cubicBezTo>
                  <a:pt x="19" y="42"/>
                  <a:pt x="20" y="42"/>
                  <a:pt x="20" y="43"/>
                </a:cubicBezTo>
                <a:cubicBezTo>
                  <a:pt x="21" y="43"/>
                  <a:pt x="21" y="43"/>
                  <a:pt x="22" y="43"/>
                </a:cubicBezTo>
                <a:cubicBezTo>
                  <a:pt x="23" y="43"/>
                  <a:pt x="23" y="43"/>
                  <a:pt x="24" y="43"/>
                </a:cubicBezTo>
                <a:cubicBezTo>
                  <a:pt x="25" y="43"/>
                  <a:pt x="25" y="43"/>
                  <a:pt x="26" y="43"/>
                </a:cubicBezTo>
                <a:cubicBezTo>
                  <a:pt x="30" y="44"/>
                  <a:pt x="30" y="44"/>
                  <a:pt x="30" y="44"/>
                </a:cubicBezTo>
                <a:cubicBezTo>
                  <a:pt x="31" y="44"/>
                  <a:pt x="31" y="44"/>
                  <a:pt x="32" y="44"/>
                </a:cubicBezTo>
                <a:cubicBezTo>
                  <a:pt x="32" y="44"/>
                  <a:pt x="33" y="44"/>
                  <a:pt x="33" y="44"/>
                </a:cubicBezTo>
                <a:cubicBezTo>
                  <a:pt x="34" y="44"/>
                  <a:pt x="34" y="43"/>
                  <a:pt x="35" y="43"/>
                </a:cubicBezTo>
                <a:cubicBezTo>
                  <a:pt x="35" y="43"/>
                  <a:pt x="36" y="43"/>
                  <a:pt x="36" y="43"/>
                </a:cubicBezTo>
                <a:cubicBezTo>
                  <a:pt x="55" y="39"/>
                  <a:pt x="55" y="39"/>
                  <a:pt x="55" y="39"/>
                </a:cubicBezTo>
                <a:cubicBezTo>
                  <a:pt x="56" y="39"/>
                  <a:pt x="57" y="39"/>
                  <a:pt x="57" y="38"/>
                </a:cubicBezTo>
                <a:cubicBezTo>
                  <a:pt x="58" y="38"/>
                  <a:pt x="58" y="38"/>
                  <a:pt x="59" y="38"/>
                </a:cubicBezTo>
                <a:cubicBezTo>
                  <a:pt x="59" y="38"/>
                  <a:pt x="60" y="37"/>
                  <a:pt x="60" y="37"/>
                </a:cubicBezTo>
                <a:cubicBezTo>
                  <a:pt x="61" y="37"/>
                  <a:pt x="61" y="36"/>
                  <a:pt x="61" y="36"/>
                </a:cubicBezTo>
                <a:cubicBezTo>
                  <a:pt x="61" y="35"/>
                  <a:pt x="61" y="35"/>
                  <a:pt x="61" y="35"/>
                </a:cubicBezTo>
                <a:cubicBezTo>
                  <a:pt x="61" y="34"/>
                  <a:pt x="61" y="34"/>
                  <a:pt x="61" y="34"/>
                </a:cubicBezTo>
                <a:cubicBezTo>
                  <a:pt x="61" y="33"/>
                  <a:pt x="61" y="33"/>
                  <a:pt x="61" y="33"/>
                </a:cubicBezTo>
                <a:cubicBezTo>
                  <a:pt x="60" y="32"/>
                  <a:pt x="60" y="32"/>
                  <a:pt x="60" y="31"/>
                </a:cubicBezTo>
                <a:cubicBezTo>
                  <a:pt x="51" y="21"/>
                  <a:pt x="51" y="21"/>
                  <a:pt x="51" y="21"/>
                </a:cubicBezTo>
                <a:cubicBezTo>
                  <a:pt x="51" y="21"/>
                  <a:pt x="51" y="20"/>
                  <a:pt x="50" y="20"/>
                </a:cubicBezTo>
                <a:cubicBezTo>
                  <a:pt x="50" y="20"/>
                  <a:pt x="49" y="19"/>
                  <a:pt x="49" y="19"/>
                </a:cubicBezTo>
                <a:cubicBezTo>
                  <a:pt x="49" y="19"/>
                  <a:pt x="48" y="18"/>
                  <a:pt x="47" y="18"/>
                </a:cubicBezTo>
                <a:cubicBezTo>
                  <a:pt x="47" y="18"/>
                  <a:pt x="46" y="18"/>
                  <a:pt x="45" y="17"/>
                </a:cubicBezTo>
                <a:cubicBezTo>
                  <a:pt x="44" y="17"/>
                  <a:pt x="44" y="17"/>
                  <a:pt x="43" y="17"/>
                </a:cubicBezTo>
                <a:cubicBezTo>
                  <a:pt x="42" y="17"/>
                  <a:pt x="42" y="17"/>
                  <a:pt x="41" y="17"/>
                </a:cubicBezTo>
                <a:cubicBezTo>
                  <a:pt x="41" y="17"/>
                  <a:pt x="40" y="17"/>
                  <a:pt x="39" y="17"/>
                </a:cubicBezTo>
                <a:cubicBezTo>
                  <a:pt x="39" y="17"/>
                  <a:pt x="38" y="17"/>
                  <a:pt x="37" y="18"/>
                </a:cubicBezTo>
                <a:cubicBezTo>
                  <a:pt x="22" y="21"/>
                  <a:pt x="22" y="21"/>
                  <a:pt x="22" y="21"/>
                </a:cubicBezTo>
                <a:cubicBezTo>
                  <a:pt x="13" y="9"/>
                  <a:pt x="13" y="9"/>
                  <a:pt x="13" y="9"/>
                </a:cubicBezTo>
                <a:cubicBezTo>
                  <a:pt x="33" y="5"/>
                  <a:pt x="33" y="5"/>
                  <a:pt x="33" y="5"/>
                </a:cubicBezTo>
                <a:cubicBezTo>
                  <a:pt x="34" y="5"/>
                  <a:pt x="34" y="5"/>
                  <a:pt x="34" y="5"/>
                </a:cubicBezTo>
                <a:cubicBezTo>
                  <a:pt x="35" y="4"/>
                  <a:pt x="35" y="4"/>
                  <a:pt x="35" y="4"/>
                </a:cubicBezTo>
                <a:cubicBezTo>
                  <a:pt x="36" y="4"/>
                  <a:pt x="36" y="3"/>
                  <a:pt x="36" y="3"/>
                </a:cubicBezTo>
                <a:cubicBezTo>
                  <a:pt x="36" y="3"/>
                  <a:pt x="36" y="2"/>
                  <a:pt x="35" y="2"/>
                </a:cubicBezTo>
                <a:cubicBezTo>
                  <a:pt x="35" y="1"/>
                  <a:pt x="34" y="1"/>
                  <a:pt x="34" y="1"/>
                </a:cubicBezTo>
                <a:cubicBezTo>
                  <a:pt x="33" y="0"/>
                  <a:pt x="33" y="0"/>
                  <a:pt x="32" y="0"/>
                </a:cubicBezTo>
                <a:cubicBezTo>
                  <a:pt x="32" y="0"/>
                  <a:pt x="31" y="0"/>
                  <a:pt x="31" y="0"/>
                </a:cubicBezTo>
                <a:cubicBezTo>
                  <a:pt x="30" y="0"/>
                  <a:pt x="30" y="0"/>
                  <a:pt x="29" y="0"/>
                </a:cubicBezTo>
              </a:path>
            </a:pathLst>
          </a:custGeom>
          <a:solidFill>
            <a:srgbClr val="FFFFFF"/>
          </a:solidFill>
          <a:ln w="381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69" name="Freeform 909"/>
          <p:cNvSpPr>
            <a:spLocks noEditPoints="1"/>
          </p:cNvSpPr>
          <p:nvPr/>
        </p:nvSpPr>
        <p:spPr bwMode="auto">
          <a:xfrm>
            <a:off x="2046163" y="3775346"/>
            <a:ext cx="155575" cy="87313"/>
          </a:xfrm>
          <a:custGeom>
            <a:avLst/>
            <a:gdLst/>
            <a:ahLst/>
            <a:cxnLst>
              <a:cxn ang="0">
                <a:pos x="35" y="33"/>
              </a:cxn>
              <a:cxn ang="0">
                <a:pos x="28" y="26"/>
              </a:cxn>
              <a:cxn ang="0">
                <a:pos x="53" y="20"/>
              </a:cxn>
              <a:cxn ang="0">
                <a:pos x="59" y="28"/>
              </a:cxn>
              <a:cxn ang="0">
                <a:pos x="35" y="33"/>
              </a:cxn>
              <a:cxn ang="0">
                <a:pos x="7" y="0"/>
              </a:cxn>
              <a:cxn ang="0">
                <a:pos x="2" y="2"/>
              </a:cxn>
              <a:cxn ang="0">
                <a:pos x="1" y="2"/>
              </a:cxn>
              <a:cxn ang="0">
                <a:pos x="0" y="3"/>
              </a:cxn>
              <a:cxn ang="0">
                <a:pos x="0" y="4"/>
              </a:cxn>
              <a:cxn ang="0">
                <a:pos x="1" y="5"/>
              </a:cxn>
              <a:cxn ang="0">
                <a:pos x="28" y="37"/>
              </a:cxn>
              <a:cxn ang="0">
                <a:pos x="29" y="38"/>
              </a:cxn>
              <a:cxn ang="0">
                <a:pos x="31" y="39"/>
              </a:cxn>
              <a:cxn ang="0">
                <a:pos x="33" y="39"/>
              </a:cxn>
              <a:cxn ang="0">
                <a:pos x="36" y="39"/>
              </a:cxn>
              <a:cxn ang="0">
                <a:pos x="66" y="32"/>
              </a:cxn>
              <a:cxn ang="0">
                <a:pos x="68" y="31"/>
              </a:cxn>
              <a:cxn ang="0">
                <a:pos x="70" y="30"/>
              </a:cxn>
              <a:cxn ang="0">
                <a:pos x="70" y="29"/>
              </a:cxn>
              <a:cxn ang="0">
                <a:pos x="69" y="28"/>
              </a:cxn>
              <a:cxn ang="0">
                <a:pos x="60" y="17"/>
              </a:cxn>
              <a:cxn ang="0">
                <a:pos x="58" y="15"/>
              </a:cxn>
              <a:cxn ang="0">
                <a:pos x="57" y="15"/>
              </a:cxn>
              <a:cxn ang="0">
                <a:pos x="55" y="14"/>
              </a:cxn>
              <a:cxn ang="0">
                <a:pos x="52" y="15"/>
              </a:cxn>
              <a:cxn ang="0">
                <a:pos x="24" y="21"/>
              </a:cxn>
              <a:cxn ang="0">
                <a:pos x="11" y="5"/>
              </a:cxn>
              <a:cxn ang="0">
                <a:pos x="13" y="5"/>
              </a:cxn>
              <a:cxn ang="0">
                <a:pos x="14" y="4"/>
              </a:cxn>
              <a:cxn ang="0">
                <a:pos x="14" y="3"/>
              </a:cxn>
              <a:cxn ang="0">
                <a:pos x="13" y="2"/>
              </a:cxn>
              <a:cxn ang="0">
                <a:pos x="12" y="1"/>
              </a:cxn>
              <a:cxn ang="0">
                <a:pos x="11" y="1"/>
              </a:cxn>
              <a:cxn ang="0">
                <a:pos x="9" y="0"/>
              </a:cxn>
              <a:cxn ang="0">
                <a:pos x="7" y="0"/>
              </a:cxn>
            </a:cxnLst>
            <a:rect l="0" t="0" r="r" b="b"/>
            <a:pathLst>
              <a:path w="70" h="39">
                <a:moveTo>
                  <a:pt x="35" y="33"/>
                </a:moveTo>
                <a:cubicBezTo>
                  <a:pt x="28" y="26"/>
                  <a:pt x="28" y="26"/>
                  <a:pt x="28" y="26"/>
                </a:cubicBezTo>
                <a:cubicBezTo>
                  <a:pt x="53" y="20"/>
                  <a:pt x="53" y="20"/>
                  <a:pt x="53" y="20"/>
                </a:cubicBezTo>
                <a:cubicBezTo>
                  <a:pt x="59" y="28"/>
                  <a:pt x="59" y="28"/>
                  <a:pt x="59" y="28"/>
                </a:cubicBezTo>
                <a:cubicBezTo>
                  <a:pt x="35" y="33"/>
                  <a:pt x="35" y="33"/>
                  <a:pt x="35" y="33"/>
                </a:cubicBezTo>
                <a:moveTo>
                  <a:pt x="7" y="0"/>
                </a:moveTo>
                <a:cubicBezTo>
                  <a:pt x="2" y="2"/>
                  <a:pt x="2" y="2"/>
                  <a:pt x="2" y="2"/>
                </a:cubicBezTo>
                <a:cubicBezTo>
                  <a:pt x="2" y="2"/>
                  <a:pt x="1" y="2"/>
                  <a:pt x="1" y="2"/>
                </a:cubicBezTo>
                <a:cubicBezTo>
                  <a:pt x="1" y="2"/>
                  <a:pt x="0" y="3"/>
                  <a:pt x="0" y="3"/>
                </a:cubicBezTo>
                <a:cubicBezTo>
                  <a:pt x="0" y="3"/>
                  <a:pt x="0" y="4"/>
                  <a:pt x="0" y="4"/>
                </a:cubicBezTo>
                <a:cubicBezTo>
                  <a:pt x="0" y="4"/>
                  <a:pt x="1" y="4"/>
                  <a:pt x="1" y="5"/>
                </a:cubicBezTo>
                <a:cubicBezTo>
                  <a:pt x="28" y="37"/>
                  <a:pt x="28" y="37"/>
                  <a:pt x="28" y="37"/>
                </a:cubicBezTo>
                <a:cubicBezTo>
                  <a:pt x="28" y="37"/>
                  <a:pt x="29" y="38"/>
                  <a:pt x="29" y="38"/>
                </a:cubicBezTo>
                <a:cubicBezTo>
                  <a:pt x="30" y="38"/>
                  <a:pt x="30" y="39"/>
                  <a:pt x="31" y="39"/>
                </a:cubicBezTo>
                <a:cubicBezTo>
                  <a:pt x="32" y="39"/>
                  <a:pt x="32" y="39"/>
                  <a:pt x="33" y="39"/>
                </a:cubicBezTo>
                <a:cubicBezTo>
                  <a:pt x="34" y="39"/>
                  <a:pt x="35" y="39"/>
                  <a:pt x="36" y="39"/>
                </a:cubicBezTo>
                <a:cubicBezTo>
                  <a:pt x="66" y="32"/>
                  <a:pt x="66" y="32"/>
                  <a:pt x="66" y="32"/>
                </a:cubicBezTo>
                <a:cubicBezTo>
                  <a:pt x="67" y="32"/>
                  <a:pt x="68" y="31"/>
                  <a:pt x="68" y="31"/>
                </a:cubicBezTo>
                <a:cubicBezTo>
                  <a:pt x="69" y="31"/>
                  <a:pt x="69" y="31"/>
                  <a:pt x="70" y="30"/>
                </a:cubicBezTo>
                <a:cubicBezTo>
                  <a:pt x="70" y="30"/>
                  <a:pt x="70" y="29"/>
                  <a:pt x="70" y="29"/>
                </a:cubicBezTo>
                <a:cubicBezTo>
                  <a:pt x="70" y="29"/>
                  <a:pt x="69" y="28"/>
                  <a:pt x="69" y="28"/>
                </a:cubicBezTo>
                <a:cubicBezTo>
                  <a:pt x="60" y="17"/>
                  <a:pt x="60" y="17"/>
                  <a:pt x="60" y="17"/>
                </a:cubicBezTo>
                <a:cubicBezTo>
                  <a:pt x="59" y="16"/>
                  <a:pt x="59" y="16"/>
                  <a:pt x="58" y="15"/>
                </a:cubicBezTo>
                <a:cubicBezTo>
                  <a:pt x="58" y="15"/>
                  <a:pt x="57" y="15"/>
                  <a:pt x="57" y="15"/>
                </a:cubicBezTo>
                <a:cubicBezTo>
                  <a:pt x="56" y="14"/>
                  <a:pt x="55" y="14"/>
                  <a:pt x="55" y="14"/>
                </a:cubicBezTo>
                <a:cubicBezTo>
                  <a:pt x="54" y="14"/>
                  <a:pt x="53" y="14"/>
                  <a:pt x="52" y="15"/>
                </a:cubicBezTo>
                <a:cubicBezTo>
                  <a:pt x="24" y="21"/>
                  <a:pt x="24" y="21"/>
                  <a:pt x="24" y="21"/>
                </a:cubicBezTo>
                <a:cubicBezTo>
                  <a:pt x="11" y="5"/>
                  <a:pt x="11" y="5"/>
                  <a:pt x="11" y="5"/>
                </a:cubicBezTo>
                <a:cubicBezTo>
                  <a:pt x="12" y="5"/>
                  <a:pt x="12" y="5"/>
                  <a:pt x="13" y="5"/>
                </a:cubicBezTo>
                <a:cubicBezTo>
                  <a:pt x="13" y="5"/>
                  <a:pt x="13" y="4"/>
                  <a:pt x="14" y="4"/>
                </a:cubicBezTo>
                <a:cubicBezTo>
                  <a:pt x="14" y="4"/>
                  <a:pt x="14" y="3"/>
                  <a:pt x="14" y="3"/>
                </a:cubicBezTo>
                <a:cubicBezTo>
                  <a:pt x="14" y="3"/>
                  <a:pt x="14" y="2"/>
                  <a:pt x="13" y="2"/>
                </a:cubicBezTo>
                <a:cubicBezTo>
                  <a:pt x="13" y="2"/>
                  <a:pt x="13" y="1"/>
                  <a:pt x="12" y="1"/>
                </a:cubicBezTo>
                <a:cubicBezTo>
                  <a:pt x="12" y="1"/>
                  <a:pt x="11" y="1"/>
                  <a:pt x="11" y="1"/>
                </a:cubicBezTo>
                <a:cubicBezTo>
                  <a:pt x="10" y="0"/>
                  <a:pt x="10" y="0"/>
                  <a:pt x="9" y="0"/>
                </a:cubicBezTo>
                <a:cubicBezTo>
                  <a:pt x="9" y="0"/>
                  <a:pt x="8" y="0"/>
                  <a:pt x="7" y="0"/>
                </a:cubicBezTo>
              </a:path>
            </a:pathLst>
          </a:custGeom>
          <a:solidFill>
            <a:srgbClr val="FFFFFF"/>
          </a:solidFill>
          <a:ln w="381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70" name="Freeform 910"/>
          <p:cNvSpPr>
            <a:spLocks/>
          </p:cNvSpPr>
          <p:nvPr/>
        </p:nvSpPr>
        <p:spPr bwMode="auto">
          <a:xfrm>
            <a:off x="2177926" y="3732484"/>
            <a:ext cx="120650" cy="92075"/>
          </a:xfrm>
          <a:custGeom>
            <a:avLst/>
            <a:gdLst/>
            <a:ahLst/>
            <a:cxnLst>
              <a:cxn ang="0">
                <a:pos x="39" y="0"/>
              </a:cxn>
              <a:cxn ang="0">
                <a:pos x="3" y="8"/>
              </a:cxn>
              <a:cxn ang="0">
                <a:pos x="1" y="8"/>
              </a:cxn>
              <a:cxn ang="0">
                <a:pos x="1" y="9"/>
              </a:cxn>
              <a:cxn ang="0">
                <a:pos x="1" y="10"/>
              </a:cxn>
              <a:cxn ang="0">
                <a:pos x="1" y="11"/>
              </a:cxn>
              <a:cxn ang="0">
                <a:pos x="3" y="13"/>
              </a:cxn>
              <a:cxn ang="0">
                <a:pos x="4" y="14"/>
              </a:cxn>
              <a:cxn ang="0">
                <a:pos x="5" y="15"/>
              </a:cxn>
              <a:cxn ang="0">
                <a:pos x="7" y="15"/>
              </a:cxn>
              <a:cxn ang="0">
                <a:pos x="9" y="15"/>
              </a:cxn>
              <a:cxn ang="0">
                <a:pos x="11" y="14"/>
              </a:cxn>
              <a:cxn ang="0">
                <a:pos x="11" y="13"/>
              </a:cxn>
              <a:cxn ang="0">
                <a:pos x="12" y="12"/>
              </a:cxn>
              <a:cxn ang="0">
                <a:pos x="11" y="12"/>
              </a:cxn>
              <a:cxn ang="0">
                <a:pos x="35" y="6"/>
              </a:cxn>
              <a:cxn ang="0">
                <a:pos x="41" y="13"/>
              </a:cxn>
              <a:cxn ang="0">
                <a:pos x="42" y="14"/>
              </a:cxn>
              <a:cxn ang="0">
                <a:pos x="42" y="15"/>
              </a:cxn>
              <a:cxn ang="0">
                <a:pos x="42" y="16"/>
              </a:cxn>
              <a:cxn ang="0">
                <a:pos x="41" y="17"/>
              </a:cxn>
              <a:cxn ang="0">
                <a:pos x="35" y="25"/>
              </a:cxn>
              <a:cxn ang="0">
                <a:pos x="34" y="26"/>
              </a:cxn>
              <a:cxn ang="0">
                <a:pos x="34" y="26"/>
              </a:cxn>
              <a:cxn ang="0">
                <a:pos x="34" y="27"/>
              </a:cxn>
              <a:cxn ang="0">
                <a:pos x="35" y="28"/>
              </a:cxn>
              <a:cxn ang="0">
                <a:pos x="45" y="39"/>
              </a:cxn>
              <a:cxn ang="0">
                <a:pos x="47" y="40"/>
              </a:cxn>
              <a:cxn ang="0">
                <a:pos x="48" y="41"/>
              </a:cxn>
              <a:cxn ang="0">
                <a:pos x="50" y="41"/>
              </a:cxn>
              <a:cxn ang="0">
                <a:pos x="52" y="41"/>
              </a:cxn>
              <a:cxn ang="0">
                <a:pos x="53" y="40"/>
              </a:cxn>
              <a:cxn ang="0">
                <a:pos x="54" y="40"/>
              </a:cxn>
              <a:cxn ang="0">
                <a:pos x="54" y="39"/>
              </a:cxn>
              <a:cxn ang="0">
                <a:pos x="54" y="38"/>
              </a:cxn>
              <a:cxn ang="0">
                <a:pos x="45" y="28"/>
              </a:cxn>
              <a:cxn ang="0">
                <a:pos x="45" y="27"/>
              </a:cxn>
              <a:cxn ang="0">
                <a:pos x="44" y="27"/>
              </a:cxn>
              <a:cxn ang="0">
                <a:pos x="45" y="26"/>
              </a:cxn>
              <a:cxn ang="0">
                <a:pos x="45" y="25"/>
              </a:cxn>
              <a:cxn ang="0">
                <a:pos x="51" y="17"/>
              </a:cxn>
              <a:cxn ang="0">
                <a:pos x="52" y="16"/>
              </a:cxn>
              <a:cxn ang="0">
                <a:pos x="52" y="15"/>
              </a:cxn>
              <a:cxn ang="0">
                <a:pos x="52" y="14"/>
              </a:cxn>
              <a:cxn ang="0">
                <a:pos x="51" y="13"/>
              </a:cxn>
              <a:cxn ang="0">
                <a:pos x="39" y="0"/>
              </a:cxn>
            </a:cxnLst>
            <a:rect l="0" t="0" r="r" b="b"/>
            <a:pathLst>
              <a:path w="54" h="41">
                <a:moveTo>
                  <a:pt x="39" y="0"/>
                </a:moveTo>
                <a:cubicBezTo>
                  <a:pt x="3" y="8"/>
                  <a:pt x="3" y="8"/>
                  <a:pt x="3" y="8"/>
                </a:cubicBezTo>
                <a:cubicBezTo>
                  <a:pt x="2" y="8"/>
                  <a:pt x="2" y="8"/>
                  <a:pt x="1" y="8"/>
                </a:cubicBezTo>
                <a:cubicBezTo>
                  <a:pt x="1" y="9"/>
                  <a:pt x="1" y="9"/>
                  <a:pt x="1" y="9"/>
                </a:cubicBezTo>
                <a:cubicBezTo>
                  <a:pt x="1" y="9"/>
                  <a:pt x="0" y="10"/>
                  <a:pt x="1" y="10"/>
                </a:cubicBezTo>
                <a:cubicBezTo>
                  <a:pt x="1" y="10"/>
                  <a:pt x="1" y="11"/>
                  <a:pt x="1" y="11"/>
                </a:cubicBezTo>
                <a:cubicBezTo>
                  <a:pt x="3" y="13"/>
                  <a:pt x="3" y="13"/>
                  <a:pt x="3" y="13"/>
                </a:cubicBezTo>
                <a:cubicBezTo>
                  <a:pt x="3" y="14"/>
                  <a:pt x="4" y="14"/>
                  <a:pt x="4" y="14"/>
                </a:cubicBezTo>
                <a:cubicBezTo>
                  <a:pt x="4" y="14"/>
                  <a:pt x="5" y="14"/>
                  <a:pt x="5" y="15"/>
                </a:cubicBezTo>
                <a:cubicBezTo>
                  <a:pt x="6" y="15"/>
                  <a:pt x="7" y="15"/>
                  <a:pt x="7" y="15"/>
                </a:cubicBezTo>
                <a:cubicBezTo>
                  <a:pt x="8" y="15"/>
                  <a:pt x="8" y="15"/>
                  <a:pt x="9" y="15"/>
                </a:cubicBezTo>
                <a:cubicBezTo>
                  <a:pt x="10" y="15"/>
                  <a:pt x="10" y="14"/>
                  <a:pt x="11" y="14"/>
                </a:cubicBezTo>
                <a:cubicBezTo>
                  <a:pt x="11" y="14"/>
                  <a:pt x="11" y="14"/>
                  <a:pt x="11" y="13"/>
                </a:cubicBezTo>
                <a:cubicBezTo>
                  <a:pt x="12" y="13"/>
                  <a:pt x="12" y="13"/>
                  <a:pt x="12" y="12"/>
                </a:cubicBezTo>
                <a:cubicBezTo>
                  <a:pt x="12" y="12"/>
                  <a:pt x="11" y="12"/>
                  <a:pt x="11" y="12"/>
                </a:cubicBezTo>
                <a:cubicBezTo>
                  <a:pt x="35" y="6"/>
                  <a:pt x="35" y="6"/>
                  <a:pt x="35" y="6"/>
                </a:cubicBezTo>
                <a:cubicBezTo>
                  <a:pt x="41" y="13"/>
                  <a:pt x="41" y="13"/>
                  <a:pt x="41" y="13"/>
                </a:cubicBezTo>
                <a:cubicBezTo>
                  <a:pt x="41" y="13"/>
                  <a:pt x="41" y="14"/>
                  <a:pt x="42" y="14"/>
                </a:cubicBezTo>
                <a:cubicBezTo>
                  <a:pt x="42" y="14"/>
                  <a:pt x="42" y="15"/>
                  <a:pt x="42" y="15"/>
                </a:cubicBezTo>
                <a:cubicBezTo>
                  <a:pt x="42" y="15"/>
                  <a:pt x="42" y="15"/>
                  <a:pt x="42" y="16"/>
                </a:cubicBezTo>
                <a:cubicBezTo>
                  <a:pt x="42" y="16"/>
                  <a:pt x="42" y="16"/>
                  <a:pt x="41" y="17"/>
                </a:cubicBezTo>
                <a:cubicBezTo>
                  <a:pt x="35" y="25"/>
                  <a:pt x="35" y="25"/>
                  <a:pt x="35" y="25"/>
                </a:cubicBezTo>
                <a:cubicBezTo>
                  <a:pt x="35" y="25"/>
                  <a:pt x="34" y="25"/>
                  <a:pt x="34" y="26"/>
                </a:cubicBezTo>
                <a:cubicBezTo>
                  <a:pt x="34" y="26"/>
                  <a:pt x="34" y="26"/>
                  <a:pt x="34" y="26"/>
                </a:cubicBezTo>
                <a:cubicBezTo>
                  <a:pt x="34" y="27"/>
                  <a:pt x="34" y="27"/>
                  <a:pt x="34" y="27"/>
                </a:cubicBezTo>
                <a:cubicBezTo>
                  <a:pt x="35" y="27"/>
                  <a:pt x="35" y="28"/>
                  <a:pt x="35" y="28"/>
                </a:cubicBezTo>
                <a:cubicBezTo>
                  <a:pt x="45" y="39"/>
                  <a:pt x="45" y="39"/>
                  <a:pt x="45" y="39"/>
                </a:cubicBezTo>
                <a:cubicBezTo>
                  <a:pt x="46" y="40"/>
                  <a:pt x="46" y="40"/>
                  <a:pt x="47" y="40"/>
                </a:cubicBezTo>
                <a:cubicBezTo>
                  <a:pt x="47" y="41"/>
                  <a:pt x="47" y="41"/>
                  <a:pt x="48" y="41"/>
                </a:cubicBezTo>
                <a:cubicBezTo>
                  <a:pt x="48" y="41"/>
                  <a:pt x="49" y="41"/>
                  <a:pt x="50" y="41"/>
                </a:cubicBezTo>
                <a:cubicBezTo>
                  <a:pt x="50" y="41"/>
                  <a:pt x="51" y="41"/>
                  <a:pt x="52" y="41"/>
                </a:cubicBezTo>
                <a:cubicBezTo>
                  <a:pt x="52" y="41"/>
                  <a:pt x="53" y="41"/>
                  <a:pt x="53" y="40"/>
                </a:cubicBezTo>
                <a:cubicBezTo>
                  <a:pt x="54" y="40"/>
                  <a:pt x="54" y="40"/>
                  <a:pt x="54" y="40"/>
                </a:cubicBezTo>
                <a:cubicBezTo>
                  <a:pt x="54" y="39"/>
                  <a:pt x="54" y="39"/>
                  <a:pt x="54" y="39"/>
                </a:cubicBezTo>
                <a:cubicBezTo>
                  <a:pt x="54" y="38"/>
                  <a:pt x="54" y="38"/>
                  <a:pt x="54" y="38"/>
                </a:cubicBezTo>
                <a:cubicBezTo>
                  <a:pt x="45" y="28"/>
                  <a:pt x="45" y="28"/>
                  <a:pt x="45" y="28"/>
                </a:cubicBezTo>
                <a:cubicBezTo>
                  <a:pt x="45" y="28"/>
                  <a:pt x="45" y="28"/>
                  <a:pt x="45" y="27"/>
                </a:cubicBezTo>
                <a:cubicBezTo>
                  <a:pt x="44" y="27"/>
                  <a:pt x="44" y="27"/>
                  <a:pt x="44" y="27"/>
                </a:cubicBezTo>
                <a:cubicBezTo>
                  <a:pt x="44" y="26"/>
                  <a:pt x="44" y="26"/>
                  <a:pt x="45" y="26"/>
                </a:cubicBezTo>
                <a:cubicBezTo>
                  <a:pt x="45" y="26"/>
                  <a:pt x="45" y="25"/>
                  <a:pt x="45" y="25"/>
                </a:cubicBezTo>
                <a:cubicBezTo>
                  <a:pt x="51" y="17"/>
                  <a:pt x="51" y="17"/>
                  <a:pt x="51" y="17"/>
                </a:cubicBezTo>
                <a:cubicBezTo>
                  <a:pt x="52" y="16"/>
                  <a:pt x="52" y="16"/>
                  <a:pt x="52" y="16"/>
                </a:cubicBezTo>
                <a:cubicBezTo>
                  <a:pt x="52" y="16"/>
                  <a:pt x="52" y="15"/>
                  <a:pt x="52" y="15"/>
                </a:cubicBezTo>
                <a:cubicBezTo>
                  <a:pt x="52" y="15"/>
                  <a:pt x="52" y="15"/>
                  <a:pt x="52" y="14"/>
                </a:cubicBezTo>
                <a:cubicBezTo>
                  <a:pt x="52" y="14"/>
                  <a:pt x="51" y="14"/>
                  <a:pt x="51" y="13"/>
                </a:cubicBezTo>
                <a:cubicBezTo>
                  <a:pt x="39" y="0"/>
                  <a:pt x="39" y="0"/>
                  <a:pt x="39" y="0"/>
                </a:cubicBezTo>
              </a:path>
            </a:pathLst>
          </a:custGeom>
          <a:solidFill>
            <a:srgbClr val="FFFFFF"/>
          </a:solidFill>
          <a:ln w="381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71" name="Freeform 911"/>
          <p:cNvSpPr>
            <a:spLocks noEditPoints="1"/>
          </p:cNvSpPr>
          <p:nvPr/>
        </p:nvSpPr>
        <p:spPr bwMode="auto">
          <a:xfrm>
            <a:off x="2454151" y="3684859"/>
            <a:ext cx="133350" cy="88900"/>
          </a:xfrm>
          <a:custGeom>
            <a:avLst/>
            <a:gdLst/>
            <a:ahLst/>
            <a:cxnLst>
              <a:cxn ang="0">
                <a:pos x="28" y="35"/>
              </a:cxn>
              <a:cxn ang="0">
                <a:pos x="17" y="24"/>
              </a:cxn>
              <a:cxn ang="0">
                <a:pos x="40" y="19"/>
              </a:cxn>
              <a:cxn ang="0">
                <a:pos x="51" y="30"/>
              </a:cxn>
              <a:cxn ang="0">
                <a:pos x="28" y="35"/>
              </a:cxn>
              <a:cxn ang="0">
                <a:pos x="21" y="18"/>
              </a:cxn>
              <a:cxn ang="0">
                <a:pos x="10" y="7"/>
              </a:cxn>
              <a:cxn ang="0">
                <a:pos x="18" y="5"/>
              </a:cxn>
              <a:cxn ang="0">
                <a:pos x="28" y="16"/>
              </a:cxn>
              <a:cxn ang="0">
                <a:pos x="21" y="18"/>
              </a:cxn>
              <a:cxn ang="0">
                <a:pos x="17" y="0"/>
              </a:cxn>
              <a:cxn ang="0">
                <a:pos x="2" y="3"/>
              </a:cxn>
              <a:cxn ang="0">
                <a:pos x="0" y="4"/>
              </a:cxn>
              <a:cxn ang="0">
                <a:pos x="0" y="4"/>
              </a:cxn>
              <a:cxn ang="0">
                <a:pos x="0" y="5"/>
              </a:cxn>
              <a:cxn ang="0">
                <a:pos x="0" y="6"/>
              </a:cxn>
              <a:cxn ang="0">
                <a:pos x="13" y="19"/>
              </a:cxn>
              <a:cxn ang="0">
                <a:pos x="11" y="20"/>
              </a:cxn>
              <a:cxn ang="0">
                <a:pos x="10" y="21"/>
              </a:cxn>
              <a:cxn ang="0">
                <a:pos x="9" y="21"/>
              </a:cxn>
              <a:cxn ang="0">
                <a:pos x="8" y="22"/>
              </a:cxn>
              <a:cxn ang="0">
                <a:pos x="8" y="23"/>
              </a:cxn>
              <a:cxn ang="0">
                <a:pos x="8" y="24"/>
              </a:cxn>
              <a:cxn ang="0">
                <a:pos x="8" y="25"/>
              </a:cxn>
              <a:cxn ang="0">
                <a:pos x="9" y="26"/>
              </a:cxn>
              <a:cxn ang="0">
                <a:pos x="20" y="37"/>
              </a:cxn>
              <a:cxn ang="0">
                <a:pos x="22" y="39"/>
              </a:cxn>
              <a:cxn ang="0">
                <a:pos x="25" y="40"/>
              </a:cxn>
              <a:cxn ang="0">
                <a:pos x="28" y="40"/>
              </a:cxn>
              <a:cxn ang="0">
                <a:pos x="32" y="40"/>
              </a:cxn>
              <a:cxn ang="0">
                <a:pos x="55" y="35"/>
              </a:cxn>
              <a:cxn ang="0">
                <a:pos x="58" y="34"/>
              </a:cxn>
              <a:cxn ang="0">
                <a:pos x="60" y="32"/>
              </a:cxn>
              <a:cxn ang="0">
                <a:pos x="60" y="30"/>
              </a:cxn>
              <a:cxn ang="0">
                <a:pos x="59" y="28"/>
              </a:cxn>
              <a:cxn ang="0">
                <a:pos x="48" y="17"/>
              </a:cxn>
              <a:cxn ang="0">
                <a:pos x="47" y="16"/>
              </a:cxn>
              <a:cxn ang="0">
                <a:pos x="46" y="15"/>
              </a:cxn>
              <a:cxn ang="0">
                <a:pos x="44" y="15"/>
              </a:cxn>
              <a:cxn ang="0">
                <a:pos x="43" y="14"/>
              </a:cxn>
              <a:cxn ang="0">
                <a:pos x="41" y="14"/>
              </a:cxn>
              <a:cxn ang="0">
                <a:pos x="39" y="14"/>
              </a:cxn>
              <a:cxn ang="0">
                <a:pos x="38" y="14"/>
              </a:cxn>
              <a:cxn ang="0">
                <a:pos x="36" y="14"/>
              </a:cxn>
              <a:cxn ang="0">
                <a:pos x="23" y="1"/>
              </a:cxn>
              <a:cxn ang="0">
                <a:pos x="22" y="0"/>
              </a:cxn>
              <a:cxn ang="0">
                <a:pos x="21" y="0"/>
              </a:cxn>
              <a:cxn ang="0">
                <a:pos x="19" y="0"/>
              </a:cxn>
              <a:cxn ang="0">
                <a:pos x="17" y="0"/>
              </a:cxn>
            </a:cxnLst>
            <a:rect l="0" t="0" r="r" b="b"/>
            <a:pathLst>
              <a:path w="60" h="40">
                <a:moveTo>
                  <a:pt x="28" y="35"/>
                </a:moveTo>
                <a:cubicBezTo>
                  <a:pt x="17" y="24"/>
                  <a:pt x="17" y="24"/>
                  <a:pt x="17" y="24"/>
                </a:cubicBezTo>
                <a:cubicBezTo>
                  <a:pt x="40" y="19"/>
                  <a:pt x="40" y="19"/>
                  <a:pt x="40" y="19"/>
                </a:cubicBezTo>
                <a:cubicBezTo>
                  <a:pt x="51" y="30"/>
                  <a:pt x="51" y="30"/>
                  <a:pt x="51" y="30"/>
                </a:cubicBezTo>
                <a:cubicBezTo>
                  <a:pt x="28" y="35"/>
                  <a:pt x="28" y="35"/>
                  <a:pt x="28" y="35"/>
                </a:cubicBezTo>
                <a:moveTo>
                  <a:pt x="21" y="18"/>
                </a:moveTo>
                <a:cubicBezTo>
                  <a:pt x="10" y="7"/>
                  <a:pt x="10" y="7"/>
                  <a:pt x="10" y="7"/>
                </a:cubicBezTo>
                <a:cubicBezTo>
                  <a:pt x="18" y="5"/>
                  <a:pt x="18" y="5"/>
                  <a:pt x="18" y="5"/>
                </a:cubicBezTo>
                <a:cubicBezTo>
                  <a:pt x="28" y="16"/>
                  <a:pt x="28" y="16"/>
                  <a:pt x="28" y="16"/>
                </a:cubicBezTo>
                <a:cubicBezTo>
                  <a:pt x="21" y="18"/>
                  <a:pt x="21" y="18"/>
                  <a:pt x="21" y="18"/>
                </a:cubicBezTo>
                <a:moveTo>
                  <a:pt x="17" y="0"/>
                </a:moveTo>
                <a:cubicBezTo>
                  <a:pt x="2" y="3"/>
                  <a:pt x="2" y="3"/>
                  <a:pt x="2" y="3"/>
                </a:cubicBezTo>
                <a:cubicBezTo>
                  <a:pt x="1" y="3"/>
                  <a:pt x="1" y="3"/>
                  <a:pt x="0" y="4"/>
                </a:cubicBezTo>
                <a:cubicBezTo>
                  <a:pt x="0" y="4"/>
                  <a:pt x="0" y="4"/>
                  <a:pt x="0" y="4"/>
                </a:cubicBezTo>
                <a:cubicBezTo>
                  <a:pt x="0" y="5"/>
                  <a:pt x="0" y="5"/>
                  <a:pt x="0" y="5"/>
                </a:cubicBezTo>
                <a:cubicBezTo>
                  <a:pt x="0" y="6"/>
                  <a:pt x="0" y="6"/>
                  <a:pt x="0" y="6"/>
                </a:cubicBezTo>
                <a:cubicBezTo>
                  <a:pt x="13" y="19"/>
                  <a:pt x="13" y="19"/>
                  <a:pt x="13" y="19"/>
                </a:cubicBezTo>
                <a:cubicBezTo>
                  <a:pt x="12" y="20"/>
                  <a:pt x="12" y="20"/>
                  <a:pt x="11" y="20"/>
                </a:cubicBezTo>
                <a:cubicBezTo>
                  <a:pt x="11" y="20"/>
                  <a:pt x="10" y="20"/>
                  <a:pt x="10" y="21"/>
                </a:cubicBezTo>
                <a:cubicBezTo>
                  <a:pt x="9" y="21"/>
                  <a:pt x="9" y="21"/>
                  <a:pt x="9" y="21"/>
                </a:cubicBezTo>
                <a:cubicBezTo>
                  <a:pt x="9" y="21"/>
                  <a:pt x="8" y="22"/>
                  <a:pt x="8" y="22"/>
                </a:cubicBezTo>
                <a:cubicBezTo>
                  <a:pt x="8" y="22"/>
                  <a:pt x="8" y="23"/>
                  <a:pt x="8" y="23"/>
                </a:cubicBezTo>
                <a:cubicBezTo>
                  <a:pt x="8" y="23"/>
                  <a:pt x="8" y="23"/>
                  <a:pt x="8" y="24"/>
                </a:cubicBezTo>
                <a:cubicBezTo>
                  <a:pt x="8" y="24"/>
                  <a:pt x="8" y="24"/>
                  <a:pt x="8" y="25"/>
                </a:cubicBezTo>
                <a:cubicBezTo>
                  <a:pt x="9" y="25"/>
                  <a:pt x="9" y="25"/>
                  <a:pt x="9" y="26"/>
                </a:cubicBezTo>
                <a:cubicBezTo>
                  <a:pt x="20" y="37"/>
                  <a:pt x="20" y="37"/>
                  <a:pt x="20" y="37"/>
                </a:cubicBezTo>
                <a:cubicBezTo>
                  <a:pt x="20" y="38"/>
                  <a:pt x="21" y="38"/>
                  <a:pt x="22" y="39"/>
                </a:cubicBezTo>
                <a:cubicBezTo>
                  <a:pt x="23" y="39"/>
                  <a:pt x="24" y="40"/>
                  <a:pt x="25" y="40"/>
                </a:cubicBezTo>
                <a:cubicBezTo>
                  <a:pt x="26" y="40"/>
                  <a:pt x="27" y="40"/>
                  <a:pt x="28" y="40"/>
                </a:cubicBezTo>
                <a:cubicBezTo>
                  <a:pt x="30" y="40"/>
                  <a:pt x="31" y="40"/>
                  <a:pt x="32" y="40"/>
                </a:cubicBezTo>
                <a:cubicBezTo>
                  <a:pt x="55" y="35"/>
                  <a:pt x="55" y="35"/>
                  <a:pt x="55" y="35"/>
                </a:cubicBezTo>
                <a:cubicBezTo>
                  <a:pt x="57" y="34"/>
                  <a:pt x="58" y="34"/>
                  <a:pt x="58" y="34"/>
                </a:cubicBezTo>
                <a:cubicBezTo>
                  <a:pt x="59" y="33"/>
                  <a:pt x="60" y="33"/>
                  <a:pt x="60" y="32"/>
                </a:cubicBezTo>
                <a:cubicBezTo>
                  <a:pt x="60" y="32"/>
                  <a:pt x="60" y="31"/>
                  <a:pt x="60" y="30"/>
                </a:cubicBezTo>
                <a:cubicBezTo>
                  <a:pt x="60" y="30"/>
                  <a:pt x="59" y="29"/>
                  <a:pt x="59" y="28"/>
                </a:cubicBezTo>
                <a:cubicBezTo>
                  <a:pt x="48" y="17"/>
                  <a:pt x="48" y="17"/>
                  <a:pt x="48" y="17"/>
                </a:cubicBezTo>
                <a:cubicBezTo>
                  <a:pt x="48" y="17"/>
                  <a:pt x="47" y="17"/>
                  <a:pt x="47" y="16"/>
                </a:cubicBezTo>
                <a:cubicBezTo>
                  <a:pt x="47" y="16"/>
                  <a:pt x="46" y="16"/>
                  <a:pt x="46" y="15"/>
                </a:cubicBezTo>
                <a:cubicBezTo>
                  <a:pt x="45" y="15"/>
                  <a:pt x="45" y="15"/>
                  <a:pt x="44" y="15"/>
                </a:cubicBezTo>
                <a:cubicBezTo>
                  <a:pt x="44" y="15"/>
                  <a:pt x="43" y="15"/>
                  <a:pt x="43" y="14"/>
                </a:cubicBezTo>
                <a:cubicBezTo>
                  <a:pt x="42" y="14"/>
                  <a:pt x="42" y="14"/>
                  <a:pt x="41" y="14"/>
                </a:cubicBezTo>
                <a:cubicBezTo>
                  <a:pt x="41" y="14"/>
                  <a:pt x="40" y="14"/>
                  <a:pt x="39" y="14"/>
                </a:cubicBezTo>
                <a:cubicBezTo>
                  <a:pt x="39" y="14"/>
                  <a:pt x="38" y="14"/>
                  <a:pt x="38" y="14"/>
                </a:cubicBezTo>
                <a:cubicBezTo>
                  <a:pt x="37" y="14"/>
                  <a:pt x="36" y="14"/>
                  <a:pt x="36" y="14"/>
                </a:cubicBezTo>
                <a:cubicBezTo>
                  <a:pt x="23" y="1"/>
                  <a:pt x="23" y="1"/>
                  <a:pt x="23" y="1"/>
                </a:cubicBezTo>
                <a:cubicBezTo>
                  <a:pt x="23" y="1"/>
                  <a:pt x="23" y="1"/>
                  <a:pt x="22" y="0"/>
                </a:cubicBezTo>
                <a:cubicBezTo>
                  <a:pt x="22" y="0"/>
                  <a:pt x="21" y="0"/>
                  <a:pt x="21" y="0"/>
                </a:cubicBezTo>
                <a:cubicBezTo>
                  <a:pt x="20" y="0"/>
                  <a:pt x="20" y="0"/>
                  <a:pt x="19" y="0"/>
                </a:cubicBezTo>
                <a:cubicBezTo>
                  <a:pt x="18" y="0"/>
                  <a:pt x="18" y="0"/>
                  <a:pt x="17" y="0"/>
                </a:cubicBezTo>
              </a:path>
            </a:pathLst>
          </a:custGeom>
          <a:solidFill>
            <a:srgbClr val="FFFFFF"/>
          </a:solidFill>
          <a:ln w="381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72" name="Freeform 912"/>
          <p:cNvSpPr>
            <a:spLocks noEditPoints="1"/>
          </p:cNvSpPr>
          <p:nvPr/>
        </p:nvSpPr>
        <p:spPr bwMode="auto">
          <a:xfrm>
            <a:off x="2562101" y="3653109"/>
            <a:ext cx="155575" cy="79375"/>
          </a:xfrm>
          <a:custGeom>
            <a:avLst/>
            <a:gdLst/>
            <a:ahLst/>
            <a:cxnLst>
              <a:cxn ang="0">
                <a:pos x="17" y="17"/>
              </a:cxn>
              <a:cxn ang="0">
                <a:pos x="11" y="10"/>
              </a:cxn>
              <a:cxn ang="0">
                <a:pos x="33" y="5"/>
              </a:cxn>
              <a:cxn ang="0">
                <a:pos x="40" y="12"/>
              </a:cxn>
              <a:cxn ang="0">
                <a:pos x="17" y="17"/>
              </a:cxn>
              <a:cxn ang="0">
                <a:pos x="33" y="0"/>
              </a:cxn>
              <a:cxn ang="0">
                <a:pos x="2" y="7"/>
              </a:cxn>
              <a:cxn ang="0">
                <a:pos x="1" y="7"/>
              </a:cxn>
              <a:cxn ang="0">
                <a:pos x="0" y="8"/>
              </a:cxn>
              <a:cxn ang="0">
                <a:pos x="0" y="9"/>
              </a:cxn>
              <a:cxn ang="0">
                <a:pos x="1" y="10"/>
              </a:cxn>
              <a:cxn ang="0">
                <a:pos x="12" y="21"/>
              </a:cxn>
              <a:cxn ang="0">
                <a:pos x="13" y="22"/>
              </a:cxn>
              <a:cxn ang="0">
                <a:pos x="15" y="23"/>
              </a:cxn>
              <a:cxn ang="0">
                <a:pos x="16" y="23"/>
              </a:cxn>
              <a:cxn ang="0">
                <a:pos x="18" y="23"/>
              </a:cxn>
              <a:cxn ang="0">
                <a:pos x="45" y="17"/>
              </a:cxn>
              <a:cxn ang="0">
                <a:pos x="59" y="31"/>
              </a:cxn>
              <a:cxn ang="0">
                <a:pos x="58" y="32"/>
              </a:cxn>
              <a:cxn ang="0">
                <a:pos x="57" y="33"/>
              </a:cxn>
              <a:cxn ang="0">
                <a:pos x="57" y="34"/>
              </a:cxn>
              <a:cxn ang="0">
                <a:pos x="58" y="35"/>
              </a:cxn>
              <a:cxn ang="0">
                <a:pos x="59" y="35"/>
              </a:cxn>
              <a:cxn ang="0">
                <a:pos x="60" y="36"/>
              </a:cxn>
              <a:cxn ang="0">
                <a:pos x="62" y="36"/>
              </a:cxn>
              <a:cxn ang="0">
                <a:pos x="64" y="36"/>
              </a:cxn>
              <a:cxn ang="0">
                <a:pos x="68" y="35"/>
              </a:cxn>
              <a:cxn ang="0">
                <a:pos x="69" y="35"/>
              </a:cxn>
              <a:cxn ang="0">
                <a:pos x="70" y="34"/>
              </a:cxn>
              <a:cxn ang="0">
                <a:pos x="70" y="33"/>
              </a:cxn>
              <a:cxn ang="0">
                <a:pos x="69" y="32"/>
              </a:cxn>
              <a:cxn ang="0">
                <a:pos x="39" y="2"/>
              </a:cxn>
              <a:cxn ang="0">
                <a:pos x="38" y="1"/>
              </a:cxn>
              <a:cxn ang="0">
                <a:pos x="36" y="0"/>
              </a:cxn>
              <a:cxn ang="0">
                <a:pos x="34" y="0"/>
              </a:cxn>
              <a:cxn ang="0">
                <a:pos x="33" y="0"/>
              </a:cxn>
            </a:cxnLst>
            <a:rect l="0" t="0" r="r" b="b"/>
            <a:pathLst>
              <a:path w="70" h="36">
                <a:moveTo>
                  <a:pt x="17" y="17"/>
                </a:moveTo>
                <a:cubicBezTo>
                  <a:pt x="11" y="10"/>
                  <a:pt x="11" y="10"/>
                  <a:pt x="11" y="10"/>
                </a:cubicBezTo>
                <a:cubicBezTo>
                  <a:pt x="33" y="5"/>
                  <a:pt x="33" y="5"/>
                  <a:pt x="33" y="5"/>
                </a:cubicBezTo>
                <a:cubicBezTo>
                  <a:pt x="40" y="12"/>
                  <a:pt x="40" y="12"/>
                  <a:pt x="40" y="12"/>
                </a:cubicBezTo>
                <a:cubicBezTo>
                  <a:pt x="17" y="17"/>
                  <a:pt x="17" y="17"/>
                  <a:pt x="17" y="17"/>
                </a:cubicBezTo>
                <a:moveTo>
                  <a:pt x="33" y="0"/>
                </a:moveTo>
                <a:cubicBezTo>
                  <a:pt x="2" y="7"/>
                  <a:pt x="2" y="7"/>
                  <a:pt x="2" y="7"/>
                </a:cubicBezTo>
                <a:cubicBezTo>
                  <a:pt x="2" y="7"/>
                  <a:pt x="1" y="7"/>
                  <a:pt x="1" y="7"/>
                </a:cubicBezTo>
                <a:cubicBezTo>
                  <a:pt x="1" y="7"/>
                  <a:pt x="0" y="8"/>
                  <a:pt x="0" y="8"/>
                </a:cubicBezTo>
                <a:cubicBezTo>
                  <a:pt x="0" y="8"/>
                  <a:pt x="0" y="9"/>
                  <a:pt x="0" y="9"/>
                </a:cubicBezTo>
                <a:cubicBezTo>
                  <a:pt x="0" y="9"/>
                  <a:pt x="0" y="9"/>
                  <a:pt x="1" y="10"/>
                </a:cubicBezTo>
                <a:cubicBezTo>
                  <a:pt x="12" y="21"/>
                  <a:pt x="12" y="21"/>
                  <a:pt x="12" y="21"/>
                </a:cubicBezTo>
                <a:cubicBezTo>
                  <a:pt x="12" y="22"/>
                  <a:pt x="13" y="22"/>
                  <a:pt x="13" y="22"/>
                </a:cubicBezTo>
                <a:cubicBezTo>
                  <a:pt x="14" y="22"/>
                  <a:pt x="14" y="22"/>
                  <a:pt x="15" y="23"/>
                </a:cubicBezTo>
                <a:cubicBezTo>
                  <a:pt x="15" y="23"/>
                  <a:pt x="16" y="23"/>
                  <a:pt x="16" y="23"/>
                </a:cubicBezTo>
                <a:cubicBezTo>
                  <a:pt x="17" y="23"/>
                  <a:pt x="18" y="23"/>
                  <a:pt x="18" y="23"/>
                </a:cubicBezTo>
                <a:cubicBezTo>
                  <a:pt x="45" y="17"/>
                  <a:pt x="45" y="17"/>
                  <a:pt x="45" y="17"/>
                </a:cubicBezTo>
                <a:cubicBezTo>
                  <a:pt x="59" y="31"/>
                  <a:pt x="59" y="31"/>
                  <a:pt x="59" y="31"/>
                </a:cubicBezTo>
                <a:cubicBezTo>
                  <a:pt x="59" y="32"/>
                  <a:pt x="58" y="32"/>
                  <a:pt x="58" y="32"/>
                </a:cubicBezTo>
                <a:cubicBezTo>
                  <a:pt x="58" y="32"/>
                  <a:pt x="57" y="32"/>
                  <a:pt x="57" y="33"/>
                </a:cubicBezTo>
                <a:cubicBezTo>
                  <a:pt x="57" y="33"/>
                  <a:pt x="57" y="33"/>
                  <a:pt x="57" y="34"/>
                </a:cubicBezTo>
                <a:cubicBezTo>
                  <a:pt x="57" y="34"/>
                  <a:pt x="57" y="34"/>
                  <a:pt x="58" y="35"/>
                </a:cubicBezTo>
                <a:cubicBezTo>
                  <a:pt x="58" y="35"/>
                  <a:pt x="58" y="35"/>
                  <a:pt x="59" y="35"/>
                </a:cubicBezTo>
                <a:cubicBezTo>
                  <a:pt x="59" y="36"/>
                  <a:pt x="60" y="36"/>
                  <a:pt x="60" y="36"/>
                </a:cubicBezTo>
                <a:cubicBezTo>
                  <a:pt x="61" y="36"/>
                  <a:pt x="62" y="36"/>
                  <a:pt x="62" y="36"/>
                </a:cubicBezTo>
                <a:cubicBezTo>
                  <a:pt x="63" y="36"/>
                  <a:pt x="63" y="36"/>
                  <a:pt x="64" y="36"/>
                </a:cubicBezTo>
                <a:cubicBezTo>
                  <a:pt x="68" y="35"/>
                  <a:pt x="68" y="35"/>
                  <a:pt x="68" y="35"/>
                </a:cubicBezTo>
                <a:cubicBezTo>
                  <a:pt x="68" y="35"/>
                  <a:pt x="69" y="35"/>
                  <a:pt x="69" y="35"/>
                </a:cubicBezTo>
                <a:cubicBezTo>
                  <a:pt x="70" y="34"/>
                  <a:pt x="70" y="34"/>
                  <a:pt x="70" y="34"/>
                </a:cubicBezTo>
                <a:cubicBezTo>
                  <a:pt x="70" y="34"/>
                  <a:pt x="70" y="33"/>
                  <a:pt x="70" y="33"/>
                </a:cubicBezTo>
                <a:cubicBezTo>
                  <a:pt x="70" y="33"/>
                  <a:pt x="70" y="32"/>
                  <a:pt x="69" y="32"/>
                </a:cubicBezTo>
                <a:cubicBezTo>
                  <a:pt x="39" y="2"/>
                  <a:pt x="39" y="2"/>
                  <a:pt x="39" y="2"/>
                </a:cubicBezTo>
                <a:cubicBezTo>
                  <a:pt x="39" y="1"/>
                  <a:pt x="38" y="1"/>
                  <a:pt x="38" y="1"/>
                </a:cubicBezTo>
                <a:cubicBezTo>
                  <a:pt x="37" y="1"/>
                  <a:pt x="37" y="0"/>
                  <a:pt x="36" y="0"/>
                </a:cubicBezTo>
                <a:cubicBezTo>
                  <a:pt x="36" y="0"/>
                  <a:pt x="35" y="0"/>
                  <a:pt x="34" y="0"/>
                </a:cubicBezTo>
                <a:cubicBezTo>
                  <a:pt x="34" y="0"/>
                  <a:pt x="33" y="0"/>
                  <a:pt x="33" y="0"/>
                </a:cubicBezTo>
              </a:path>
            </a:pathLst>
          </a:custGeom>
          <a:solidFill>
            <a:srgbClr val="FFFFFF"/>
          </a:solidFill>
          <a:ln w="381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73" name="Freeform 913"/>
          <p:cNvSpPr>
            <a:spLocks/>
          </p:cNvSpPr>
          <p:nvPr/>
        </p:nvSpPr>
        <p:spPr bwMode="auto">
          <a:xfrm>
            <a:off x="2684338" y="3632471"/>
            <a:ext cx="158750" cy="87313"/>
          </a:xfrm>
          <a:custGeom>
            <a:avLst/>
            <a:gdLst/>
            <a:ahLst/>
            <a:cxnLst>
              <a:cxn ang="0">
                <a:pos x="22" y="0"/>
              </a:cxn>
              <a:cxn ang="0">
                <a:pos x="3" y="4"/>
              </a:cxn>
              <a:cxn ang="0">
                <a:pos x="1" y="4"/>
              </a:cxn>
              <a:cxn ang="0">
                <a:pos x="1" y="5"/>
              </a:cxn>
              <a:cxn ang="0">
                <a:pos x="0" y="6"/>
              </a:cxn>
              <a:cxn ang="0">
                <a:pos x="1" y="7"/>
              </a:cxn>
              <a:cxn ang="0">
                <a:pos x="3" y="8"/>
              </a:cxn>
              <a:cxn ang="0">
                <a:pos x="4" y="8"/>
              </a:cxn>
              <a:cxn ang="0">
                <a:pos x="6" y="8"/>
              </a:cxn>
              <a:cxn ang="0">
                <a:pos x="7" y="8"/>
              </a:cxn>
              <a:cxn ang="0">
                <a:pos x="18" y="6"/>
              </a:cxn>
              <a:cxn ang="0">
                <a:pos x="45" y="32"/>
              </a:cxn>
              <a:cxn ang="0">
                <a:pos x="33" y="34"/>
              </a:cxn>
              <a:cxn ang="0">
                <a:pos x="32" y="34"/>
              </a:cxn>
              <a:cxn ang="0">
                <a:pos x="31" y="35"/>
              </a:cxn>
              <a:cxn ang="0">
                <a:pos x="31" y="36"/>
              </a:cxn>
              <a:cxn ang="0">
                <a:pos x="32" y="37"/>
              </a:cxn>
              <a:cxn ang="0">
                <a:pos x="33" y="38"/>
              </a:cxn>
              <a:cxn ang="0">
                <a:pos x="35" y="39"/>
              </a:cxn>
              <a:cxn ang="0">
                <a:pos x="37" y="39"/>
              </a:cxn>
              <a:cxn ang="0">
                <a:pos x="38" y="39"/>
              </a:cxn>
              <a:cxn ang="0">
                <a:pos x="68" y="32"/>
              </a:cxn>
              <a:cxn ang="0">
                <a:pos x="70" y="31"/>
              </a:cxn>
              <a:cxn ang="0">
                <a:pos x="71" y="31"/>
              </a:cxn>
              <a:cxn ang="0">
                <a:pos x="71" y="30"/>
              </a:cxn>
              <a:cxn ang="0">
                <a:pos x="70" y="29"/>
              </a:cxn>
              <a:cxn ang="0">
                <a:pos x="58" y="17"/>
              </a:cxn>
              <a:cxn ang="0">
                <a:pos x="57" y="17"/>
              </a:cxn>
              <a:cxn ang="0">
                <a:pos x="56" y="16"/>
              </a:cxn>
              <a:cxn ang="0">
                <a:pos x="54" y="16"/>
              </a:cxn>
              <a:cxn ang="0">
                <a:pos x="52" y="16"/>
              </a:cxn>
              <a:cxn ang="0">
                <a:pos x="51" y="17"/>
              </a:cxn>
              <a:cxn ang="0">
                <a:pos x="50" y="17"/>
              </a:cxn>
              <a:cxn ang="0">
                <a:pos x="50" y="18"/>
              </a:cxn>
              <a:cxn ang="0">
                <a:pos x="51" y="19"/>
              </a:cxn>
              <a:cxn ang="0">
                <a:pos x="60" y="28"/>
              </a:cxn>
              <a:cxn ang="0">
                <a:pos x="53" y="30"/>
              </a:cxn>
              <a:cxn ang="0">
                <a:pos x="22" y="0"/>
              </a:cxn>
            </a:cxnLst>
            <a:rect l="0" t="0" r="r" b="b"/>
            <a:pathLst>
              <a:path w="71" h="39">
                <a:moveTo>
                  <a:pt x="22" y="0"/>
                </a:moveTo>
                <a:cubicBezTo>
                  <a:pt x="3" y="4"/>
                  <a:pt x="3" y="4"/>
                  <a:pt x="3" y="4"/>
                </a:cubicBezTo>
                <a:cubicBezTo>
                  <a:pt x="2" y="4"/>
                  <a:pt x="2" y="4"/>
                  <a:pt x="1" y="4"/>
                </a:cubicBezTo>
                <a:cubicBezTo>
                  <a:pt x="1" y="4"/>
                  <a:pt x="1" y="5"/>
                  <a:pt x="1" y="5"/>
                </a:cubicBezTo>
                <a:cubicBezTo>
                  <a:pt x="0" y="5"/>
                  <a:pt x="0" y="5"/>
                  <a:pt x="0" y="6"/>
                </a:cubicBezTo>
                <a:cubicBezTo>
                  <a:pt x="1" y="6"/>
                  <a:pt x="1" y="6"/>
                  <a:pt x="1" y="7"/>
                </a:cubicBezTo>
                <a:cubicBezTo>
                  <a:pt x="2" y="7"/>
                  <a:pt x="2" y="7"/>
                  <a:pt x="3" y="8"/>
                </a:cubicBezTo>
                <a:cubicBezTo>
                  <a:pt x="3" y="8"/>
                  <a:pt x="4" y="8"/>
                  <a:pt x="4" y="8"/>
                </a:cubicBezTo>
                <a:cubicBezTo>
                  <a:pt x="5" y="8"/>
                  <a:pt x="5" y="8"/>
                  <a:pt x="6" y="8"/>
                </a:cubicBezTo>
                <a:cubicBezTo>
                  <a:pt x="6" y="8"/>
                  <a:pt x="7" y="8"/>
                  <a:pt x="7" y="8"/>
                </a:cubicBezTo>
                <a:cubicBezTo>
                  <a:pt x="18" y="6"/>
                  <a:pt x="18" y="6"/>
                  <a:pt x="18" y="6"/>
                </a:cubicBezTo>
                <a:cubicBezTo>
                  <a:pt x="45" y="32"/>
                  <a:pt x="45" y="32"/>
                  <a:pt x="45" y="32"/>
                </a:cubicBezTo>
                <a:cubicBezTo>
                  <a:pt x="33" y="34"/>
                  <a:pt x="33" y="34"/>
                  <a:pt x="33" y="34"/>
                </a:cubicBezTo>
                <a:cubicBezTo>
                  <a:pt x="33" y="34"/>
                  <a:pt x="33" y="34"/>
                  <a:pt x="32" y="34"/>
                </a:cubicBezTo>
                <a:cubicBezTo>
                  <a:pt x="32" y="35"/>
                  <a:pt x="32" y="35"/>
                  <a:pt x="31" y="35"/>
                </a:cubicBezTo>
                <a:cubicBezTo>
                  <a:pt x="31" y="35"/>
                  <a:pt x="31" y="36"/>
                  <a:pt x="31" y="36"/>
                </a:cubicBezTo>
                <a:cubicBezTo>
                  <a:pt x="31" y="36"/>
                  <a:pt x="32" y="37"/>
                  <a:pt x="32" y="37"/>
                </a:cubicBezTo>
                <a:cubicBezTo>
                  <a:pt x="32" y="38"/>
                  <a:pt x="33" y="38"/>
                  <a:pt x="33" y="38"/>
                </a:cubicBezTo>
                <a:cubicBezTo>
                  <a:pt x="34" y="38"/>
                  <a:pt x="34" y="39"/>
                  <a:pt x="35" y="39"/>
                </a:cubicBezTo>
                <a:cubicBezTo>
                  <a:pt x="35" y="39"/>
                  <a:pt x="36" y="39"/>
                  <a:pt x="37" y="39"/>
                </a:cubicBezTo>
                <a:cubicBezTo>
                  <a:pt x="37" y="39"/>
                  <a:pt x="38" y="39"/>
                  <a:pt x="38" y="39"/>
                </a:cubicBezTo>
                <a:cubicBezTo>
                  <a:pt x="68" y="32"/>
                  <a:pt x="68" y="32"/>
                  <a:pt x="68" y="32"/>
                </a:cubicBezTo>
                <a:cubicBezTo>
                  <a:pt x="69" y="32"/>
                  <a:pt x="69" y="32"/>
                  <a:pt x="70" y="31"/>
                </a:cubicBezTo>
                <a:cubicBezTo>
                  <a:pt x="70" y="31"/>
                  <a:pt x="70" y="31"/>
                  <a:pt x="71" y="31"/>
                </a:cubicBezTo>
                <a:cubicBezTo>
                  <a:pt x="71" y="30"/>
                  <a:pt x="71" y="30"/>
                  <a:pt x="71" y="30"/>
                </a:cubicBezTo>
                <a:cubicBezTo>
                  <a:pt x="71" y="30"/>
                  <a:pt x="70" y="29"/>
                  <a:pt x="70" y="29"/>
                </a:cubicBezTo>
                <a:cubicBezTo>
                  <a:pt x="58" y="17"/>
                  <a:pt x="58" y="17"/>
                  <a:pt x="58" y="17"/>
                </a:cubicBezTo>
                <a:cubicBezTo>
                  <a:pt x="58" y="17"/>
                  <a:pt x="58" y="17"/>
                  <a:pt x="57" y="17"/>
                </a:cubicBezTo>
                <a:cubicBezTo>
                  <a:pt x="57" y="16"/>
                  <a:pt x="56" y="16"/>
                  <a:pt x="56" y="16"/>
                </a:cubicBezTo>
                <a:cubicBezTo>
                  <a:pt x="55" y="16"/>
                  <a:pt x="55" y="16"/>
                  <a:pt x="54" y="16"/>
                </a:cubicBezTo>
                <a:cubicBezTo>
                  <a:pt x="53" y="16"/>
                  <a:pt x="53" y="16"/>
                  <a:pt x="52" y="16"/>
                </a:cubicBezTo>
                <a:cubicBezTo>
                  <a:pt x="51" y="16"/>
                  <a:pt x="51" y="16"/>
                  <a:pt x="51" y="17"/>
                </a:cubicBezTo>
                <a:cubicBezTo>
                  <a:pt x="50" y="17"/>
                  <a:pt x="50" y="17"/>
                  <a:pt x="50" y="17"/>
                </a:cubicBezTo>
                <a:cubicBezTo>
                  <a:pt x="50" y="18"/>
                  <a:pt x="50" y="18"/>
                  <a:pt x="50" y="18"/>
                </a:cubicBezTo>
                <a:cubicBezTo>
                  <a:pt x="50" y="18"/>
                  <a:pt x="50" y="19"/>
                  <a:pt x="51" y="19"/>
                </a:cubicBezTo>
                <a:cubicBezTo>
                  <a:pt x="60" y="28"/>
                  <a:pt x="60" y="28"/>
                  <a:pt x="60" y="28"/>
                </a:cubicBezTo>
                <a:cubicBezTo>
                  <a:pt x="53" y="30"/>
                  <a:pt x="53" y="30"/>
                  <a:pt x="53" y="30"/>
                </a:cubicBezTo>
                <a:cubicBezTo>
                  <a:pt x="22" y="0"/>
                  <a:pt x="22" y="0"/>
                  <a:pt x="22" y="0"/>
                </a:cubicBezTo>
              </a:path>
            </a:pathLst>
          </a:custGeom>
          <a:solidFill>
            <a:srgbClr val="FFFFFF"/>
          </a:solidFill>
          <a:ln w="381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74" name="Freeform 914"/>
          <p:cNvSpPr>
            <a:spLocks noEditPoints="1"/>
          </p:cNvSpPr>
          <p:nvPr/>
        </p:nvSpPr>
        <p:spPr bwMode="auto">
          <a:xfrm>
            <a:off x="2811338" y="3600721"/>
            <a:ext cx="149225" cy="90488"/>
          </a:xfrm>
          <a:custGeom>
            <a:avLst/>
            <a:gdLst/>
            <a:ahLst/>
            <a:cxnLst>
              <a:cxn ang="0">
                <a:pos x="35" y="35"/>
              </a:cxn>
              <a:cxn ang="0">
                <a:pos x="9" y="9"/>
              </a:cxn>
              <a:cxn ang="0">
                <a:pos x="31" y="5"/>
              </a:cxn>
              <a:cxn ang="0">
                <a:pos x="58" y="30"/>
              </a:cxn>
              <a:cxn ang="0">
                <a:pos x="35" y="35"/>
              </a:cxn>
              <a:cxn ang="0">
                <a:pos x="26" y="0"/>
              </a:cxn>
              <a:cxn ang="0">
                <a:pos x="4" y="5"/>
              </a:cxn>
              <a:cxn ang="0">
                <a:pos x="2" y="6"/>
              </a:cxn>
              <a:cxn ang="0">
                <a:pos x="0" y="8"/>
              </a:cxn>
              <a:cxn ang="0">
                <a:pos x="0" y="9"/>
              </a:cxn>
              <a:cxn ang="0">
                <a:pos x="1" y="11"/>
              </a:cxn>
              <a:cxn ang="0">
                <a:pos x="28" y="37"/>
              </a:cxn>
              <a:cxn ang="0">
                <a:pos x="30" y="38"/>
              </a:cxn>
              <a:cxn ang="0">
                <a:pos x="33" y="39"/>
              </a:cxn>
              <a:cxn ang="0">
                <a:pos x="37" y="40"/>
              </a:cxn>
              <a:cxn ang="0">
                <a:pos x="40" y="39"/>
              </a:cxn>
              <a:cxn ang="0">
                <a:pos x="62" y="35"/>
              </a:cxn>
              <a:cxn ang="0">
                <a:pos x="65" y="34"/>
              </a:cxn>
              <a:cxn ang="0">
                <a:pos x="66" y="32"/>
              </a:cxn>
              <a:cxn ang="0">
                <a:pos x="67" y="30"/>
              </a:cxn>
              <a:cxn ang="0">
                <a:pos x="65" y="28"/>
              </a:cxn>
              <a:cxn ang="0">
                <a:pos x="38" y="3"/>
              </a:cxn>
              <a:cxn ang="0">
                <a:pos x="36" y="2"/>
              </a:cxn>
              <a:cxn ang="0">
                <a:pos x="33" y="1"/>
              </a:cxn>
              <a:cxn ang="0">
                <a:pos x="29" y="0"/>
              </a:cxn>
              <a:cxn ang="0">
                <a:pos x="26" y="0"/>
              </a:cxn>
            </a:cxnLst>
            <a:rect l="0" t="0" r="r" b="b"/>
            <a:pathLst>
              <a:path w="67" h="40">
                <a:moveTo>
                  <a:pt x="35" y="35"/>
                </a:moveTo>
                <a:cubicBezTo>
                  <a:pt x="9" y="9"/>
                  <a:pt x="9" y="9"/>
                  <a:pt x="9" y="9"/>
                </a:cubicBezTo>
                <a:cubicBezTo>
                  <a:pt x="31" y="5"/>
                  <a:pt x="31" y="5"/>
                  <a:pt x="31" y="5"/>
                </a:cubicBezTo>
                <a:cubicBezTo>
                  <a:pt x="58" y="30"/>
                  <a:pt x="58" y="30"/>
                  <a:pt x="58" y="30"/>
                </a:cubicBezTo>
                <a:cubicBezTo>
                  <a:pt x="35" y="35"/>
                  <a:pt x="35" y="35"/>
                  <a:pt x="35" y="35"/>
                </a:cubicBezTo>
                <a:moveTo>
                  <a:pt x="26" y="0"/>
                </a:moveTo>
                <a:cubicBezTo>
                  <a:pt x="4" y="5"/>
                  <a:pt x="4" y="5"/>
                  <a:pt x="4" y="5"/>
                </a:cubicBezTo>
                <a:cubicBezTo>
                  <a:pt x="3" y="5"/>
                  <a:pt x="2" y="6"/>
                  <a:pt x="2" y="6"/>
                </a:cubicBezTo>
                <a:cubicBezTo>
                  <a:pt x="1" y="7"/>
                  <a:pt x="0" y="7"/>
                  <a:pt x="0" y="8"/>
                </a:cubicBezTo>
                <a:cubicBezTo>
                  <a:pt x="0" y="8"/>
                  <a:pt x="0" y="9"/>
                  <a:pt x="0" y="9"/>
                </a:cubicBezTo>
                <a:cubicBezTo>
                  <a:pt x="0" y="10"/>
                  <a:pt x="0" y="11"/>
                  <a:pt x="1" y="11"/>
                </a:cubicBezTo>
                <a:cubicBezTo>
                  <a:pt x="28" y="37"/>
                  <a:pt x="28" y="37"/>
                  <a:pt x="28" y="37"/>
                </a:cubicBezTo>
                <a:cubicBezTo>
                  <a:pt x="29" y="37"/>
                  <a:pt x="29" y="38"/>
                  <a:pt x="30" y="38"/>
                </a:cubicBezTo>
                <a:cubicBezTo>
                  <a:pt x="31" y="39"/>
                  <a:pt x="32" y="39"/>
                  <a:pt x="33" y="39"/>
                </a:cubicBezTo>
                <a:cubicBezTo>
                  <a:pt x="34" y="40"/>
                  <a:pt x="36" y="40"/>
                  <a:pt x="37" y="40"/>
                </a:cubicBezTo>
                <a:cubicBezTo>
                  <a:pt x="38" y="40"/>
                  <a:pt x="39" y="40"/>
                  <a:pt x="40" y="39"/>
                </a:cubicBezTo>
                <a:cubicBezTo>
                  <a:pt x="62" y="35"/>
                  <a:pt x="62" y="35"/>
                  <a:pt x="62" y="35"/>
                </a:cubicBezTo>
                <a:cubicBezTo>
                  <a:pt x="64" y="34"/>
                  <a:pt x="64" y="34"/>
                  <a:pt x="65" y="34"/>
                </a:cubicBezTo>
                <a:cubicBezTo>
                  <a:pt x="66" y="33"/>
                  <a:pt x="66" y="33"/>
                  <a:pt x="66" y="32"/>
                </a:cubicBezTo>
                <a:cubicBezTo>
                  <a:pt x="67" y="31"/>
                  <a:pt x="67" y="31"/>
                  <a:pt x="67" y="30"/>
                </a:cubicBezTo>
                <a:cubicBezTo>
                  <a:pt x="66" y="30"/>
                  <a:pt x="66" y="29"/>
                  <a:pt x="65" y="28"/>
                </a:cubicBezTo>
                <a:cubicBezTo>
                  <a:pt x="38" y="3"/>
                  <a:pt x="38" y="3"/>
                  <a:pt x="38" y="3"/>
                </a:cubicBezTo>
                <a:cubicBezTo>
                  <a:pt x="38" y="2"/>
                  <a:pt x="37" y="2"/>
                  <a:pt x="36" y="2"/>
                </a:cubicBezTo>
                <a:cubicBezTo>
                  <a:pt x="35" y="1"/>
                  <a:pt x="34" y="1"/>
                  <a:pt x="33" y="1"/>
                </a:cubicBezTo>
                <a:cubicBezTo>
                  <a:pt x="32" y="0"/>
                  <a:pt x="30" y="0"/>
                  <a:pt x="29" y="0"/>
                </a:cubicBezTo>
                <a:cubicBezTo>
                  <a:pt x="28" y="0"/>
                  <a:pt x="27" y="0"/>
                  <a:pt x="26" y="0"/>
                </a:cubicBezTo>
              </a:path>
            </a:pathLst>
          </a:custGeom>
          <a:solidFill>
            <a:srgbClr val="FFFFFF"/>
          </a:solidFill>
          <a:ln w="381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75" name="Freeform 915"/>
          <p:cNvSpPr>
            <a:spLocks noEditPoints="1"/>
          </p:cNvSpPr>
          <p:nvPr/>
        </p:nvSpPr>
        <p:spPr bwMode="auto">
          <a:xfrm>
            <a:off x="3678113" y="2776809"/>
            <a:ext cx="652463" cy="400050"/>
          </a:xfrm>
          <a:custGeom>
            <a:avLst/>
            <a:gdLst/>
            <a:ahLst/>
            <a:cxnLst>
              <a:cxn ang="0">
                <a:pos x="101" y="159"/>
              </a:cxn>
              <a:cxn ang="0">
                <a:pos x="119" y="157"/>
              </a:cxn>
              <a:cxn ang="0">
                <a:pos x="144" y="151"/>
              </a:cxn>
              <a:cxn ang="0">
                <a:pos x="169" y="147"/>
              </a:cxn>
              <a:cxn ang="0">
                <a:pos x="179" y="144"/>
              </a:cxn>
              <a:cxn ang="0">
                <a:pos x="197" y="139"/>
              </a:cxn>
              <a:cxn ang="0">
                <a:pos x="209" y="131"/>
              </a:cxn>
              <a:cxn ang="0">
                <a:pos x="226" y="120"/>
              </a:cxn>
              <a:cxn ang="0">
                <a:pos x="234" y="113"/>
              </a:cxn>
              <a:cxn ang="0">
                <a:pos x="242" y="108"/>
              </a:cxn>
              <a:cxn ang="0">
                <a:pos x="244" y="99"/>
              </a:cxn>
              <a:cxn ang="0">
                <a:pos x="243" y="88"/>
              </a:cxn>
              <a:cxn ang="0">
                <a:pos x="242" y="78"/>
              </a:cxn>
              <a:cxn ang="0">
                <a:pos x="240" y="67"/>
              </a:cxn>
              <a:cxn ang="0">
                <a:pos x="234" y="64"/>
              </a:cxn>
              <a:cxn ang="0">
                <a:pos x="229" y="56"/>
              </a:cxn>
              <a:cxn ang="0">
                <a:pos x="217" y="45"/>
              </a:cxn>
              <a:cxn ang="0">
                <a:pos x="197" y="40"/>
              </a:cxn>
              <a:cxn ang="0">
                <a:pos x="179" y="31"/>
              </a:cxn>
              <a:cxn ang="0">
                <a:pos x="169" y="29"/>
              </a:cxn>
              <a:cxn ang="0">
                <a:pos x="152" y="23"/>
              </a:cxn>
              <a:cxn ang="0">
                <a:pos x="131" y="22"/>
              </a:cxn>
              <a:cxn ang="0">
                <a:pos x="108" y="19"/>
              </a:cxn>
              <a:cxn ang="0">
                <a:pos x="83" y="18"/>
              </a:cxn>
              <a:cxn ang="0">
                <a:pos x="68" y="17"/>
              </a:cxn>
              <a:cxn ang="0">
                <a:pos x="46" y="19"/>
              </a:cxn>
              <a:cxn ang="0">
                <a:pos x="20" y="23"/>
              </a:cxn>
              <a:cxn ang="0">
                <a:pos x="90" y="177"/>
              </a:cxn>
              <a:cxn ang="0">
                <a:pos x="115" y="174"/>
              </a:cxn>
              <a:cxn ang="0">
                <a:pos x="126" y="172"/>
              </a:cxn>
              <a:cxn ang="0">
                <a:pos x="152" y="170"/>
              </a:cxn>
              <a:cxn ang="0">
                <a:pos x="171" y="167"/>
              </a:cxn>
              <a:cxn ang="0">
                <a:pos x="187" y="162"/>
              </a:cxn>
              <a:cxn ang="0">
                <a:pos x="210" y="155"/>
              </a:cxn>
              <a:cxn ang="0">
                <a:pos x="219" y="152"/>
              </a:cxn>
              <a:cxn ang="0">
                <a:pos x="235" y="147"/>
              </a:cxn>
              <a:cxn ang="0">
                <a:pos x="245" y="139"/>
              </a:cxn>
              <a:cxn ang="0">
                <a:pos x="257" y="130"/>
              </a:cxn>
              <a:cxn ang="0">
                <a:pos x="271" y="121"/>
              </a:cxn>
              <a:cxn ang="0">
                <a:pos x="275" y="116"/>
              </a:cxn>
              <a:cxn ang="0">
                <a:pos x="284" y="109"/>
              </a:cxn>
              <a:cxn ang="0">
                <a:pos x="285" y="101"/>
              </a:cxn>
              <a:cxn ang="0">
                <a:pos x="285" y="90"/>
              </a:cxn>
              <a:cxn ang="0">
                <a:pos x="285" y="81"/>
              </a:cxn>
              <a:cxn ang="0">
                <a:pos x="284" y="77"/>
              </a:cxn>
              <a:cxn ang="0">
                <a:pos x="283" y="66"/>
              </a:cxn>
              <a:cxn ang="0">
                <a:pos x="281" y="58"/>
              </a:cxn>
              <a:cxn ang="0">
                <a:pos x="271" y="51"/>
              </a:cxn>
              <a:cxn ang="0">
                <a:pos x="257" y="43"/>
              </a:cxn>
              <a:cxn ang="0">
                <a:pos x="255" y="39"/>
              </a:cxn>
              <a:cxn ang="0">
                <a:pos x="238" y="30"/>
              </a:cxn>
              <a:cxn ang="0">
                <a:pos x="227" y="24"/>
              </a:cxn>
              <a:cxn ang="0">
                <a:pos x="210" y="19"/>
              </a:cxn>
              <a:cxn ang="0">
                <a:pos x="188" y="15"/>
              </a:cxn>
              <a:cxn ang="0">
                <a:pos x="178" y="12"/>
              </a:cxn>
              <a:cxn ang="0">
                <a:pos x="156" y="7"/>
              </a:cxn>
              <a:cxn ang="0">
                <a:pos x="139" y="3"/>
              </a:cxn>
              <a:cxn ang="0">
                <a:pos x="117" y="1"/>
              </a:cxn>
              <a:cxn ang="0">
                <a:pos x="93" y="3"/>
              </a:cxn>
              <a:cxn ang="0">
                <a:pos x="82" y="2"/>
              </a:cxn>
              <a:cxn ang="0">
                <a:pos x="63" y="1"/>
              </a:cxn>
              <a:cxn ang="0">
                <a:pos x="37" y="4"/>
              </a:cxn>
              <a:cxn ang="0">
                <a:pos x="14" y="4"/>
              </a:cxn>
            </a:cxnLst>
            <a:rect l="0" t="0" r="r" b="b"/>
            <a:pathLst>
              <a:path w="292" h="179">
                <a:moveTo>
                  <a:pt x="86" y="159"/>
                </a:moveTo>
                <a:cubicBezTo>
                  <a:pt x="84" y="159"/>
                  <a:pt x="82" y="159"/>
                  <a:pt x="83" y="160"/>
                </a:cubicBezTo>
                <a:cubicBezTo>
                  <a:pt x="83" y="161"/>
                  <a:pt x="84" y="161"/>
                  <a:pt x="86" y="161"/>
                </a:cubicBezTo>
                <a:cubicBezTo>
                  <a:pt x="88" y="161"/>
                  <a:pt x="89" y="161"/>
                  <a:pt x="89" y="160"/>
                </a:cubicBezTo>
                <a:cubicBezTo>
                  <a:pt x="89" y="159"/>
                  <a:pt x="87" y="159"/>
                  <a:pt x="86" y="159"/>
                </a:cubicBezTo>
                <a:close/>
                <a:moveTo>
                  <a:pt x="98" y="158"/>
                </a:moveTo>
                <a:cubicBezTo>
                  <a:pt x="96" y="158"/>
                  <a:pt x="95" y="159"/>
                  <a:pt x="95" y="159"/>
                </a:cubicBezTo>
                <a:cubicBezTo>
                  <a:pt x="95" y="160"/>
                  <a:pt x="97" y="161"/>
                  <a:pt x="99" y="161"/>
                </a:cubicBezTo>
                <a:cubicBezTo>
                  <a:pt x="100" y="160"/>
                  <a:pt x="102" y="160"/>
                  <a:pt x="101" y="159"/>
                </a:cubicBezTo>
                <a:cubicBezTo>
                  <a:pt x="101" y="158"/>
                  <a:pt x="99" y="158"/>
                  <a:pt x="98" y="158"/>
                </a:cubicBezTo>
                <a:close/>
                <a:moveTo>
                  <a:pt x="113" y="158"/>
                </a:moveTo>
                <a:cubicBezTo>
                  <a:pt x="113" y="157"/>
                  <a:pt x="111" y="157"/>
                  <a:pt x="109" y="157"/>
                </a:cubicBezTo>
                <a:cubicBezTo>
                  <a:pt x="108" y="157"/>
                  <a:pt x="107" y="158"/>
                  <a:pt x="107" y="158"/>
                </a:cubicBezTo>
                <a:cubicBezTo>
                  <a:pt x="107" y="159"/>
                  <a:pt x="109" y="160"/>
                  <a:pt x="111" y="159"/>
                </a:cubicBezTo>
                <a:cubicBezTo>
                  <a:pt x="113" y="159"/>
                  <a:pt x="114" y="158"/>
                  <a:pt x="113" y="158"/>
                </a:cubicBezTo>
                <a:close/>
                <a:moveTo>
                  <a:pt x="125" y="156"/>
                </a:moveTo>
                <a:cubicBezTo>
                  <a:pt x="125" y="155"/>
                  <a:pt x="123" y="155"/>
                  <a:pt x="121" y="155"/>
                </a:cubicBezTo>
                <a:cubicBezTo>
                  <a:pt x="119" y="156"/>
                  <a:pt x="118" y="156"/>
                  <a:pt x="119" y="157"/>
                </a:cubicBezTo>
                <a:cubicBezTo>
                  <a:pt x="119" y="158"/>
                  <a:pt x="121" y="158"/>
                  <a:pt x="123" y="158"/>
                </a:cubicBezTo>
                <a:cubicBezTo>
                  <a:pt x="125" y="158"/>
                  <a:pt x="126" y="157"/>
                  <a:pt x="125" y="156"/>
                </a:cubicBezTo>
                <a:close/>
                <a:moveTo>
                  <a:pt x="137" y="154"/>
                </a:moveTo>
                <a:cubicBezTo>
                  <a:pt x="136" y="154"/>
                  <a:pt x="134" y="153"/>
                  <a:pt x="132" y="154"/>
                </a:cubicBezTo>
                <a:cubicBezTo>
                  <a:pt x="131" y="154"/>
                  <a:pt x="130" y="155"/>
                  <a:pt x="131" y="155"/>
                </a:cubicBezTo>
                <a:cubicBezTo>
                  <a:pt x="131" y="156"/>
                  <a:pt x="133" y="156"/>
                  <a:pt x="135" y="156"/>
                </a:cubicBezTo>
                <a:cubicBezTo>
                  <a:pt x="136" y="156"/>
                  <a:pt x="137" y="155"/>
                  <a:pt x="137" y="154"/>
                </a:cubicBezTo>
                <a:close/>
                <a:moveTo>
                  <a:pt x="148" y="152"/>
                </a:moveTo>
                <a:cubicBezTo>
                  <a:pt x="147" y="151"/>
                  <a:pt x="145" y="151"/>
                  <a:pt x="144" y="151"/>
                </a:cubicBezTo>
                <a:cubicBezTo>
                  <a:pt x="142" y="152"/>
                  <a:pt x="141" y="153"/>
                  <a:pt x="142" y="153"/>
                </a:cubicBezTo>
                <a:cubicBezTo>
                  <a:pt x="143" y="154"/>
                  <a:pt x="145" y="154"/>
                  <a:pt x="146" y="154"/>
                </a:cubicBezTo>
                <a:cubicBezTo>
                  <a:pt x="148" y="153"/>
                  <a:pt x="149" y="153"/>
                  <a:pt x="148" y="152"/>
                </a:cubicBezTo>
                <a:close/>
                <a:moveTo>
                  <a:pt x="157" y="151"/>
                </a:moveTo>
                <a:cubicBezTo>
                  <a:pt x="159" y="151"/>
                  <a:pt x="160" y="150"/>
                  <a:pt x="159" y="150"/>
                </a:cubicBezTo>
                <a:cubicBezTo>
                  <a:pt x="158" y="149"/>
                  <a:pt x="156" y="149"/>
                  <a:pt x="154" y="149"/>
                </a:cubicBezTo>
                <a:cubicBezTo>
                  <a:pt x="153" y="149"/>
                  <a:pt x="152" y="150"/>
                  <a:pt x="153" y="151"/>
                </a:cubicBezTo>
                <a:cubicBezTo>
                  <a:pt x="154" y="152"/>
                  <a:pt x="156" y="152"/>
                  <a:pt x="157" y="151"/>
                </a:cubicBezTo>
                <a:close/>
                <a:moveTo>
                  <a:pt x="169" y="147"/>
                </a:moveTo>
                <a:cubicBezTo>
                  <a:pt x="168" y="146"/>
                  <a:pt x="166" y="146"/>
                  <a:pt x="165" y="146"/>
                </a:cubicBezTo>
                <a:cubicBezTo>
                  <a:pt x="163" y="147"/>
                  <a:pt x="163" y="148"/>
                  <a:pt x="164" y="148"/>
                </a:cubicBezTo>
                <a:cubicBezTo>
                  <a:pt x="165" y="149"/>
                  <a:pt x="167" y="149"/>
                  <a:pt x="168" y="149"/>
                </a:cubicBezTo>
                <a:cubicBezTo>
                  <a:pt x="170" y="148"/>
                  <a:pt x="170" y="147"/>
                  <a:pt x="169" y="147"/>
                </a:cubicBezTo>
                <a:close/>
                <a:moveTo>
                  <a:pt x="179" y="144"/>
                </a:moveTo>
                <a:cubicBezTo>
                  <a:pt x="178" y="143"/>
                  <a:pt x="176" y="143"/>
                  <a:pt x="174" y="143"/>
                </a:cubicBezTo>
                <a:cubicBezTo>
                  <a:pt x="173" y="144"/>
                  <a:pt x="173" y="145"/>
                  <a:pt x="174" y="145"/>
                </a:cubicBezTo>
                <a:cubicBezTo>
                  <a:pt x="175" y="146"/>
                  <a:pt x="177" y="146"/>
                  <a:pt x="178" y="146"/>
                </a:cubicBezTo>
                <a:cubicBezTo>
                  <a:pt x="180" y="145"/>
                  <a:pt x="180" y="144"/>
                  <a:pt x="179" y="144"/>
                </a:cubicBezTo>
                <a:close/>
                <a:moveTo>
                  <a:pt x="188" y="140"/>
                </a:moveTo>
                <a:cubicBezTo>
                  <a:pt x="187" y="140"/>
                  <a:pt x="185" y="140"/>
                  <a:pt x="184" y="140"/>
                </a:cubicBezTo>
                <a:cubicBezTo>
                  <a:pt x="182" y="141"/>
                  <a:pt x="182" y="142"/>
                  <a:pt x="183" y="142"/>
                </a:cubicBezTo>
                <a:cubicBezTo>
                  <a:pt x="185" y="143"/>
                  <a:pt x="187" y="143"/>
                  <a:pt x="188" y="142"/>
                </a:cubicBezTo>
                <a:cubicBezTo>
                  <a:pt x="189" y="142"/>
                  <a:pt x="190" y="141"/>
                  <a:pt x="188" y="140"/>
                </a:cubicBezTo>
                <a:close/>
                <a:moveTo>
                  <a:pt x="197" y="137"/>
                </a:moveTo>
                <a:cubicBezTo>
                  <a:pt x="196" y="136"/>
                  <a:pt x="194" y="136"/>
                  <a:pt x="193" y="137"/>
                </a:cubicBezTo>
                <a:cubicBezTo>
                  <a:pt x="191" y="137"/>
                  <a:pt x="191" y="138"/>
                  <a:pt x="193" y="139"/>
                </a:cubicBezTo>
                <a:cubicBezTo>
                  <a:pt x="194" y="139"/>
                  <a:pt x="196" y="139"/>
                  <a:pt x="197" y="139"/>
                </a:cubicBezTo>
                <a:cubicBezTo>
                  <a:pt x="199" y="138"/>
                  <a:pt x="199" y="137"/>
                  <a:pt x="197" y="137"/>
                </a:cubicBezTo>
                <a:close/>
                <a:moveTo>
                  <a:pt x="205" y="133"/>
                </a:moveTo>
                <a:cubicBezTo>
                  <a:pt x="204" y="132"/>
                  <a:pt x="202" y="133"/>
                  <a:pt x="201" y="133"/>
                </a:cubicBezTo>
                <a:cubicBezTo>
                  <a:pt x="200" y="134"/>
                  <a:pt x="200" y="134"/>
                  <a:pt x="201" y="135"/>
                </a:cubicBezTo>
                <a:cubicBezTo>
                  <a:pt x="203" y="135"/>
                  <a:pt x="205" y="135"/>
                  <a:pt x="206" y="135"/>
                </a:cubicBezTo>
                <a:cubicBezTo>
                  <a:pt x="207" y="134"/>
                  <a:pt x="207" y="133"/>
                  <a:pt x="205" y="133"/>
                </a:cubicBezTo>
                <a:close/>
                <a:moveTo>
                  <a:pt x="213" y="129"/>
                </a:moveTo>
                <a:cubicBezTo>
                  <a:pt x="212" y="128"/>
                  <a:pt x="210" y="129"/>
                  <a:pt x="208" y="129"/>
                </a:cubicBezTo>
                <a:cubicBezTo>
                  <a:pt x="207" y="130"/>
                  <a:pt x="208" y="131"/>
                  <a:pt x="209" y="131"/>
                </a:cubicBezTo>
                <a:cubicBezTo>
                  <a:pt x="211" y="131"/>
                  <a:pt x="213" y="131"/>
                  <a:pt x="214" y="131"/>
                </a:cubicBezTo>
                <a:cubicBezTo>
                  <a:pt x="215" y="130"/>
                  <a:pt x="214" y="129"/>
                  <a:pt x="213" y="129"/>
                </a:cubicBezTo>
                <a:close/>
                <a:moveTo>
                  <a:pt x="220" y="125"/>
                </a:moveTo>
                <a:cubicBezTo>
                  <a:pt x="218" y="124"/>
                  <a:pt x="216" y="124"/>
                  <a:pt x="215" y="125"/>
                </a:cubicBezTo>
                <a:cubicBezTo>
                  <a:pt x="214" y="126"/>
                  <a:pt x="215" y="126"/>
                  <a:pt x="216" y="127"/>
                </a:cubicBezTo>
                <a:cubicBezTo>
                  <a:pt x="218" y="127"/>
                  <a:pt x="220" y="127"/>
                  <a:pt x="221" y="126"/>
                </a:cubicBezTo>
                <a:cubicBezTo>
                  <a:pt x="222" y="126"/>
                  <a:pt x="221" y="125"/>
                  <a:pt x="220" y="125"/>
                </a:cubicBezTo>
                <a:close/>
                <a:moveTo>
                  <a:pt x="227" y="122"/>
                </a:moveTo>
                <a:cubicBezTo>
                  <a:pt x="228" y="121"/>
                  <a:pt x="228" y="121"/>
                  <a:pt x="226" y="120"/>
                </a:cubicBezTo>
                <a:cubicBezTo>
                  <a:pt x="224" y="120"/>
                  <a:pt x="222" y="120"/>
                  <a:pt x="222" y="121"/>
                </a:cubicBezTo>
                <a:cubicBezTo>
                  <a:pt x="221" y="121"/>
                  <a:pt x="221" y="122"/>
                  <a:pt x="223" y="123"/>
                </a:cubicBezTo>
                <a:cubicBezTo>
                  <a:pt x="224" y="123"/>
                  <a:pt x="226" y="123"/>
                  <a:pt x="227" y="122"/>
                </a:cubicBezTo>
                <a:close/>
                <a:moveTo>
                  <a:pt x="233" y="117"/>
                </a:moveTo>
                <a:cubicBezTo>
                  <a:pt x="234" y="117"/>
                  <a:pt x="233" y="116"/>
                  <a:pt x="231" y="116"/>
                </a:cubicBezTo>
                <a:cubicBezTo>
                  <a:pt x="230" y="115"/>
                  <a:pt x="228" y="116"/>
                  <a:pt x="227" y="116"/>
                </a:cubicBezTo>
                <a:cubicBezTo>
                  <a:pt x="226" y="117"/>
                  <a:pt x="227" y="118"/>
                  <a:pt x="229" y="118"/>
                </a:cubicBezTo>
                <a:cubicBezTo>
                  <a:pt x="230" y="118"/>
                  <a:pt x="232" y="118"/>
                  <a:pt x="233" y="117"/>
                </a:cubicBezTo>
                <a:close/>
                <a:moveTo>
                  <a:pt x="234" y="113"/>
                </a:moveTo>
                <a:cubicBezTo>
                  <a:pt x="235" y="114"/>
                  <a:pt x="237" y="113"/>
                  <a:pt x="238" y="113"/>
                </a:cubicBezTo>
                <a:cubicBezTo>
                  <a:pt x="238" y="112"/>
                  <a:pt x="238" y="111"/>
                  <a:pt x="236" y="111"/>
                </a:cubicBezTo>
                <a:cubicBezTo>
                  <a:pt x="234" y="111"/>
                  <a:pt x="232" y="111"/>
                  <a:pt x="232" y="112"/>
                </a:cubicBezTo>
                <a:cubicBezTo>
                  <a:pt x="231" y="112"/>
                  <a:pt x="232" y="113"/>
                  <a:pt x="234" y="113"/>
                </a:cubicBezTo>
                <a:close/>
                <a:moveTo>
                  <a:pt x="242" y="108"/>
                </a:moveTo>
                <a:cubicBezTo>
                  <a:pt x="242" y="107"/>
                  <a:pt x="241" y="106"/>
                  <a:pt x="240" y="106"/>
                </a:cubicBezTo>
                <a:cubicBezTo>
                  <a:pt x="238" y="106"/>
                  <a:pt x="236" y="106"/>
                  <a:pt x="236" y="107"/>
                </a:cubicBezTo>
                <a:cubicBezTo>
                  <a:pt x="235" y="108"/>
                  <a:pt x="236" y="109"/>
                  <a:pt x="238" y="109"/>
                </a:cubicBezTo>
                <a:cubicBezTo>
                  <a:pt x="240" y="109"/>
                  <a:pt x="241" y="108"/>
                  <a:pt x="242" y="108"/>
                </a:cubicBezTo>
                <a:close/>
                <a:moveTo>
                  <a:pt x="243" y="101"/>
                </a:moveTo>
                <a:cubicBezTo>
                  <a:pt x="241" y="101"/>
                  <a:pt x="239" y="102"/>
                  <a:pt x="239" y="102"/>
                </a:cubicBezTo>
                <a:cubicBezTo>
                  <a:pt x="238" y="103"/>
                  <a:pt x="239" y="104"/>
                  <a:pt x="241" y="104"/>
                </a:cubicBezTo>
                <a:cubicBezTo>
                  <a:pt x="243" y="104"/>
                  <a:pt x="245" y="104"/>
                  <a:pt x="245" y="103"/>
                </a:cubicBezTo>
                <a:cubicBezTo>
                  <a:pt x="246" y="102"/>
                  <a:pt x="244" y="101"/>
                  <a:pt x="243" y="101"/>
                </a:cubicBezTo>
                <a:close/>
                <a:moveTo>
                  <a:pt x="248" y="98"/>
                </a:moveTo>
                <a:cubicBezTo>
                  <a:pt x="248" y="97"/>
                  <a:pt x="247" y="96"/>
                  <a:pt x="245" y="96"/>
                </a:cubicBezTo>
                <a:cubicBezTo>
                  <a:pt x="243" y="96"/>
                  <a:pt x="241" y="97"/>
                  <a:pt x="241" y="98"/>
                </a:cubicBezTo>
                <a:cubicBezTo>
                  <a:pt x="241" y="98"/>
                  <a:pt x="242" y="99"/>
                  <a:pt x="244" y="99"/>
                </a:cubicBezTo>
                <a:cubicBezTo>
                  <a:pt x="246" y="99"/>
                  <a:pt x="247" y="99"/>
                  <a:pt x="248" y="98"/>
                </a:cubicBezTo>
                <a:close/>
                <a:moveTo>
                  <a:pt x="249" y="93"/>
                </a:moveTo>
                <a:cubicBezTo>
                  <a:pt x="249" y="92"/>
                  <a:pt x="248" y="91"/>
                  <a:pt x="246" y="91"/>
                </a:cubicBezTo>
                <a:cubicBezTo>
                  <a:pt x="244" y="91"/>
                  <a:pt x="243" y="92"/>
                  <a:pt x="243" y="93"/>
                </a:cubicBezTo>
                <a:cubicBezTo>
                  <a:pt x="242" y="93"/>
                  <a:pt x="244" y="94"/>
                  <a:pt x="246" y="94"/>
                </a:cubicBezTo>
                <a:cubicBezTo>
                  <a:pt x="247" y="94"/>
                  <a:pt x="249" y="94"/>
                  <a:pt x="249" y="93"/>
                </a:cubicBezTo>
                <a:close/>
                <a:moveTo>
                  <a:pt x="250" y="88"/>
                </a:moveTo>
                <a:cubicBezTo>
                  <a:pt x="250" y="87"/>
                  <a:pt x="248" y="86"/>
                  <a:pt x="247" y="86"/>
                </a:cubicBezTo>
                <a:cubicBezTo>
                  <a:pt x="245" y="86"/>
                  <a:pt x="243" y="87"/>
                  <a:pt x="243" y="88"/>
                </a:cubicBezTo>
                <a:cubicBezTo>
                  <a:pt x="243" y="89"/>
                  <a:pt x="245" y="89"/>
                  <a:pt x="246" y="89"/>
                </a:cubicBezTo>
                <a:cubicBezTo>
                  <a:pt x="248" y="89"/>
                  <a:pt x="250" y="88"/>
                  <a:pt x="250" y="88"/>
                </a:cubicBezTo>
                <a:close/>
                <a:moveTo>
                  <a:pt x="243" y="83"/>
                </a:moveTo>
                <a:cubicBezTo>
                  <a:pt x="243" y="84"/>
                  <a:pt x="245" y="84"/>
                  <a:pt x="246" y="84"/>
                </a:cubicBezTo>
                <a:cubicBezTo>
                  <a:pt x="248" y="84"/>
                  <a:pt x="250" y="83"/>
                  <a:pt x="250" y="83"/>
                </a:cubicBezTo>
                <a:cubicBezTo>
                  <a:pt x="249" y="82"/>
                  <a:pt x="248" y="81"/>
                  <a:pt x="246" y="81"/>
                </a:cubicBezTo>
                <a:cubicBezTo>
                  <a:pt x="244" y="82"/>
                  <a:pt x="243" y="82"/>
                  <a:pt x="243" y="83"/>
                </a:cubicBezTo>
                <a:close/>
                <a:moveTo>
                  <a:pt x="245" y="77"/>
                </a:moveTo>
                <a:cubicBezTo>
                  <a:pt x="243" y="77"/>
                  <a:pt x="242" y="77"/>
                  <a:pt x="242" y="78"/>
                </a:cubicBezTo>
                <a:cubicBezTo>
                  <a:pt x="242" y="79"/>
                  <a:pt x="244" y="79"/>
                  <a:pt x="246" y="79"/>
                </a:cubicBezTo>
                <a:cubicBezTo>
                  <a:pt x="247" y="79"/>
                  <a:pt x="249" y="78"/>
                  <a:pt x="248" y="78"/>
                </a:cubicBezTo>
                <a:cubicBezTo>
                  <a:pt x="248" y="77"/>
                  <a:pt x="247" y="76"/>
                  <a:pt x="245" y="77"/>
                </a:cubicBezTo>
                <a:close/>
                <a:moveTo>
                  <a:pt x="243" y="72"/>
                </a:moveTo>
                <a:cubicBezTo>
                  <a:pt x="241" y="72"/>
                  <a:pt x="240" y="73"/>
                  <a:pt x="240" y="73"/>
                </a:cubicBezTo>
                <a:cubicBezTo>
                  <a:pt x="240" y="74"/>
                  <a:pt x="242" y="74"/>
                  <a:pt x="244" y="74"/>
                </a:cubicBezTo>
                <a:cubicBezTo>
                  <a:pt x="246" y="74"/>
                  <a:pt x="247" y="73"/>
                  <a:pt x="246" y="73"/>
                </a:cubicBezTo>
                <a:cubicBezTo>
                  <a:pt x="246" y="72"/>
                  <a:pt x="244" y="72"/>
                  <a:pt x="243" y="72"/>
                </a:cubicBezTo>
                <a:close/>
                <a:moveTo>
                  <a:pt x="240" y="67"/>
                </a:moveTo>
                <a:cubicBezTo>
                  <a:pt x="238" y="67"/>
                  <a:pt x="237" y="68"/>
                  <a:pt x="237" y="69"/>
                </a:cubicBezTo>
                <a:cubicBezTo>
                  <a:pt x="238" y="69"/>
                  <a:pt x="240" y="70"/>
                  <a:pt x="241" y="69"/>
                </a:cubicBezTo>
                <a:cubicBezTo>
                  <a:pt x="243" y="69"/>
                  <a:pt x="244" y="68"/>
                  <a:pt x="244" y="68"/>
                </a:cubicBezTo>
                <a:cubicBezTo>
                  <a:pt x="243" y="67"/>
                  <a:pt x="241" y="67"/>
                  <a:pt x="240" y="67"/>
                </a:cubicBezTo>
                <a:close/>
                <a:moveTo>
                  <a:pt x="234" y="64"/>
                </a:moveTo>
                <a:cubicBezTo>
                  <a:pt x="234" y="65"/>
                  <a:pt x="236" y="65"/>
                  <a:pt x="238" y="65"/>
                </a:cubicBezTo>
                <a:cubicBezTo>
                  <a:pt x="240" y="64"/>
                  <a:pt x="241" y="64"/>
                  <a:pt x="240" y="63"/>
                </a:cubicBezTo>
                <a:cubicBezTo>
                  <a:pt x="239" y="62"/>
                  <a:pt x="238" y="62"/>
                  <a:pt x="236" y="62"/>
                </a:cubicBezTo>
                <a:cubicBezTo>
                  <a:pt x="234" y="63"/>
                  <a:pt x="233" y="63"/>
                  <a:pt x="234" y="64"/>
                </a:cubicBezTo>
                <a:close/>
                <a:moveTo>
                  <a:pt x="234" y="60"/>
                </a:moveTo>
                <a:cubicBezTo>
                  <a:pt x="235" y="60"/>
                  <a:pt x="236" y="59"/>
                  <a:pt x="236" y="58"/>
                </a:cubicBezTo>
                <a:cubicBezTo>
                  <a:pt x="235" y="58"/>
                  <a:pt x="233" y="57"/>
                  <a:pt x="231" y="58"/>
                </a:cubicBezTo>
                <a:cubicBezTo>
                  <a:pt x="230" y="58"/>
                  <a:pt x="229" y="59"/>
                  <a:pt x="230" y="60"/>
                </a:cubicBezTo>
                <a:cubicBezTo>
                  <a:pt x="230" y="60"/>
                  <a:pt x="232" y="60"/>
                  <a:pt x="234" y="60"/>
                </a:cubicBezTo>
                <a:close/>
                <a:moveTo>
                  <a:pt x="230" y="54"/>
                </a:moveTo>
                <a:cubicBezTo>
                  <a:pt x="229" y="53"/>
                  <a:pt x="228" y="53"/>
                  <a:pt x="226" y="53"/>
                </a:cubicBezTo>
                <a:cubicBezTo>
                  <a:pt x="224" y="54"/>
                  <a:pt x="224" y="55"/>
                  <a:pt x="224" y="55"/>
                </a:cubicBezTo>
                <a:cubicBezTo>
                  <a:pt x="225" y="56"/>
                  <a:pt x="227" y="56"/>
                  <a:pt x="229" y="56"/>
                </a:cubicBezTo>
                <a:cubicBezTo>
                  <a:pt x="230" y="55"/>
                  <a:pt x="231" y="55"/>
                  <a:pt x="230" y="54"/>
                </a:cubicBezTo>
                <a:close/>
                <a:moveTo>
                  <a:pt x="219" y="51"/>
                </a:moveTo>
                <a:cubicBezTo>
                  <a:pt x="220" y="52"/>
                  <a:pt x="222" y="52"/>
                  <a:pt x="223" y="51"/>
                </a:cubicBezTo>
                <a:cubicBezTo>
                  <a:pt x="225" y="51"/>
                  <a:pt x="225" y="50"/>
                  <a:pt x="224" y="50"/>
                </a:cubicBezTo>
                <a:cubicBezTo>
                  <a:pt x="223" y="49"/>
                  <a:pt x="221" y="49"/>
                  <a:pt x="220" y="49"/>
                </a:cubicBezTo>
                <a:cubicBezTo>
                  <a:pt x="218" y="50"/>
                  <a:pt x="218" y="50"/>
                  <a:pt x="219" y="51"/>
                </a:cubicBezTo>
                <a:close/>
                <a:moveTo>
                  <a:pt x="212" y="47"/>
                </a:moveTo>
                <a:cubicBezTo>
                  <a:pt x="213" y="48"/>
                  <a:pt x="215" y="48"/>
                  <a:pt x="217" y="47"/>
                </a:cubicBezTo>
                <a:cubicBezTo>
                  <a:pt x="218" y="47"/>
                  <a:pt x="218" y="46"/>
                  <a:pt x="217" y="45"/>
                </a:cubicBezTo>
                <a:cubicBezTo>
                  <a:pt x="216" y="45"/>
                  <a:pt x="214" y="45"/>
                  <a:pt x="213" y="45"/>
                </a:cubicBezTo>
                <a:cubicBezTo>
                  <a:pt x="211" y="46"/>
                  <a:pt x="211" y="46"/>
                  <a:pt x="212" y="47"/>
                </a:cubicBezTo>
                <a:close/>
                <a:moveTo>
                  <a:pt x="205" y="43"/>
                </a:moveTo>
                <a:cubicBezTo>
                  <a:pt x="206" y="44"/>
                  <a:pt x="208" y="44"/>
                  <a:pt x="209" y="43"/>
                </a:cubicBezTo>
                <a:cubicBezTo>
                  <a:pt x="211" y="43"/>
                  <a:pt x="211" y="42"/>
                  <a:pt x="210" y="42"/>
                </a:cubicBezTo>
                <a:cubicBezTo>
                  <a:pt x="209" y="41"/>
                  <a:pt x="207" y="41"/>
                  <a:pt x="205" y="41"/>
                </a:cubicBezTo>
                <a:cubicBezTo>
                  <a:pt x="204" y="42"/>
                  <a:pt x="204" y="43"/>
                  <a:pt x="205" y="43"/>
                </a:cubicBezTo>
                <a:close/>
                <a:moveTo>
                  <a:pt x="197" y="38"/>
                </a:moveTo>
                <a:cubicBezTo>
                  <a:pt x="196" y="38"/>
                  <a:pt x="196" y="39"/>
                  <a:pt x="197" y="40"/>
                </a:cubicBezTo>
                <a:cubicBezTo>
                  <a:pt x="198" y="40"/>
                  <a:pt x="200" y="40"/>
                  <a:pt x="202" y="40"/>
                </a:cubicBezTo>
                <a:cubicBezTo>
                  <a:pt x="203" y="39"/>
                  <a:pt x="203" y="38"/>
                  <a:pt x="202" y="38"/>
                </a:cubicBezTo>
                <a:cubicBezTo>
                  <a:pt x="200" y="37"/>
                  <a:pt x="198" y="37"/>
                  <a:pt x="197" y="38"/>
                </a:cubicBezTo>
                <a:close/>
                <a:moveTo>
                  <a:pt x="188" y="35"/>
                </a:moveTo>
                <a:cubicBezTo>
                  <a:pt x="187" y="35"/>
                  <a:pt x="187" y="36"/>
                  <a:pt x="188" y="36"/>
                </a:cubicBezTo>
                <a:cubicBezTo>
                  <a:pt x="190" y="37"/>
                  <a:pt x="192" y="37"/>
                  <a:pt x="193" y="36"/>
                </a:cubicBezTo>
                <a:cubicBezTo>
                  <a:pt x="194" y="36"/>
                  <a:pt x="194" y="35"/>
                  <a:pt x="193" y="34"/>
                </a:cubicBezTo>
                <a:cubicBezTo>
                  <a:pt x="192" y="34"/>
                  <a:pt x="190" y="34"/>
                  <a:pt x="188" y="35"/>
                </a:cubicBezTo>
                <a:close/>
                <a:moveTo>
                  <a:pt x="179" y="31"/>
                </a:moveTo>
                <a:cubicBezTo>
                  <a:pt x="178" y="32"/>
                  <a:pt x="178" y="33"/>
                  <a:pt x="179" y="33"/>
                </a:cubicBezTo>
                <a:cubicBezTo>
                  <a:pt x="181" y="34"/>
                  <a:pt x="183" y="34"/>
                  <a:pt x="184" y="33"/>
                </a:cubicBezTo>
                <a:cubicBezTo>
                  <a:pt x="185" y="32"/>
                  <a:pt x="185" y="32"/>
                  <a:pt x="183" y="31"/>
                </a:cubicBezTo>
                <a:cubicBezTo>
                  <a:pt x="182" y="31"/>
                  <a:pt x="180" y="31"/>
                  <a:pt x="179" y="31"/>
                </a:cubicBezTo>
                <a:close/>
                <a:moveTo>
                  <a:pt x="169" y="29"/>
                </a:moveTo>
                <a:cubicBezTo>
                  <a:pt x="168" y="29"/>
                  <a:pt x="168" y="30"/>
                  <a:pt x="170" y="31"/>
                </a:cubicBezTo>
                <a:cubicBezTo>
                  <a:pt x="171" y="31"/>
                  <a:pt x="173" y="31"/>
                  <a:pt x="174" y="30"/>
                </a:cubicBezTo>
                <a:cubicBezTo>
                  <a:pt x="175" y="30"/>
                  <a:pt x="175" y="29"/>
                  <a:pt x="173" y="28"/>
                </a:cubicBezTo>
                <a:cubicBezTo>
                  <a:pt x="172" y="28"/>
                  <a:pt x="170" y="28"/>
                  <a:pt x="169" y="29"/>
                </a:cubicBezTo>
                <a:close/>
                <a:moveTo>
                  <a:pt x="159" y="26"/>
                </a:moveTo>
                <a:cubicBezTo>
                  <a:pt x="158" y="27"/>
                  <a:pt x="158" y="28"/>
                  <a:pt x="160" y="28"/>
                </a:cubicBezTo>
                <a:cubicBezTo>
                  <a:pt x="161" y="28"/>
                  <a:pt x="163" y="28"/>
                  <a:pt x="164" y="28"/>
                </a:cubicBezTo>
                <a:cubicBezTo>
                  <a:pt x="165" y="27"/>
                  <a:pt x="165" y="26"/>
                  <a:pt x="163" y="26"/>
                </a:cubicBezTo>
                <a:cubicBezTo>
                  <a:pt x="161" y="25"/>
                  <a:pt x="159" y="26"/>
                  <a:pt x="159" y="26"/>
                </a:cubicBezTo>
                <a:close/>
                <a:moveTo>
                  <a:pt x="148" y="24"/>
                </a:moveTo>
                <a:cubicBezTo>
                  <a:pt x="147" y="25"/>
                  <a:pt x="148" y="26"/>
                  <a:pt x="149" y="26"/>
                </a:cubicBezTo>
                <a:cubicBezTo>
                  <a:pt x="151" y="26"/>
                  <a:pt x="153" y="26"/>
                  <a:pt x="153" y="25"/>
                </a:cubicBezTo>
                <a:cubicBezTo>
                  <a:pt x="154" y="25"/>
                  <a:pt x="154" y="24"/>
                  <a:pt x="152" y="23"/>
                </a:cubicBezTo>
                <a:cubicBezTo>
                  <a:pt x="150" y="23"/>
                  <a:pt x="149" y="23"/>
                  <a:pt x="148" y="24"/>
                </a:cubicBezTo>
                <a:close/>
                <a:moveTo>
                  <a:pt x="136" y="22"/>
                </a:moveTo>
                <a:cubicBezTo>
                  <a:pt x="136" y="23"/>
                  <a:pt x="137" y="24"/>
                  <a:pt x="138" y="24"/>
                </a:cubicBezTo>
                <a:cubicBezTo>
                  <a:pt x="140" y="24"/>
                  <a:pt x="142" y="24"/>
                  <a:pt x="142" y="23"/>
                </a:cubicBezTo>
                <a:cubicBezTo>
                  <a:pt x="143" y="23"/>
                  <a:pt x="142" y="22"/>
                  <a:pt x="141" y="22"/>
                </a:cubicBezTo>
                <a:cubicBezTo>
                  <a:pt x="139" y="21"/>
                  <a:pt x="137" y="22"/>
                  <a:pt x="136" y="22"/>
                </a:cubicBezTo>
                <a:close/>
                <a:moveTo>
                  <a:pt x="125" y="21"/>
                </a:moveTo>
                <a:cubicBezTo>
                  <a:pt x="124" y="21"/>
                  <a:pt x="125" y="22"/>
                  <a:pt x="127" y="22"/>
                </a:cubicBezTo>
                <a:cubicBezTo>
                  <a:pt x="129" y="23"/>
                  <a:pt x="131" y="22"/>
                  <a:pt x="131" y="22"/>
                </a:cubicBezTo>
                <a:cubicBezTo>
                  <a:pt x="132" y="21"/>
                  <a:pt x="131" y="20"/>
                  <a:pt x="129" y="20"/>
                </a:cubicBezTo>
                <a:cubicBezTo>
                  <a:pt x="127" y="20"/>
                  <a:pt x="126" y="20"/>
                  <a:pt x="125" y="21"/>
                </a:cubicBezTo>
                <a:close/>
                <a:moveTo>
                  <a:pt x="117" y="19"/>
                </a:moveTo>
                <a:cubicBezTo>
                  <a:pt x="115" y="18"/>
                  <a:pt x="114" y="19"/>
                  <a:pt x="113" y="20"/>
                </a:cubicBezTo>
                <a:cubicBezTo>
                  <a:pt x="113" y="20"/>
                  <a:pt x="114" y="21"/>
                  <a:pt x="115" y="21"/>
                </a:cubicBezTo>
                <a:cubicBezTo>
                  <a:pt x="117" y="21"/>
                  <a:pt x="119" y="21"/>
                  <a:pt x="119" y="20"/>
                </a:cubicBezTo>
                <a:cubicBezTo>
                  <a:pt x="120" y="19"/>
                  <a:pt x="119" y="19"/>
                  <a:pt x="117" y="19"/>
                </a:cubicBezTo>
                <a:close/>
                <a:moveTo>
                  <a:pt x="104" y="20"/>
                </a:moveTo>
                <a:cubicBezTo>
                  <a:pt x="105" y="20"/>
                  <a:pt x="107" y="20"/>
                  <a:pt x="108" y="19"/>
                </a:cubicBezTo>
                <a:cubicBezTo>
                  <a:pt x="108" y="18"/>
                  <a:pt x="107" y="18"/>
                  <a:pt x="105" y="18"/>
                </a:cubicBezTo>
                <a:cubicBezTo>
                  <a:pt x="103" y="18"/>
                  <a:pt x="101" y="18"/>
                  <a:pt x="101" y="19"/>
                </a:cubicBezTo>
                <a:cubicBezTo>
                  <a:pt x="101" y="20"/>
                  <a:pt x="102" y="20"/>
                  <a:pt x="104" y="20"/>
                </a:cubicBezTo>
                <a:close/>
                <a:moveTo>
                  <a:pt x="92" y="20"/>
                </a:moveTo>
                <a:cubicBezTo>
                  <a:pt x="94" y="20"/>
                  <a:pt x="95" y="19"/>
                  <a:pt x="95" y="19"/>
                </a:cubicBezTo>
                <a:cubicBezTo>
                  <a:pt x="96" y="18"/>
                  <a:pt x="94" y="17"/>
                  <a:pt x="93" y="17"/>
                </a:cubicBezTo>
                <a:cubicBezTo>
                  <a:pt x="91" y="17"/>
                  <a:pt x="89" y="18"/>
                  <a:pt x="89" y="18"/>
                </a:cubicBezTo>
                <a:cubicBezTo>
                  <a:pt x="89" y="19"/>
                  <a:pt x="90" y="20"/>
                  <a:pt x="92" y="20"/>
                </a:cubicBezTo>
                <a:close/>
                <a:moveTo>
                  <a:pt x="83" y="18"/>
                </a:moveTo>
                <a:cubicBezTo>
                  <a:pt x="83" y="17"/>
                  <a:pt x="82" y="17"/>
                  <a:pt x="80" y="17"/>
                </a:cubicBezTo>
                <a:cubicBezTo>
                  <a:pt x="78" y="17"/>
                  <a:pt x="77" y="17"/>
                  <a:pt x="77" y="18"/>
                </a:cubicBezTo>
                <a:cubicBezTo>
                  <a:pt x="77" y="19"/>
                  <a:pt x="78" y="20"/>
                  <a:pt x="80" y="20"/>
                </a:cubicBezTo>
                <a:cubicBezTo>
                  <a:pt x="82" y="20"/>
                  <a:pt x="83" y="19"/>
                  <a:pt x="83" y="18"/>
                </a:cubicBezTo>
                <a:close/>
                <a:moveTo>
                  <a:pt x="68" y="17"/>
                </a:moveTo>
                <a:cubicBezTo>
                  <a:pt x="66" y="17"/>
                  <a:pt x="64" y="18"/>
                  <a:pt x="64" y="18"/>
                </a:cubicBezTo>
                <a:cubicBezTo>
                  <a:pt x="64" y="19"/>
                  <a:pt x="66" y="20"/>
                  <a:pt x="68" y="20"/>
                </a:cubicBezTo>
                <a:cubicBezTo>
                  <a:pt x="70" y="20"/>
                  <a:pt x="71" y="19"/>
                  <a:pt x="71" y="18"/>
                </a:cubicBezTo>
                <a:cubicBezTo>
                  <a:pt x="71" y="17"/>
                  <a:pt x="69" y="17"/>
                  <a:pt x="68" y="17"/>
                </a:cubicBezTo>
                <a:close/>
                <a:moveTo>
                  <a:pt x="55" y="17"/>
                </a:moveTo>
                <a:cubicBezTo>
                  <a:pt x="53" y="18"/>
                  <a:pt x="52" y="18"/>
                  <a:pt x="52" y="19"/>
                </a:cubicBezTo>
                <a:cubicBezTo>
                  <a:pt x="52" y="20"/>
                  <a:pt x="54" y="20"/>
                  <a:pt x="56" y="20"/>
                </a:cubicBezTo>
                <a:cubicBezTo>
                  <a:pt x="58" y="20"/>
                  <a:pt x="59" y="19"/>
                  <a:pt x="59" y="19"/>
                </a:cubicBezTo>
                <a:cubicBezTo>
                  <a:pt x="59" y="18"/>
                  <a:pt x="57" y="17"/>
                  <a:pt x="55" y="17"/>
                </a:cubicBezTo>
                <a:close/>
                <a:moveTo>
                  <a:pt x="43" y="18"/>
                </a:moveTo>
                <a:cubicBezTo>
                  <a:pt x="41" y="18"/>
                  <a:pt x="40" y="19"/>
                  <a:pt x="40" y="20"/>
                </a:cubicBezTo>
                <a:cubicBezTo>
                  <a:pt x="40" y="21"/>
                  <a:pt x="42" y="21"/>
                  <a:pt x="44" y="21"/>
                </a:cubicBezTo>
                <a:cubicBezTo>
                  <a:pt x="46" y="21"/>
                  <a:pt x="47" y="20"/>
                  <a:pt x="46" y="19"/>
                </a:cubicBezTo>
                <a:cubicBezTo>
                  <a:pt x="46" y="19"/>
                  <a:pt x="45" y="18"/>
                  <a:pt x="43" y="18"/>
                </a:cubicBezTo>
                <a:close/>
                <a:moveTo>
                  <a:pt x="30" y="19"/>
                </a:moveTo>
                <a:cubicBezTo>
                  <a:pt x="29" y="20"/>
                  <a:pt x="28" y="20"/>
                  <a:pt x="28" y="21"/>
                </a:cubicBezTo>
                <a:cubicBezTo>
                  <a:pt x="28" y="22"/>
                  <a:pt x="30" y="22"/>
                  <a:pt x="32" y="22"/>
                </a:cubicBezTo>
                <a:cubicBezTo>
                  <a:pt x="34" y="22"/>
                  <a:pt x="35" y="21"/>
                  <a:pt x="34" y="20"/>
                </a:cubicBezTo>
                <a:cubicBezTo>
                  <a:pt x="34" y="20"/>
                  <a:pt x="32" y="19"/>
                  <a:pt x="30" y="19"/>
                </a:cubicBezTo>
                <a:close/>
                <a:moveTo>
                  <a:pt x="18" y="21"/>
                </a:moveTo>
                <a:cubicBezTo>
                  <a:pt x="17" y="21"/>
                  <a:pt x="16" y="22"/>
                  <a:pt x="16" y="23"/>
                </a:cubicBezTo>
                <a:cubicBezTo>
                  <a:pt x="17" y="23"/>
                  <a:pt x="19" y="24"/>
                  <a:pt x="20" y="23"/>
                </a:cubicBezTo>
                <a:cubicBezTo>
                  <a:pt x="22" y="23"/>
                  <a:pt x="23" y="22"/>
                  <a:pt x="22" y="22"/>
                </a:cubicBezTo>
                <a:cubicBezTo>
                  <a:pt x="22" y="21"/>
                  <a:pt x="20" y="21"/>
                  <a:pt x="18" y="21"/>
                </a:cubicBezTo>
                <a:close/>
                <a:moveTo>
                  <a:pt x="82" y="176"/>
                </a:moveTo>
                <a:cubicBezTo>
                  <a:pt x="80" y="176"/>
                  <a:pt x="79" y="177"/>
                  <a:pt x="79" y="177"/>
                </a:cubicBezTo>
                <a:cubicBezTo>
                  <a:pt x="79" y="178"/>
                  <a:pt x="80" y="179"/>
                  <a:pt x="82" y="179"/>
                </a:cubicBezTo>
                <a:cubicBezTo>
                  <a:pt x="84" y="178"/>
                  <a:pt x="85" y="178"/>
                  <a:pt x="85" y="177"/>
                </a:cubicBezTo>
                <a:cubicBezTo>
                  <a:pt x="85" y="176"/>
                  <a:pt x="84" y="176"/>
                  <a:pt x="82" y="176"/>
                </a:cubicBezTo>
                <a:close/>
                <a:moveTo>
                  <a:pt x="93" y="175"/>
                </a:moveTo>
                <a:cubicBezTo>
                  <a:pt x="91" y="176"/>
                  <a:pt x="90" y="176"/>
                  <a:pt x="90" y="177"/>
                </a:cubicBezTo>
                <a:cubicBezTo>
                  <a:pt x="90" y="178"/>
                  <a:pt x="92" y="178"/>
                  <a:pt x="94" y="178"/>
                </a:cubicBezTo>
                <a:cubicBezTo>
                  <a:pt x="95" y="178"/>
                  <a:pt x="97" y="177"/>
                  <a:pt x="97" y="177"/>
                </a:cubicBezTo>
                <a:cubicBezTo>
                  <a:pt x="96" y="176"/>
                  <a:pt x="95" y="175"/>
                  <a:pt x="93" y="175"/>
                </a:cubicBezTo>
                <a:close/>
                <a:moveTo>
                  <a:pt x="104" y="175"/>
                </a:moveTo>
                <a:cubicBezTo>
                  <a:pt x="102" y="175"/>
                  <a:pt x="101" y="175"/>
                  <a:pt x="101" y="176"/>
                </a:cubicBezTo>
                <a:cubicBezTo>
                  <a:pt x="102" y="177"/>
                  <a:pt x="103" y="177"/>
                  <a:pt x="105" y="177"/>
                </a:cubicBezTo>
                <a:cubicBezTo>
                  <a:pt x="107" y="177"/>
                  <a:pt x="108" y="176"/>
                  <a:pt x="108" y="176"/>
                </a:cubicBezTo>
                <a:cubicBezTo>
                  <a:pt x="108" y="175"/>
                  <a:pt x="106" y="174"/>
                  <a:pt x="104" y="175"/>
                </a:cubicBezTo>
                <a:close/>
                <a:moveTo>
                  <a:pt x="115" y="174"/>
                </a:moveTo>
                <a:cubicBezTo>
                  <a:pt x="113" y="174"/>
                  <a:pt x="112" y="175"/>
                  <a:pt x="113" y="175"/>
                </a:cubicBezTo>
                <a:cubicBezTo>
                  <a:pt x="113" y="176"/>
                  <a:pt x="115" y="176"/>
                  <a:pt x="117" y="176"/>
                </a:cubicBezTo>
                <a:cubicBezTo>
                  <a:pt x="118" y="176"/>
                  <a:pt x="119" y="175"/>
                  <a:pt x="119" y="175"/>
                </a:cubicBezTo>
                <a:cubicBezTo>
                  <a:pt x="119" y="174"/>
                  <a:pt x="117" y="173"/>
                  <a:pt x="115" y="174"/>
                </a:cubicBezTo>
                <a:close/>
                <a:moveTo>
                  <a:pt x="126" y="172"/>
                </a:moveTo>
                <a:cubicBezTo>
                  <a:pt x="124" y="173"/>
                  <a:pt x="123" y="173"/>
                  <a:pt x="124" y="174"/>
                </a:cubicBezTo>
                <a:cubicBezTo>
                  <a:pt x="124" y="175"/>
                  <a:pt x="126" y="175"/>
                  <a:pt x="128" y="175"/>
                </a:cubicBezTo>
                <a:cubicBezTo>
                  <a:pt x="130" y="175"/>
                  <a:pt x="131" y="174"/>
                  <a:pt x="130" y="173"/>
                </a:cubicBezTo>
                <a:cubicBezTo>
                  <a:pt x="130" y="173"/>
                  <a:pt x="128" y="172"/>
                  <a:pt x="126" y="172"/>
                </a:cubicBezTo>
                <a:close/>
                <a:moveTo>
                  <a:pt x="137" y="171"/>
                </a:moveTo>
                <a:cubicBezTo>
                  <a:pt x="135" y="171"/>
                  <a:pt x="134" y="172"/>
                  <a:pt x="135" y="173"/>
                </a:cubicBezTo>
                <a:cubicBezTo>
                  <a:pt x="135" y="173"/>
                  <a:pt x="137" y="174"/>
                  <a:pt x="139" y="173"/>
                </a:cubicBezTo>
                <a:cubicBezTo>
                  <a:pt x="141" y="173"/>
                  <a:pt x="142" y="172"/>
                  <a:pt x="141" y="172"/>
                </a:cubicBezTo>
                <a:cubicBezTo>
                  <a:pt x="140" y="171"/>
                  <a:pt x="139" y="171"/>
                  <a:pt x="137" y="171"/>
                </a:cubicBezTo>
                <a:close/>
                <a:moveTo>
                  <a:pt x="147" y="169"/>
                </a:moveTo>
                <a:cubicBezTo>
                  <a:pt x="146" y="170"/>
                  <a:pt x="145" y="170"/>
                  <a:pt x="146" y="171"/>
                </a:cubicBezTo>
                <a:cubicBezTo>
                  <a:pt x="146" y="172"/>
                  <a:pt x="148" y="172"/>
                  <a:pt x="150" y="172"/>
                </a:cubicBezTo>
                <a:cubicBezTo>
                  <a:pt x="151" y="171"/>
                  <a:pt x="152" y="171"/>
                  <a:pt x="152" y="170"/>
                </a:cubicBezTo>
                <a:cubicBezTo>
                  <a:pt x="151" y="169"/>
                  <a:pt x="149" y="169"/>
                  <a:pt x="147" y="169"/>
                </a:cubicBezTo>
                <a:close/>
                <a:moveTo>
                  <a:pt x="158" y="167"/>
                </a:moveTo>
                <a:cubicBezTo>
                  <a:pt x="156" y="168"/>
                  <a:pt x="155" y="168"/>
                  <a:pt x="156" y="169"/>
                </a:cubicBezTo>
                <a:cubicBezTo>
                  <a:pt x="157" y="170"/>
                  <a:pt x="159" y="170"/>
                  <a:pt x="161" y="170"/>
                </a:cubicBezTo>
                <a:cubicBezTo>
                  <a:pt x="162" y="169"/>
                  <a:pt x="163" y="169"/>
                  <a:pt x="162" y="168"/>
                </a:cubicBezTo>
                <a:cubicBezTo>
                  <a:pt x="161" y="167"/>
                  <a:pt x="159" y="167"/>
                  <a:pt x="158" y="167"/>
                </a:cubicBezTo>
                <a:close/>
                <a:moveTo>
                  <a:pt x="168" y="165"/>
                </a:moveTo>
                <a:cubicBezTo>
                  <a:pt x="166" y="166"/>
                  <a:pt x="166" y="166"/>
                  <a:pt x="167" y="167"/>
                </a:cubicBezTo>
                <a:cubicBezTo>
                  <a:pt x="167" y="168"/>
                  <a:pt x="169" y="168"/>
                  <a:pt x="171" y="167"/>
                </a:cubicBezTo>
                <a:cubicBezTo>
                  <a:pt x="173" y="167"/>
                  <a:pt x="173" y="166"/>
                  <a:pt x="172" y="166"/>
                </a:cubicBezTo>
                <a:cubicBezTo>
                  <a:pt x="172" y="165"/>
                  <a:pt x="170" y="165"/>
                  <a:pt x="168" y="165"/>
                </a:cubicBezTo>
                <a:close/>
                <a:moveTo>
                  <a:pt x="178" y="163"/>
                </a:moveTo>
                <a:cubicBezTo>
                  <a:pt x="176" y="163"/>
                  <a:pt x="176" y="164"/>
                  <a:pt x="177" y="165"/>
                </a:cubicBezTo>
                <a:cubicBezTo>
                  <a:pt x="178" y="165"/>
                  <a:pt x="180" y="165"/>
                  <a:pt x="181" y="165"/>
                </a:cubicBezTo>
                <a:cubicBezTo>
                  <a:pt x="183" y="165"/>
                  <a:pt x="183" y="164"/>
                  <a:pt x="182" y="163"/>
                </a:cubicBezTo>
                <a:cubicBezTo>
                  <a:pt x="181" y="163"/>
                  <a:pt x="179" y="162"/>
                  <a:pt x="178" y="163"/>
                </a:cubicBezTo>
                <a:close/>
                <a:moveTo>
                  <a:pt x="187" y="160"/>
                </a:moveTo>
                <a:cubicBezTo>
                  <a:pt x="186" y="161"/>
                  <a:pt x="186" y="162"/>
                  <a:pt x="187" y="162"/>
                </a:cubicBezTo>
                <a:cubicBezTo>
                  <a:pt x="188" y="163"/>
                  <a:pt x="190" y="163"/>
                  <a:pt x="191" y="162"/>
                </a:cubicBezTo>
                <a:cubicBezTo>
                  <a:pt x="193" y="162"/>
                  <a:pt x="193" y="161"/>
                  <a:pt x="192" y="161"/>
                </a:cubicBezTo>
                <a:cubicBezTo>
                  <a:pt x="191" y="160"/>
                  <a:pt x="189" y="160"/>
                  <a:pt x="187" y="160"/>
                </a:cubicBezTo>
                <a:close/>
                <a:moveTo>
                  <a:pt x="201" y="158"/>
                </a:moveTo>
                <a:cubicBezTo>
                  <a:pt x="200" y="157"/>
                  <a:pt x="198" y="157"/>
                  <a:pt x="197" y="158"/>
                </a:cubicBezTo>
                <a:cubicBezTo>
                  <a:pt x="195" y="158"/>
                  <a:pt x="195" y="159"/>
                  <a:pt x="196" y="159"/>
                </a:cubicBezTo>
                <a:cubicBezTo>
                  <a:pt x="197" y="160"/>
                  <a:pt x="199" y="160"/>
                  <a:pt x="201" y="160"/>
                </a:cubicBezTo>
                <a:cubicBezTo>
                  <a:pt x="202" y="159"/>
                  <a:pt x="202" y="158"/>
                  <a:pt x="201" y="158"/>
                </a:cubicBezTo>
                <a:close/>
                <a:moveTo>
                  <a:pt x="210" y="155"/>
                </a:moveTo>
                <a:cubicBezTo>
                  <a:pt x="209" y="154"/>
                  <a:pt x="207" y="154"/>
                  <a:pt x="206" y="155"/>
                </a:cubicBezTo>
                <a:cubicBezTo>
                  <a:pt x="204" y="155"/>
                  <a:pt x="204" y="156"/>
                  <a:pt x="205" y="157"/>
                </a:cubicBezTo>
                <a:cubicBezTo>
                  <a:pt x="206" y="157"/>
                  <a:pt x="208" y="157"/>
                  <a:pt x="210" y="157"/>
                </a:cubicBezTo>
                <a:cubicBezTo>
                  <a:pt x="211" y="156"/>
                  <a:pt x="211" y="155"/>
                  <a:pt x="210" y="155"/>
                </a:cubicBezTo>
                <a:close/>
                <a:moveTo>
                  <a:pt x="219" y="152"/>
                </a:moveTo>
                <a:cubicBezTo>
                  <a:pt x="218" y="151"/>
                  <a:pt x="216" y="151"/>
                  <a:pt x="214" y="152"/>
                </a:cubicBezTo>
                <a:cubicBezTo>
                  <a:pt x="213" y="152"/>
                  <a:pt x="213" y="153"/>
                  <a:pt x="214" y="153"/>
                </a:cubicBezTo>
                <a:cubicBezTo>
                  <a:pt x="215" y="154"/>
                  <a:pt x="217" y="154"/>
                  <a:pt x="219" y="153"/>
                </a:cubicBezTo>
                <a:cubicBezTo>
                  <a:pt x="220" y="153"/>
                  <a:pt x="220" y="152"/>
                  <a:pt x="219" y="152"/>
                </a:cubicBezTo>
                <a:close/>
                <a:moveTo>
                  <a:pt x="227" y="148"/>
                </a:moveTo>
                <a:cubicBezTo>
                  <a:pt x="226" y="148"/>
                  <a:pt x="224" y="148"/>
                  <a:pt x="222" y="148"/>
                </a:cubicBezTo>
                <a:cubicBezTo>
                  <a:pt x="221" y="149"/>
                  <a:pt x="221" y="150"/>
                  <a:pt x="222" y="150"/>
                </a:cubicBezTo>
                <a:cubicBezTo>
                  <a:pt x="224" y="151"/>
                  <a:pt x="226" y="151"/>
                  <a:pt x="227" y="150"/>
                </a:cubicBezTo>
                <a:cubicBezTo>
                  <a:pt x="228" y="150"/>
                  <a:pt x="228" y="149"/>
                  <a:pt x="227" y="148"/>
                </a:cubicBezTo>
                <a:close/>
                <a:moveTo>
                  <a:pt x="235" y="145"/>
                </a:moveTo>
                <a:cubicBezTo>
                  <a:pt x="233" y="144"/>
                  <a:pt x="231" y="144"/>
                  <a:pt x="230" y="145"/>
                </a:cubicBezTo>
                <a:cubicBezTo>
                  <a:pt x="229" y="145"/>
                  <a:pt x="229" y="146"/>
                  <a:pt x="230" y="147"/>
                </a:cubicBezTo>
                <a:cubicBezTo>
                  <a:pt x="232" y="147"/>
                  <a:pt x="234" y="147"/>
                  <a:pt x="235" y="147"/>
                </a:cubicBezTo>
                <a:cubicBezTo>
                  <a:pt x="236" y="146"/>
                  <a:pt x="236" y="145"/>
                  <a:pt x="235" y="145"/>
                </a:cubicBezTo>
                <a:close/>
                <a:moveTo>
                  <a:pt x="242" y="141"/>
                </a:moveTo>
                <a:cubicBezTo>
                  <a:pt x="241" y="141"/>
                  <a:pt x="239" y="141"/>
                  <a:pt x="237" y="141"/>
                </a:cubicBezTo>
                <a:cubicBezTo>
                  <a:pt x="236" y="142"/>
                  <a:pt x="236" y="143"/>
                  <a:pt x="238" y="143"/>
                </a:cubicBezTo>
                <a:cubicBezTo>
                  <a:pt x="239" y="144"/>
                  <a:pt x="241" y="143"/>
                  <a:pt x="242" y="143"/>
                </a:cubicBezTo>
                <a:cubicBezTo>
                  <a:pt x="244" y="142"/>
                  <a:pt x="243" y="141"/>
                  <a:pt x="242" y="141"/>
                </a:cubicBezTo>
                <a:close/>
                <a:moveTo>
                  <a:pt x="249" y="137"/>
                </a:moveTo>
                <a:cubicBezTo>
                  <a:pt x="247" y="137"/>
                  <a:pt x="245" y="137"/>
                  <a:pt x="244" y="138"/>
                </a:cubicBezTo>
                <a:cubicBezTo>
                  <a:pt x="243" y="138"/>
                  <a:pt x="244" y="139"/>
                  <a:pt x="245" y="139"/>
                </a:cubicBezTo>
                <a:cubicBezTo>
                  <a:pt x="246" y="140"/>
                  <a:pt x="248" y="140"/>
                  <a:pt x="249" y="139"/>
                </a:cubicBezTo>
                <a:cubicBezTo>
                  <a:pt x="251" y="138"/>
                  <a:pt x="250" y="138"/>
                  <a:pt x="249" y="137"/>
                </a:cubicBezTo>
                <a:close/>
                <a:moveTo>
                  <a:pt x="255" y="133"/>
                </a:moveTo>
                <a:cubicBezTo>
                  <a:pt x="254" y="133"/>
                  <a:pt x="252" y="133"/>
                  <a:pt x="251" y="134"/>
                </a:cubicBezTo>
                <a:cubicBezTo>
                  <a:pt x="250" y="134"/>
                  <a:pt x="250" y="135"/>
                  <a:pt x="252" y="136"/>
                </a:cubicBezTo>
                <a:cubicBezTo>
                  <a:pt x="253" y="136"/>
                  <a:pt x="255" y="136"/>
                  <a:pt x="256" y="135"/>
                </a:cubicBezTo>
                <a:cubicBezTo>
                  <a:pt x="257" y="134"/>
                  <a:pt x="257" y="134"/>
                  <a:pt x="255" y="133"/>
                </a:cubicBezTo>
                <a:close/>
                <a:moveTo>
                  <a:pt x="261" y="129"/>
                </a:moveTo>
                <a:cubicBezTo>
                  <a:pt x="259" y="129"/>
                  <a:pt x="257" y="129"/>
                  <a:pt x="257" y="130"/>
                </a:cubicBezTo>
                <a:cubicBezTo>
                  <a:pt x="256" y="130"/>
                  <a:pt x="256" y="131"/>
                  <a:pt x="258" y="132"/>
                </a:cubicBezTo>
                <a:cubicBezTo>
                  <a:pt x="259" y="132"/>
                  <a:pt x="261" y="132"/>
                  <a:pt x="262" y="131"/>
                </a:cubicBezTo>
                <a:cubicBezTo>
                  <a:pt x="263" y="130"/>
                  <a:pt x="263" y="130"/>
                  <a:pt x="261" y="129"/>
                </a:cubicBezTo>
                <a:close/>
                <a:moveTo>
                  <a:pt x="266" y="125"/>
                </a:moveTo>
                <a:cubicBezTo>
                  <a:pt x="265" y="125"/>
                  <a:pt x="263" y="125"/>
                  <a:pt x="262" y="126"/>
                </a:cubicBezTo>
                <a:cubicBezTo>
                  <a:pt x="261" y="126"/>
                  <a:pt x="262" y="127"/>
                  <a:pt x="263" y="127"/>
                </a:cubicBezTo>
                <a:cubicBezTo>
                  <a:pt x="265" y="128"/>
                  <a:pt x="267" y="127"/>
                  <a:pt x="268" y="127"/>
                </a:cubicBezTo>
                <a:cubicBezTo>
                  <a:pt x="268" y="126"/>
                  <a:pt x="268" y="125"/>
                  <a:pt x="266" y="125"/>
                </a:cubicBezTo>
                <a:close/>
                <a:moveTo>
                  <a:pt x="271" y="121"/>
                </a:moveTo>
                <a:cubicBezTo>
                  <a:pt x="269" y="120"/>
                  <a:pt x="267" y="121"/>
                  <a:pt x="267" y="122"/>
                </a:cubicBezTo>
                <a:cubicBezTo>
                  <a:pt x="266" y="122"/>
                  <a:pt x="267" y="123"/>
                  <a:pt x="268" y="123"/>
                </a:cubicBezTo>
                <a:cubicBezTo>
                  <a:pt x="270" y="123"/>
                  <a:pt x="272" y="123"/>
                  <a:pt x="273" y="122"/>
                </a:cubicBezTo>
                <a:cubicBezTo>
                  <a:pt x="273" y="122"/>
                  <a:pt x="273" y="121"/>
                  <a:pt x="271" y="121"/>
                </a:cubicBezTo>
                <a:close/>
                <a:moveTo>
                  <a:pt x="275" y="116"/>
                </a:moveTo>
                <a:cubicBezTo>
                  <a:pt x="274" y="116"/>
                  <a:pt x="272" y="117"/>
                  <a:pt x="271" y="117"/>
                </a:cubicBezTo>
                <a:cubicBezTo>
                  <a:pt x="270" y="118"/>
                  <a:pt x="271" y="119"/>
                  <a:pt x="273" y="119"/>
                </a:cubicBezTo>
                <a:cubicBezTo>
                  <a:pt x="275" y="119"/>
                  <a:pt x="276" y="119"/>
                  <a:pt x="277" y="118"/>
                </a:cubicBezTo>
                <a:cubicBezTo>
                  <a:pt x="278" y="117"/>
                  <a:pt x="277" y="117"/>
                  <a:pt x="275" y="116"/>
                </a:cubicBezTo>
                <a:close/>
                <a:moveTo>
                  <a:pt x="279" y="112"/>
                </a:moveTo>
                <a:cubicBezTo>
                  <a:pt x="277" y="112"/>
                  <a:pt x="275" y="112"/>
                  <a:pt x="275" y="113"/>
                </a:cubicBezTo>
                <a:cubicBezTo>
                  <a:pt x="274" y="114"/>
                  <a:pt x="275" y="114"/>
                  <a:pt x="277" y="114"/>
                </a:cubicBezTo>
                <a:cubicBezTo>
                  <a:pt x="279" y="115"/>
                  <a:pt x="280" y="114"/>
                  <a:pt x="281" y="114"/>
                </a:cubicBezTo>
                <a:cubicBezTo>
                  <a:pt x="282" y="113"/>
                  <a:pt x="281" y="112"/>
                  <a:pt x="279" y="112"/>
                </a:cubicBezTo>
                <a:close/>
                <a:moveTo>
                  <a:pt x="282" y="107"/>
                </a:moveTo>
                <a:cubicBezTo>
                  <a:pt x="280" y="107"/>
                  <a:pt x="278" y="108"/>
                  <a:pt x="278" y="108"/>
                </a:cubicBezTo>
                <a:cubicBezTo>
                  <a:pt x="278" y="109"/>
                  <a:pt x="279" y="110"/>
                  <a:pt x="280" y="110"/>
                </a:cubicBezTo>
                <a:cubicBezTo>
                  <a:pt x="282" y="110"/>
                  <a:pt x="284" y="110"/>
                  <a:pt x="284" y="109"/>
                </a:cubicBezTo>
                <a:cubicBezTo>
                  <a:pt x="285" y="108"/>
                  <a:pt x="284" y="108"/>
                  <a:pt x="282" y="107"/>
                </a:cubicBezTo>
                <a:close/>
                <a:moveTo>
                  <a:pt x="281" y="104"/>
                </a:moveTo>
                <a:cubicBezTo>
                  <a:pt x="280" y="105"/>
                  <a:pt x="281" y="105"/>
                  <a:pt x="283" y="106"/>
                </a:cubicBezTo>
                <a:cubicBezTo>
                  <a:pt x="285" y="106"/>
                  <a:pt x="287" y="105"/>
                  <a:pt x="287" y="104"/>
                </a:cubicBezTo>
                <a:cubicBezTo>
                  <a:pt x="287" y="104"/>
                  <a:pt x="286" y="103"/>
                  <a:pt x="284" y="103"/>
                </a:cubicBezTo>
                <a:cubicBezTo>
                  <a:pt x="283" y="103"/>
                  <a:pt x="281" y="103"/>
                  <a:pt x="281" y="104"/>
                </a:cubicBezTo>
                <a:close/>
                <a:moveTo>
                  <a:pt x="286" y="98"/>
                </a:moveTo>
                <a:cubicBezTo>
                  <a:pt x="285" y="98"/>
                  <a:pt x="283" y="99"/>
                  <a:pt x="283" y="100"/>
                </a:cubicBezTo>
                <a:cubicBezTo>
                  <a:pt x="282" y="100"/>
                  <a:pt x="284" y="101"/>
                  <a:pt x="285" y="101"/>
                </a:cubicBezTo>
                <a:cubicBezTo>
                  <a:pt x="287" y="101"/>
                  <a:pt x="289" y="101"/>
                  <a:pt x="289" y="100"/>
                </a:cubicBezTo>
                <a:cubicBezTo>
                  <a:pt x="289" y="99"/>
                  <a:pt x="288" y="98"/>
                  <a:pt x="286" y="98"/>
                </a:cubicBezTo>
                <a:close/>
                <a:moveTo>
                  <a:pt x="288" y="94"/>
                </a:moveTo>
                <a:cubicBezTo>
                  <a:pt x="286" y="94"/>
                  <a:pt x="284" y="94"/>
                  <a:pt x="284" y="95"/>
                </a:cubicBezTo>
                <a:cubicBezTo>
                  <a:pt x="284" y="96"/>
                  <a:pt x="285" y="96"/>
                  <a:pt x="287" y="96"/>
                </a:cubicBezTo>
                <a:cubicBezTo>
                  <a:pt x="289" y="96"/>
                  <a:pt x="290" y="96"/>
                  <a:pt x="291" y="95"/>
                </a:cubicBezTo>
                <a:cubicBezTo>
                  <a:pt x="291" y="94"/>
                  <a:pt x="289" y="94"/>
                  <a:pt x="288" y="94"/>
                </a:cubicBezTo>
                <a:close/>
                <a:moveTo>
                  <a:pt x="288" y="89"/>
                </a:moveTo>
                <a:cubicBezTo>
                  <a:pt x="287" y="89"/>
                  <a:pt x="285" y="90"/>
                  <a:pt x="285" y="90"/>
                </a:cubicBezTo>
                <a:cubicBezTo>
                  <a:pt x="285" y="91"/>
                  <a:pt x="286" y="92"/>
                  <a:pt x="288" y="92"/>
                </a:cubicBezTo>
                <a:cubicBezTo>
                  <a:pt x="290" y="92"/>
                  <a:pt x="291" y="91"/>
                  <a:pt x="292" y="90"/>
                </a:cubicBezTo>
                <a:cubicBezTo>
                  <a:pt x="292" y="90"/>
                  <a:pt x="290" y="89"/>
                  <a:pt x="288" y="89"/>
                </a:cubicBezTo>
                <a:close/>
                <a:moveTo>
                  <a:pt x="289" y="85"/>
                </a:moveTo>
                <a:cubicBezTo>
                  <a:pt x="287" y="85"/>
                  <a:pt x="285" y="85"/>
                  <a:pt x="285" y="86"/>
                </a:cubicBezTo>
                <a:cubicBezTo>
                  <a:pt x="285" y="87"/>
                  <a:pt x="287" y="87"/>
                  <a:pt x="289" y="87"/>
                </a:cubicBezTo>
                <a:cubicBezTo>
                  <a:pt x="290" y="87"/>
                  <a:pt x="292" y="86"/>
                  <a:pt x="292" y="86"/>
                </a:cubicBezTo>
                <a:cubicBezTo>
                  <a:pt x="292" y="85"/>
                  <a:pt x="290" y="84"/>
                  <a:pt x="289" y="85"/>
                </a:cubicBezTo>
                <a:close/>
                <a:moveTo>
                  <a:pt x="285" y="81"/>
                </a:moveTo>
                <a:cubicBezTo>
                  <a:pt x="285" y="82"/>
                  <a:pt x="287" y="83"/>
                  <a:pt x="288" y="83"/>
                </a:cubicBezTo>
                <a:cubicBezTo>
                  <a:pt x="290" y="82"/>
                  <a:pt x="292" y="82"/>
                  <a:pt x="292" y="81"/>
                </a:cubicBezTo>
                <a:cubicBezTo>
                  <a:pt x="291" y="80"/>
                  <a:pt x="290" y="80"/>
                  <a:pt x="288" y="80"/>
                </a:cubicBezTo>
                <a:cubicBezTo>
                  <a:pt x="286" y="80"/>
                  <a:pt x="285" y="81"/>
                  <a:pt x="285" y="81"/>
                </a:cubicBezTo>
                <a:close/>
                <a:moveTo>
                  <a:pt x="284" y="77"/>
                </a:moveTo>
                <a:cubicBezTo>
                  <a:pt x="284" y="78"/>
                  <a:pt x="286" y="78"/>
                  <a:pt x="288" y="78"/>
                </a:cubicBezTo>
                <a:cubicBezTo>
                  <a:pt x="290" y="78"/>
                  <a:pt x="291" y="77"/>
                  <a:pt x="291" y="76"/>
                </a:cubicBezTo>
                <a:cubicBezTo>
                  <a:pt x="290" y="76"/>
                  <a:pt x="289" y="75"/>
                  <a:pt x="287" y="75"/>
                </a:cubicBezTo>
                <a:cubicBezTo>
                  <a:pt x="285" y="75"/>
                  <a:pt x="284" y="76"/>
                  <a:pt x="284" y="77"/>
                </a:cubicBezTo>
                <a:close/>
                <a:moveTo>
                  <a:pt x="285" y="71"/>
                </a:moveTo>
                <a:cubicBezTo>
                  <a:pt x="284" y="71"/>
                  <a:pt x="282" y="72"/>
                  <a:pt x="283" y="72"/>
                </a:cubicBezTo>
                <a:cubicBezTo>
                  <a:pt x="283" y="73"/>
                  <a:pt x="285" y="74"/>
                  <a:pt x="286" y="73"/>
                </a:cubicBezTo>
                <a:cubicBezTo>
                  <a:pt x="288" y="73"/>
                  <a:pt x="289" y="73"/>
                  <a:pt x="289" y="72"/>
                </a:cubicBezTo>
                <a:cubicBezTo>
                  <a:pt x="289" y="71"/>
                  <a:pt x="287" y="71"/>
                  <a:pt x="285" y="71"/>
                </a:cubicBezTo>
                <a:close/>
                <a:moveTo>
                  <a:pt x="281" y="68"/>
                </a:moveTo>
                <a:cubicBezTo>
                  <a:pt x="281" y="69"/>
                  <a:pt x="283" y="69"/>
                  <a:pt x="285" y="69"/>
                </a:cubicBezTo>
                <a:cubicBezTo>
                  <a:pt x="286" y="69"/>
                  <a:pt x="287" y="68"/>
                  <a:pt x="287" y="67"/>
                </a:cubicBezTo>
                <a:cubicBezTo>
                  <a:pt x="287" y="67"/>
                  <a:pt x="285" y="66"/>
                  <a:pt x="283" y="66"/>
                </a:cubicBezTo>
                <a:cubicBezTo>
                  <a:pt x="281" y="66"/>
                  <a:pt x="280" y="67"/>
                  <a:pt x="281" y="68"/>
                </a:cubicBezTo>
                <a:close/>
                <a:moveTo>
                  <a:pt x="278" y="64"/>
                </a:moveTo>
                <a:cubicBezTo>
                  <a:pt x="279" y="64"/>
                  <a:pt x="280" y="65"/>
                  <a:pt x="282" y="64"/>
                </a:cubicBezTo>
                <a:cubicBezTo>
                  <a:pt x="284" y="64"/>
                  <a:pt x="285" y="63"/>
                  <a:pt x="284" y="63"/>
                </a:cubicBezTo>
                <a:cubicBezTo>
                  <a:pt x="284" y="62"/>
                  <a:pt x="282" y="62"/>
                  <a:pt x="280" y="62"/>
                </a:cubicBezTo>
                <a:cubicBezTo>
                  <a:pt x="279" y="62"/>
                  <a:pt x="278" y="63"/>
                  <a:pt x="278" y="64"/>
                </a:cubicBezTo>
                <a:close/>
                <a:moveTo>
                  <a:pt x="275" y="59"/>
                </a:moveTo>
                <a:cubicBezTo>
                  <a:pt x="275" y="60"/>
                  <a:pt x="277" y="60"/>
                  <a:pt x="279" y="60"/>
                </a:cubicBezTo>
                <a:cubicBezTo>
                  <a:pt x="281" y="60"/>
                  <a:pt x="282" y="59"/>
                  <a:pt x="281" y="58"/>
                </a:cubicBezTo>
                <a:cubicBezTo>
                  <a:pt x="280" y="58"/>
                  <a:pt x="279" y="57"/>
                  <a:pt x="277" y="58"/>
                </a:cubicBezTo>
                <a:cubicBezTo>
                  <a:pt x="275" y="58"/>
                  <a:pt x="274" y="59"/>
                  <a:pt x="275" y="59"/>
                </a:cubicBezTo>
                <a:close/>
                <a:moveTo>
                  <a:pt x="271" y="55"/>
                </a:moveTo>
                <a:cubicBezTo>
                  <a:pt x="272" y="56"/>
                  <a:pt x="274" y="56"/>
                  <a:pt x="275" y="56"/>
                </a:cubicBezTo>
                <a:cubicBezTo>
                  <a:pt x="277" y="55"/>
                  <a:pt x="278" y="55"/>
                  <a:pt x="277" y="54"/>
                </a:cubicBezTo>
                <a:cubicBezTo>
                  <a:pt x="277" y="53"/>
                  <a:pt x="275" y="53"/>
                  <a:pt x="273" y="53"/>
                </a:cubicBezTo>
                <a:cubicBezTo>
                  <a:pt x="271" y="54"/>
                  <a:pt x="270" y="54"/>
                  <a:pt x="271" y="55"/>
                </a:cubicBezTo>
                <a:close/>
                <a:moveTo>
                  <a:pt x="267" y="51"/>
                </a:moveTo>
                <a:cubicBezTo>
                  <a:pt x="268" y="52"/>
                  <a:pt x="269" y="52"/>
                  <a:pt x="271" y="51"/>
                </a:cubicBezTo>
                <a:cubicBezTo>
                  <a:pt x="273" y="51"/>
                  <a:pt x="273" y="50"/>
                  <a:pt x="273" y="50"/>
                </a:cubicBezTo>
                <a:cubicBezTo>
                  <a:pt x="272" y="49"/>
                  <a:pt x="270" y="49"/>
                  <a:pt x="268" y="49"/>
                </a:cubicBezTo>
                <a:cubicBezTo>
                  <a:pt x="267" y="49"/>
                  <a:pt x="266" y="50"/>
                  <a:pt x="267" y="51"/>
                </a:cubicBezTo>
                <a:close/>
                <a:moveTo>
                  <a:pt x="262" y="47"/>
                </a:moveTo>
                <a:cubicBezTo>
                  <a:pt x="263" y="47"/>
                  <a:pt x="265" y="48"/>
                  <a:pt x="266" y="47"/>
                </a:cubicBezTo>
                <a:cubicBezTo>
                  <a:pt x="268" y="47"/>
                  <a:pt x="269" y="46"/>
                  <a:pt x="268" y="46"/>
                </a:cubicBezTo>
                <a:cubicBezTo>
                  <a:pt x="267" y="45"/>
                  <a:pt x="265" y="45"/>
                  <a:pt x="263" y="45"/>
                </a:cubicBezTo>
                <a:cubicBezTo>
                  <a:pt x="262" y="45"/>
                  <a:pt x="261" y="46"/>
                  <a:pt x="262" y="47"/>
                </a:cubicBezTo>
                <a:close/>
                <a:moveTo>
                  <a:pt x="257" y="43"/>
                </a:moveTo>
                <a:cubicBezTo>
                  <a:pt x="258" y="44"/>
                  <a:pt x="260" y="44"/>
                  <a:pt x="261" y="43"/>
                </a:cubicBezTo>
                <a:cubicBezTo>
                  <a:pt x="263" y="43"/>
                  <a:pt x="263" y="42"/>
                  <a:pt x="262" y="42"/>
                </a:cubicBezTo>
                <a:cubicBezTo>
                  <a:pt x="261" y="41"/>
                  <a:pt x="259" y="41"/>
                  <a:pt x="258" y="41"/>
                </a:cubicBezTo>
                <a:cubicBezTo>
                  <a:pt x="256" y="41"/>
                  <a:pt x="256" y="42"/>
                  <a:pt x="257" y="43"/>
                </a:cubicBezTo>
                <a:close/>
                <a:moveTo>
                  <a:pt x="255" y="39"/>
                </a:moveTo>
                <a:cubicBezTo>
                  <a:pt x="257" y="39"/>
                  <a:pt x="257" y="38"/>
                  <a:pt x="256" y="38"/>
                </a:cubicBezTo>
                <a:cubicBezTo>
                  <a:pt x="255" y="37"/>
                  <a:pt x="253" y="37"/>
                  <a:pt x="252" y="37"/>
                </a:cubicBezTo>
                <a:cubicBezTo>
                  <a:pt x="250" y="38"/>
                  <a:pt x="250" y="39"/>
                  <a:pt x="251" y="39"/>
                </a:cubicBezTo>
                <a:cubicBezTo>
                  <a:pt x="252" y="40"/>
                  <a:pt x="254" y="40"/>
                  <a:pt x="255" y="39"/>
                </a:cubicBezTo>
                <a:close/>
                <a:moveTo>
                  <a:pt x="244" y="35"/>
                </a:moveTo>
                <a:cubicBezTo>
                  <a:pt x="245" y="36"/>
                  <a:pt x="247" y="36"/>
                  <a:pt x="249" y="36"/>
                </a:cubicBezTo>
                <a:cubicBezTo>
                  <a:pt x="250" y="35"/>
                  <a:pt x="251" y="34"/>
                  <a:pt x="250" y="34"/>
                </a:cubicBezTo>
                <a:cubicBezTo>
                  <a:pt x="249" y="33"/>
                  <a:pt x="247" y="33"/>
                  <a:pt x="245" y="34"/>
                </a:cubicBezTo>
                <a:cubicBezTo>
                  <a:pt x="244" y="34"/>
                  <a:pt x="243" y="35"/>
                  <a:pt x="244" y="35"/>
                </a:cubicBezTo>
                <a:close/>
                <a:moveTo>
                  <a:pt x="238" y="32"/>
                </a:moveTo>
                <a:cubicBezTo>
                  <a:pt x="239" y="33"/>
                  <a:pt x="241" y="33"/>
                  <a:pt x="242" y="32"/>
                </a:cubicBezTo>
                <a:cubicBezTo>
                  <a:pt x="244" y="32"/>
                  <a:pt x="244" y="31"/>
                  <a:pt x="243" y="30"/>
                </a:cubicBezTo>
                <a:cubicBezTo>
                  <a:pt x="241" y="30"/>
                  <a:pt x="239" y="30"/>
                  <a:pt x="238" y="30"/>
                </a:cubicBezTo>
                <a:cubicBezTo>
                  <a:pt x="237" y="31"/>
                  <a:pt x="236" y="31"/>
                  <a:pt x="238" y="32"/>
                </a:cubicBezTo>
                <a:close/>
                <a:moveTo>
                  <a:pt x="230" y="29"/>
                </a:moveTo>
                <a:cubicBezTo>
                  <a:pt x="231" y="29"/>
                  <a:pt x="234" y="29"/>
                  <a:pt x="235" y="29"/>
                </a:cubicBezTo>
                <a:cubicBezTo>
                  <a:pt x="236" y="28"/>
                  <a:pt x="236" y="27"/>
                  <a:pt x="235" y="27"/>
                </a:cubicBezTo>
                <a:cubicBezTo>
                  <a:pt x="234" y="26"/>
                  <a:pt x="232" y="26"/>
                  <a:pt x="231" y="27"/>
                </a:cubicBezTo>
                <a:cubicBezTo>
                  <a:pt x="229" y="27"/>
                  <a:pt x="229" y="28"/>
                  <a:pt x="230" y="29"/>
                </a:cubicBezTo>
                <a:close/>
                <a:moveTo>
                  <a:pt x="223" y="25"/>
                </a:moveTo>
                <a:cubicBezTo>
                  <a:pt x="224" y="26"/>
                  <a:pt x="226" y="26"/>
                  <a:pt x="227" y="25"/>
                </a:cubicBezTo>
                <a:cubicBezTo>
                  <a:pt x="228" y="25"/>
                  <a:pt x="228" y="24"/>
                  <a:pt x="227" y="24"/>
                </a:cubicBezTo>
                <a:cubicBezTo>
                  <a:pt x="226" y="23"/>
                  <a:pt x="224" y="23"/>
                  <a:pt x="223" y="24"/>
                </a:cubicBezTo>
                <a:cubicBezTo>
                  <a:pt x="221" y="24"/>
                  <a:pt x="221" y="25"/>
                  <a:pt x="223" y="25"/>
                </a:cubicBezTo>
                <a:close/>
                <a:moveTo>
                  <a:pt x="214" y="22"/>
                </a:moveTo>
                <a:cubicBezTo>
                  <a:pt x="216" y="23"/>
                  <a:pt x="218" y="23"/>
                  <a:pt x="219" y="22"/>
                </a:cubicBezTo>
                <a:cubicBezTo>
                  <a:pt x="220" y="22"/>
                  <a:pt x="220" y="21"/>
                  <a:pt x="219" y="20"/>
                </a:cubicBezTo>
                <a:cubicBezTo>
                  <a:pt x="217" y="20"/>
                  <a:pt x="215" y="20"/>
                  <a:pt x="214" y="21"/>
                </a:cubicBezTo>
                <a:cubicBezTo>
                  <a:pt x="213" y="21"/>
                  <a:pt x="213" y="22"/>
                  <a:pt x="214" y="22"/>
                </a:cubicBezTo>
                <a:close/>
                <a:moveTo>
                  <a:pt x="206" y="20"/>
                </a:moveTo>
                <a:cubicBezTo>
                  <a:pt x="207" y="20"/>
                  <a:pt x="209" y="20"/>
                  <a:pt x="210" y="19"/>
                </a:cubicBezTo>
                <a:cubicBezTo>
                  <a:pt x="212" y="19"/>
                  <a:pt x="211" y="18"/>
                  <a:pt x="210" y="18"/>
                </a:cubicBezTo>
                <a:cubicBezTo>
                  <a:pt x="209" y="17"/>
                  <a:pt x="206" y="17"/>
                  <a:pt x="205" y="18"/>
                </a:cubicBezTo>
                <a:cubicBezTo>
                  <a:pt x="204" y="18"/>
                  <a:pt x="204" y="19"/>
                  <a:pt x="206" y="20"/>
                </a:cubicBezTo>
                <a:close/>
                <a:moveTo>
                  <a:pt x="197" y="17"/>
                </a:moveTo>
                <a:cubicBezTo>
                  <a:pt x="198" y="17"/>
                  <a:pt x="200" y="17"/>
                  <a:pt x="201" y="17"/>
                </a:cubicBezTo>
                <a:cubicBezTo>
                  <a:pt x="203" y="16"/>
                  <a:pt x="202" y="15"/>
                  <a:pt x="201" y="15"/>
                </a:cubicBezTo>
                <a:cubicBezTo>
                  <a:pt x="199" y="14"/>
                  <a:pt x="197" y="15"/>
                  <a:pt x="196" y="15"/>
                </a:cubicBezTo>
                <a:cubicBezTo>
                  <a:pt x="195" y="16"/>
                  <a:pt x="195" y="17"/>
                  <a:pt x="197" y="17"/>
                </a:cubicBezTo>
                <a:close/>
                <a:moveTo>
                  <a:pt x="188" y="15"/>
                </a:moveTo>
                <a:cubicBezTo>
                  <a:pt x="189" y="15"/>
                  <a:pt x="191" y="15"/>
                  <a:pt x="192" y="14"/>
                </a:cubicBezTo>
                <a:cubicBezTo>
                  <a:pt x="193" y="14"/>
                  <a:pt x="193" y="13"/>
                  <a:pt x="191" y="12"/>
                </a:cubicBezTo>
                <a:cubicBezTo>
                  <a:pt x="190" y="12"/>
                  <a:pt x="188" y="12"/>
                  <a:pt x="187" y="13"/>
                </a:cubicBezTo>
                <a:cubicBezTo>
                  <a:pt x="186" y="13"/>
                  <a:pt x="186" y="14"/>
                  <a:pt x="188" y="15"/>
                </a:cubicBezTo>
                <a:close/>
                <a:moveTo>
                  <a:pt x="178" y="12"/>
                </a:moveTo>
                <a:cubicBezTo>
                  <a:pt x="180" y="13"/>
                  <a:pt x="182" y="13"/>
                  <a:pt x="183" y="12"/>
                </a:cubicBezTo>
                <a:cubicBezTo>
                  <a:pt x="183" y="11"/>
                  <a:pt x="183" y="10"/>
                  <a:pt x="181" y="10"/>
                </a:cubicBezTo>
                <a:cubicBezTo>
                  <a:pt x="180" y="10"/>
                  <a:pt x="178" y="10"/>
                  <a:pt x="177" y="11"/>
                </a:cubicBezTo>
                <a:cubicBezTo>
                  <a:pt x="176" y="11"/>
                  <a:pt x="177" y="12"/>
                  <a:pt x="178" y="12"/>
                </a:cubicBezTo>
                <a:close/>
                <a:moveTo>
                  <a:pt x="168" y="10"/>
                </a:moveTo>
                <a:cubicBezTo>
                  <a:pt x="170" y="11"/>
                  <a:pt x="172" y="10"/>
                  <a:pt x="173" y="10"/>
                </a:cubicBezTo>
                <a:cubicBezTo>
                  <a:pt x="173" y="9"/>
                  <a:pt x="173" y="8"/>
                  <a:pt x="171" y="8"/>
                </a:cubicBezTo>
                <a:cubicBezTo>
                  <a:pt x="170" y="8"/>
                  <a:pt x="168" y="8"/>
                  <a:pt x="167" y="9"/>
                </a:cubicBezTo>
                <a:cubicBezTo>
                  <a:pt x="166" y="9"/>
                  <a:pt x="167" y="10"/>
                  <a:pt x="168" y="10"/>
                </a:cubicBezTo>
                <a:close/>
                <a:moveTo>
                  <a:pt x="158" y="9"/>
                </a:moveTo>
                <a:cubicBezTo>
                  <a:pt x="160" y="9"/>
                  <a:pt x="162" y="9"/>
                  <a:pt x="162" y="8"/>
                </a:cubicBezTo>
                <a:cubicBezTo>
                  <a:pt x="163" y="7"/>
                  <a:pt x="162" y="6"/>
                  <a:pt x="161" y="6"/>
                </a:cubicBezTo>
                <a:cubicBezTo>
                  <a:pt x="159" y="6"/>
                  <a:pt x="157" y="6"/>
                  <a:pt x="156" y="7"/>
                </a:cubicBezTo>
                <a:cubicBezTo>
                  <a:pt x="156" y="8"/>
                  <a:pt x="156" y="8"/>
                  <a:pt x="158" y="9"/>
                </a:cubicBezTo>
                <a:close/>
                <a:moveTo>
                  <a:pt x="148" y="7"/>
                </a:moveTo>
                <a:cubicBezTo>
                  <a:pt x="149" y="7"/>
                  <a:pt x="151" y="7"/>
                  <a:pt x="152" y="6"/>
                </a:cubicBezTo>
                <a:cubicBezTo>
                  <a:pt x="153" y="6"/>
                  <a:pt x="152" y="5"/>
                  <a:pt x="150" y="5"/>
                </a:cubicBezTo>
                <a:cubicBezTo>
                  <a:pt x="148" y="4"/>
                  <a:pt x="146" y="5"/>
                  <a:pt x="146" y="5"/>
                </a:cubicBezTo>
                <a:cubicBezTo>
                  <a:pt x="145" y="6"/>
                  <a:pt x="146" y="7"/>
                  <a:pt x="148" y="7"/>
                </a:cubicBezTo>
                <a:close/>
                <a:moveTo>
                  <a:pt x="137" y="6"/>
                </a:moveTo>
                <a:cubicBezTo>
                  <a:pt x="139" y="6"/>
                  <a:pt x="141" y="5"/>
                  <a:pt x="141" y="5"/>
                </a:cubicBezTo>
                <a:cubicBezTo>
                  <a:pt x="142" y="4"/>
                  <a:pt x="141" y="3"/>
                  <a:pt x="139" y="3"/>
                </a:cubicBezTo>
                <a:cubicBezTo>
                  <a:pt x="137" y="3"/>
                  <a:pt x="136" y="3"/>
                  <a:pt x="135" y="4"/>
                </a:cubicBezTo>
                <a:cubicBezTo>
                  <a:pt x="134" y="5"/>
                  <a:pt x="135" y="6"/>
                  <a:pt x="137" y="6"/>
                </a:cubicBezTo>
                <a:close/>
                <a:moveTo>
                  <a:pt x="126" y="5"/>
                </a:moveTo>
                <a:cubicBezTo>
                  <a:pt x="128" y="5"/>
                  <a:pt x="130" y="4"/>
                  <a:pt x="130" y="4"/>
                </a:cubicBezTo>
                <a:cubicBezTo>
                  <a:pt x="131" y="3"/>
                  <a:pt x="130" y="2"/>
                  <a:pt x="128" y="2"/>
                </a:cubicBezTo>
                <a:cubicBezTo>
                  <a:pt x="126" y="2"/>
                  <a:pt x="125" y="2"/>
                  <a:pt x="124" y="3"/>
                </a:cubicBezTo>
                <a:cubicBezTo>
                  <a:pt x="124" y="4"/>
                  <a:pt x="125" y="4"/>
                  <a:pt x="126" y="5"/>
                </a:cubicBezTo>
                <a:close/>
                <a:moveTo>
                  <a:pt x="119" y="3"/>
                </a:moveTo>
                <a:cubicBezTo>
                  <a:pt x="120" y="2"/>
                  <a:pt x="119" y="1"/>
                  <a:pt x="117" y="1"/>
                </a:cubicBezTo>
                <a:cubicBezTo>
                  <a:pt x="115" y="1"/>
                  <a:pt x="113" y="1"/>
                  <a:pt x="113" y="2"/>
                </a:cubicBezTo>
                <a:cubicBezTo>
                  <a:pt x="113" y="3"/>
                  <a:pt x="114" y="4"/>
                  <a:pt x="115" y="4"/>
                </a:cubicBezTo>
                <a:cubicBezTo>
                  <a:pt x="117" y="4"/>
                  <a:pt x="119" y="3"/>
                  <a:pt x="119" y="3"/>
                </a:cubicBezTo>
                <a:close/>
                <a:moveTo>
                  <a:pt x="104" y="3"/>
                </a:moveTo>
                <a:cubicBezTo>
                  <a:pt x="106" y="3"/>
                  <a:pt x="108" y="3"/>
                  <a:pt x="108" y="2"/>
                </a:cubicBezTo>
                <a:cubicBezTo>
                  <a:pt x="108" y="1"/>
                  <a:pt x="107" y="1"/>
                  <a:pt x="105" y="0"/>
                </a:cubicBezTo>
                <a:cubicBezTo>
                  <a:pt x="104" y="0"/>
                  <a:pt x="102" y="1"/>
                  <a:pt x="102" y="2"/>
                </a:cubicBezTo>
                <a:cubicBezTo>
                  <a:pt x="101" y="2"/>
                  <a:pt x="103" y="3"/>
                  <a:pt x="104" y="3"/>
                </a:cubicBezTo>
                <a:close/>
                <a:moveTo>
                  <a:pt x="93" y="3"/>
                </a:moveTo>
                <a:cubicBezTo>
                  <a:pt x="95" y="3"/>
                  <a:pt x="97" y="2"/>
                  <a:pt x="97" y="1"/>
                </a:cubicBezTo>
                <a:cubicBezTo>
                  <a:pt x="97" y="1"/>
                  <a:pt x="96" y="0"/>
                  <a:pt x="94" y="0"/>
                </a:cubicBezTo>
                <a:cubicBezTo>
                  <a:pt x="92" y="0"/>
                  <a:pt x="91" y="1"/>
                  <a:pt x="90" y="1"/>
                </a:cubicBezTo>
                <a:cubicBezTo>
                  <a:pt x="90" y="2"/>
                  <a:pt x="91" y="3"/>
                  <a:pt x="93" y="3"/>
                </a:cubicBezTo>
                <a:close/>
                <a:moveTo>
                  <a:pt x="82" y="2"/>
                </a:moveTo>
                <a:cubicBezTo>
                  <a:pt x="84" y="2"/>
                  <a:pt x="85" y="2"/>
                  <a:pt x="85" y="1"/>
                </a:cubicBezTo>
                <a:cubicBezTo>
                  <a:pt x="86" y="0"/>
                  <a:pt x="84" y="0"/>
                  <a:pt x="82" y="0"/>
                </a:cubicBezTo>
                <a:cubicBezTo>
                  <a:pt x="81" y="0"/>
                  <a:pt x="79" y="0"/>
                  <a:pt x="79" y="1"/>
                </a:cubicBezTo>
                <a:cubicBezTo>
                  <a:pt x="79" y="2"/>
                  <a:pt x="80" y="2"/>
                  <a:pt x="82" y="2"/>
                </a:cubicBezTo>
                <a:close/>
                <a:moveTo>
                  <a:pt x="71" y="0"/>
                </a:moveTo>
                <a:cubicBezTo>
                  <a:pt x="69" y="0"/>
                  <a:pt x="68" y="1"/>
                  <a:pt x="68" y="1"/>
                </a:cubicBezTo>
                <a:cubicBezTo>
                  <a:pt x="68" y="2"/>
                  <a:pt x="69" y="3"/>
                  <a:pt x="71" y="3"/>
                </a:cubicBezTo>
                <a:cubicBezTo>
                  <a:pt x="73" y="3"/>
                  <a:pt x="74" y="2"/>
                  <a:pt x="74" y="1"/>
                </a:cubicBezTo>
                <a:cubicBezTo>
                  <a:pt x="74" y="0"/>
                  <a:pt x="73" y="0"/>
                  <a:pt x="71" y="0"/>
                </a:cubicBezTo>
                <a:close/>
                <a:moveTo>
                  <a:pt x="59" y="0"/>
                </a:moveTo>
                <a:cubicBezTo>
                  <a:pt x="57" y="0"/>
                  <a:pt x="56" y="1"/>
                  <a:pt x="56" y="2"/>
                </a:cubicBezTo>
                <a:cubicBezTo>
                  <a:pt x="56" y="2"/>
                  <a:pt x="58" y="3"/>
                  <a:pt x="60" y="3"/>
                </a:cubicBezTo>
                <a:cubicBezTo>
                  <a:pt x="61" y="3"/>
                  <a:pt x="63" y="2"/>
                  <a:pt x="63" y="1"/>
                </a:cubicBezTo>
                <a:cubicBezTo>
                  <a:pt x="63" y="1"/>
                  <a:pt x="61" y="0"/>
                  <a:pt x="59" y="0"/>
                </a:cubicBezTo>
                <a:close/>
                <a:moveTo>
                  <a:pt x="48" y="1"/>
                </a:moveTo>
                <a:cubicBezTo>
                  <a:pt x="46" y="1"/>
                  <a:pt x="45" y="2"/>
                  <a:pt x="45" y="2"/>
                </a:cubicBezTo>
                <a:cubicBezTo>
                  <a:pt x="45" y="3"/>
                  <a:pt x="47" y="3"/>
                  <a:pt x="48" y="3"/>
                </a:cubicBezTo>
                <a:cubicBezTo>
                  <a:pt x="50" y="3"/>
                  <a:pt x="51" y="3"/>
                  <a:pt x="51" y="2"/>
                </a:cubicBezTo>
                <a:cubicBezTo>
                  <a:pt x="51" y="1"/>
                  <a:pt x="49" y="1"/>
                  <a:pt x="48" y="1"/>
                </a:cubicBezTo>
                <a:close/>
                <a:moveTo>
                  <a:pt x="36" y="2"/>
                </a:moveTo>
                <a:cubicBezTo>
                  <a:pt x="34" y="2"/>
                  <a:pt x="33" y="2"/>
                  <a:pt x="33" y="3"/>
                </a:cubicBezTo>
                <a:cubicBezTo>
                  <a:pt x="34" y="4"/>
                  <a:pt x="35" y="4"/>
                  <a:pt x="37" y="4"/>
                </a:cubicBezTo>
                <a:cubicBezTo>
                  <a:pt x="39" y="4"/>
                  <a:pt x="40" y="3"/>
                  <a:pt x="40" y="3"/>
                </a:cubicBezTo>
                <a:cubicBezTo>
                  <a:pt x="40" y="2"/>
                  <a:pt x="38" y="1"/>
                  <a:pt x="36" y="2"/>
                </a:cubicBezTo>
                <a:close/>
                <a:moveTo>
                  <a:pt x="29" y="4"/>
                </a:moveTo>
                <a:cubicBezTo>
                  <a:pt x="28" y="3"/>
                  <a:pt x="27" y="2"/>
                  <a:pt x="25" y="3"/>
                </a:cubicBezTo>
                <a:cubicBezTo>
                  <a:pt x="23" y="3"/>
                  <a:pt x="22" y="4"/>
                  <a:pt x="22" y="4"/>
                </a:cubicBezTo>
                <a:cubicBezTo>
                  <a:pt x="23" y="5"/>
                  <a:pt x="24" y="5"/>
                  <a:pt x="26" y="5"/>
                </a:cubicBezTo>
                <a:cubicBezTo>
                  <a:pt x="28" y="5"/>
                  <a:pt x="29" y="4"/>
                  <a:pt x="29" y="4"/>
                </a:cubicBezTo>
                <a:close/>
                <a:moveTo>
                  <a:pt x="18" y="5"/>
                </a:moveTo>
                <a:cubicBezTo>
                  <a:pt x="17" y="4"/>
                  <a:pt x="15" y="4"/>
                  <a:pt x="14" y="4"/>
                </a:cubicBezTo>
                <a:cubicBezTo>
                  <a:pt x="12" y="4"/>
                  <a:pt x="11" y="5"/>
                  <a:pt x="11" y="6"/>
                </a:cubicBezTo>
                <a:cubicBezTo>
                  <a:pt x="12" y="6"/>
                  <a:pt x="13" y="7"/>
                  <a:pt x="15" y="6"/>
                </a:cubicBezTo>
                <a:cubicBezTo>
                  <a:pt x="17" y="6"/>
                  <a:pt x="18" y="5"/>
                  <a:pt x="18" y="5"/>
                </a:cubicBezTo>
                <a:close/>
                <a:moveTo>
                  <a:pt x="2" y="5"/>
                </a:moveTo>
                <a:cubicBezTo>
                  <a:pt x="1" y="6"/>
                  <a:pt x="0" y="6"/>
                  <a:pt x="0" y="7"/>
                </a:cubicBezTo>
                <a:cubicBezTo>
                  <a:pt x="1" y="8"/>
                  <a:pt x="3" y="8"/>
                  <a:pt x="4" y="8"/>
                </a:cubicBezTo>
                <a:cubicBezTo>
                  <a:pt x="6" y="8"/>
                  <a:pt x="7" y="7"/>
                  <a:pt x="7" y="6"/>
                </a:cubicBezTo>
                <a:cubicBezTo>
                  <a:pt x="6" y="6"/>
                  <a:pt x="4" y="5"/>
                  <a:pt x="2" y="5"/>
                </a:cubicBezTo>
                <a:close/>
              </a:path>
            </a:pathLst>
          </a:custGeom>
          <a:solidFill>
            <a:srgbClr val="FFFFFF"/>
          </a:solidFill>
          <a:ln w="381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76" name="Line 918"/>
          <p:cNvSpPr>
            <a:spLocks noChangeShapeType="1"/>
          </p:cNvSpPr>
          <p:nvPr/>
        </p:nvSpPr>
        <p:spPr bwMode="auto">
          <a:xfrm>
            <a:off x="-17587" y="3407046"/>
            <a:ext cx="501650" cy="1588"/>
          </a:xfrm>
          <a:prstGeom prst="line">
            <a:avLst/>
          </a:prstGeom>
          <a:noFill/>
          <a:ln w="3810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77" name="Freeform 920"/>
          <p:cNvSpPr>
            <a:spLocks/>
          </p:cNvSpPr>
          <p:nvPr/>
        </p:nvSpPr>
        <p:spPr bwMode="auto">
          <a:xfrm>
            <a:off x="3849563" y="2987946"/>
            <a:ext cx="495300" cy="209550"/>
          </a:xfrm>
          <a:custGeom>
            <a:avLst/>
            <a:gdLst/>
            <a:ahLst/>
            <a:cxnLst>
              <a:cxn ang="0">
                <a:pos x="0" y="94"/>
              </a:cxn>
              <a:cxn ang="0">
                <a:pos x="142" y="68"/>
              </a:cxn>
              <a:cxn ang="0">
                <a:pos x="222" y="0"/>
              </a:cxn>
            </a:cxnLst>
            <a:rect l="0" t="0" r="r" b="b"/>
            <a:pathLst>
              <a:path w="222" h="94">
                <a:moveTo>
                  <a:pt x="0" y="94"/>
                </a:moveTo>
                <a:cubicBezTo>
                  <a:pt x="54" y="93"/>
                  <a:pt x="103" y="83"/>
                  <a:pt x="142" y="68"/>
                </a:cubicBezTo>
                <a:cubicBezTo>
                  <a:pt x="187" y="51"/>
                  <a:pt x="217" y="27"/>
                  <a:pt x="222" y="0"/>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78" name="Freeform 921"/>
          <p:cNvSpPr>
            <a:spLocks/>
          </p:cNvSpPr>
          <p:nvPr/>
        </p:nvSpPr>
        <p:spPr bwMode="auto">
          <a:xfrm>
            <a:off x="3640013" y="2757759"/>
            <a:ext cx="715963" cy="236537"/>
          </a:xfrm>
          <a:custGeom>
            <a:avLst/>
            <a:gdLst/>
            <a:ahLst/>
            <a:cxnLst>
              <a:cxn ang="0">
                <a:pos x="0" y="9"/>
              </a:cxn>
              <a:cxn ang="0">
                <a:pos x="107" y="0"/>
              </a:cxn>
              <a:cxn ang="0">
                <a:pos x="107" y="0"/>
              </a:cxn>
              <a:cxn ang="0">
                <a:pos x="262" y="32"/>
              </a:cxn>
              <a:cxn ang="0">
                <a:pos x="316" y="103"/>
              </a:cxn>
              <a:cxn ang="0">
                <a:pos x="315" y="106"/>
              </a:cxn>
            </a:cxnLst>
            <a:rect l="0" t="0" r="r" b="b"/>
            <a:pathLst>
              <a:path w="321" h="106">
                <a:moveTo>
                  <a:pt x="0" y="9"/>
                </a:moveTo>
                <a:cubicBezTo>
                  <a:pt x="33" y="3"/>
                  <a:pt x="69" y="0"/>
                  <a:pt x="107" y="0"/>
                </a:cubicBezTo>
                <a:cubicBezTo>
                  <a:pt x="107" y="0"/>
                  <a:pt x="107" y="0"/>
                  <a:pt x="107" y="0"/>
                </a:cubicBezTo>
                <a:cubicBezTo>
                  <a:pt x="170" y="1"/>
                  <a:pt x="225" y="14"/>
                  <a:pt x="262" y="32"/>
                </a:cubicBezTo>
                <a:cubicBezTo>
                  <a:pt x="300" y="51"/>
                  <a:pt x="321" y="76"/>
                  <a:pt x="316" y="103"/>
                </a:cubicBezTo>
                <a:cubicBezTo>
                  <a:pt x="316" y="104"/>
                  <a:pt x="315" y="105"/>
                  <a:pt x="315" y="106"/>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grpSp>
        <p:nvGrpSpPr>
          <p:cNvPr id="79" name="Group 946"/>
          <p:cNvGrpSpPr>
            <a:grpSpLocks/>
          </p:cNvGrpSpPr>
          <p:nvPr/>
        </p:nvGrpSpPr>
        <p:grpSpPr bwMode="auto">
          <a:xfrm>
            <a:off x="3720976" y="2967309"/>
            <a:ext cx="627062" cy="488950"/>
            <a:chOff x="2355" y="1891"/>
            <a:chExt cx="395" cy="308"/>
          </a:xfrm>
        </p:grpSpPr>
        <p:sp>
          <p:nvSpPr>
            <p:cNvPr id="80" name="Freeform 919"/>
            <p:cNvSpPr>
              <a:spLocks/>
            </p:cNvSpPr>
            <p:nvPr/>
          </p:nvSpPr>
          <p:spPr bwMode="auto">
            <a:xfrm>
              <a:off x="2422" y="1891"/>
              <a:ext cx="328" cy="204"/>
            </a:xfrm>
            <a:custGeom>
              <a:avLst/>
              <a:gdLst/>
              <a:ahLst/>
              <a:cxnLst>
                <a:cxn ang="0">
                  <a:pos x="232" y="9"/>
                </a:cxn>
                <a:cxn ang="0">
                  <a:pos x="233" y="0"/>
                </a:cxn>
                <a:cxn ang="0">
                  <a:pos x="233" y="42"/>
                </a:cxn>
                <a:cxn ang="0">
                  <a:pos x="233" y="51"/>
                </a:cxn>
                <a:cxn ang="0">
                  <a:pos x="153" y="119"/>
                </a:cxn>
                <a:cxn ang="0">
                  <a:pos x="0" y="145"/>
                </a:cxn>
              </a:cxnLst>
              <a:rect l="0" t="0" r="r" b="b"/>
              <a:pathLst>
                <a:path w="233" h="145">
                  <a:moveTo>
                    <a:pt x="232" y="9"/>
                  </a:moveTo>
                  <a:cubicBezTo>
                    <a:pt x="232" y="6"/>
                    <a:pt x="233" y="3"/>
                    <a:pt x="233" y="0"/>
                  </a:cubicBezTo>
                  <a:cubicBezTo>
                    <a:pt x="233" y="14"/>
                    <a:pt x="233" y="28"/>
                    <a:pt x="233" y="42"/>
                  </a:cubicBezTo>
                  <a:cubicBezTo>
                    <a:pt x="233" y="45"/>
                    <a:pt x="233" y="48"/>
                    <a:pt x="233" y="51"/>
                  </a:cubicBezTo>
                  <a:cubicBezTo>
                    <a:pt x="228" y="78"/>
                    <a:pt x="198" y="102"/>
                    <a:pt x="153" y="119"/>
                  </a:cubicBezTo>
                  <a:cubicBezTo>
                    <a:pt x="112" y="135"/>
                    <a:pt x="57" y="145"/>
                    <a:pt x="0" y="145"/>
                  </a:cubicBezTo>
                </a:path>
              </a:pathLst>
            </a:custGeom>
            <a:noFill/>
            <a:ln w="38100" cap="rnd">
              <a:solidFill>
                <a:schemeClr val="accent1">
                  <a:lumMod val="60000"/>
                  <a:lumOff val="40000"/>
                </a:schemeClr>
              </a:solidFill>
              <a:prstDash val="solid"/>
              <a:round/>
              <a:headEnd/>
              <a:tailEnd/>
            </a:ln>
          </p:spPr>
          <p:txBody>
            <a:bodyPr/>
            <a:lstStyle/>
            <a:p>
              <a:endParaRPr lang="zh-CN" altLang="en-US">
                <a:latin typeface="微软雅黑" pitchFamily="34" charset="-122"/>
                <a:ea typeface="微软雅黑" pitchFamily="34" charset="-122"/>
              </a:endParaRPr>
            </a:p>
          </p:txBody>
        </p:sp>
        <p:sp>
          <p:nvSpPr>
            <p:cNvPr id="81" name="Freeform 922"/>
            <p:cNvSpPr>
              <a:spLocks/>
            </p:cNvSpPr>
            <p:nvPr/>
          </p:nvSpPr>
          <p:spPr bwMode="auto">
            <a:xfrm>
              <a:off x="2355" y="2095"/>
              <a:ext cx="67" cy="104"/>
            </a:xfrm>
            <a:custGeom>
              <a:avLst/>
              <a:gdLst/>
              <a:ahLst/>
              <a:cxnLst>
                <a:cxn ang="0">
                  <a:pos x="0" y="74"/>
                </a:cxn>
                <a:cxn ang="0">
                  <a:pos x="48" y="0"/>
                </a:cxn>
              </a:cxnLst>
              <a:rect l="0" t="0" r="r" b="b"/>
              <a:pathLst>
                <a:path w="48" h="74">
                  <a:moveTo>
                    <a:pt x="0" y="74"/>
                  </a:moveTo>
                  <a:cubicBezTo>
                    <a:pt x="21" y="52"/>
                    <a:pt x="38" y="27"/>
                    <a:pt x="48" y="0"/>
                  </a:cubicBezTo>
                </a:path>
              </a:pathLst>
            </a:custGeom>
            <a:noFill/>
            <a:ln w="38100" cap="rnd">
              <a:solidFill>
                <a:schemeClr val="accent1">
                  <a:lumMod val="60000"/>
                  <a:lumOff val="40000"/>
                </a:schemeClr>
              </a:solidFill>
              <a:prstDash val="solid"/>
              <a:round/>
              <a:headEnd/>
              <a:tailEnd/>
            </a:ln>
          </p:spPr>
          <p:txBody>
            <a:bodyPr/>
            <a:lstStyle/>
            <a:p>
              <a:endParaRPr lang="zh-CN" altLang="en-US">
                <a:latin typeface="微软雅黑" pitchFamily="34" charset="-122"/>
                <a:ea typeface="微软雅黑" pitchFamily="34" charset="-122"/>
              </a:endParaRPr>
            </a:p>
          </p:txBody>
        </p:sp>
      </p:grpSp>
      <p:sp>
        <p:nvSpPr>
          <p:cNvPr id="82" name="Freeform 923"/>
          <p:cNvSpPr>
            <a:spLocks/>
          </p:cNvSpPr>
          <p:nvPr/>
        </p:nvSpPr>
        <p:spPr bwMode="auto">
          <a:xfrm>
            <a:off x="2684338" y="3083196"/>
            <a:ext cx="1157288" cy="488950"/>
          </a:xfrm>
          <a:custGeom>
            <a:avLst/>
            <a:gdLst/>
            <a:ahLst/>
            <a:cxnLst>
              <a:cxn ang="0">
                <a:pos x="518" y="0"/>
              </a:cxn>
              <a:cxn ang="0">
                <a:pos x="517" y="25"/>
              </a:cxn>
              <a:cxn ang="0">
                <a:pos x="430" y="163"/>
              </a:cxn>
              <a:cxn ang="0">
                <a:pos x="243" y="217"/>
              </a:cxn>
              <a:cxn ang="0">
                <a:pos x="67" y="156"/>
              </a:cxn>
              <a:cxn ang="0">
                <a:pos x="3" y="17"/>
              </a:cxn>
            </a:cxnLst>
            <a:rect l="0" t="0" r="r" b="b"/>
            <a:pathLst>
              <a:path w="518" h="219">
                <a:moveTo>
                  <a:pt x="518" y="0"/>
                </a:moveTo>
                <a:cubicBezTo>
                  <a:pt x="518" y="8"/>
                  <a:pt x="518" y="16"/>
                  <a:pt x="517" y="25"/>
                </a:cubicBezTo>
                <a:cubicBezTo>
                  <a:pt x="513" y="79"/>
                  <a:pt x="480" y="128"/>
                  <a:pt x="430" y="163"/>
                </a:cubicBezTo>
                <a:cubicBezTo>
                  <a:pt x="381" y="198"/>
                  <a:pt x="314" y="219"/>
                  <a:pt x="243" y="217"/>
                </a:cubicBezTo>
                <a:cubicBezTo>
                  <a:pt x="172" y="216"/>
                  <a:pt x="110" y="193"/>
                  <a:pt x="67" y="156"/>
                </a:cubicBezTo>
                <a:cubicBezTo>
                  <a:pt x="24" y="120"/>
                  <a:pt x="0" y="71"/>
                  <a:pt x="3" y="17"/>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83" name="Freeform 925"/>
          <p:cNvSpPr>
            <a:spLocks/>
          </p:cNvSpPr>
          <p:nvPr/>
        </p:nvSpPr>
        <p:spPr bwMode="auto">
          <a:xfrm>
            <a:off x="3638426" y="2779984"/>
            <a:ext cx="206375" cy="511175"/>
          </a:xfrm>
          <a:custGeom>
            <a:avLst/>
            <a:gdLst/>
            <a:ahLst/>
            <a:cxnLst>
              <a:cxn ang="0">
                <a:pos x="85" y="229"/>
              </a:cxn>
              <a:cxn ang="0">
                <a:pos x="93" y="190"/>
              </a:cxn>
              <a:cxn ang="0">
                <a:pos x="93" y="165"/>
              </a:cxn>
              <a:cxn ang="0">
                <a:pos x="91" y="136"/>
              </a:cxn>
              <a:cxn ang="0">
                <a:pos x="91" y="136"/>
              </a:cxn>
              <a:cxn ang="0">
                <a:pos x="27" y="19"/>
              </a:cxn>
              <a:cxn ang="0">
                <a:pos x="0" y="0"/>
              </a:cxn>
            </a:cxnLst>
            <a:rect l="0" t="0" r="r" b="b"/>
            <a:pathLst>
              <a:path w="93" h="229">
                <a:moveTo>
                  <a:pt x="85" y="229"/>
                </a:moveTo>
                <a:cubicBezTo>
                  <a:pt x="90" y="216"/>
                  <a:pt x="92" y="204"/>
                  <a:pt x="93" y="190"/>
                </a:cubicBezTo>
                <a:cubicBezTo>
                  <a:pt x="93" y="182"/>
                  <a:pt x="93" y="173"/>
                  <a:pt x="93" y="165"/>
                </a:cubicBezTo>
                <a:cubicBezTo>
                  <a:pt x="92" y="155"/>
                  <a:pt x="91" y="145"/>
                  <a:pt x="91" y="136"/>
                </a:cubicBezTo>
                <a:cubicBezTo>
                  <a:pt x="91" y="136"/>
                  <a:pt x="91" y="136"/>
                  <a:pt x="91" y="136"/>
                </a:cubicBezTo>
                <a:cubicBezTo>
                  <a:pt x="87" y="91"/>
                  <a:pt x="64" y="50"/>
                  <a:pt x="27" y="19"/>
                </a:cubicBezTo>
                <a:cubicBezTo>
                  <a:pt x="19" y="12"/>
                  <a:pt x="10" y="6"/>
                  <a:pt x="0" y="0"/>
                </a:cubicBezTo>
              </a:path>
            </a:pathLst>
          </a:custGeom>
          <a:noFill/>
          <a:ln w="38100" cap="rnd">
            <a:solidFill>
              <a:schemeClr val="accent1">
                <a:lumMod val="60000"/>
                <a:lumOff val="40000"/>
              </a:schemeClr>
            </a:solidFill>
            <a:prstDash val="solid"/>
            <a:round/>
            <a:headEnd/>
            <a:tailEnd/>
          </a:ln>
        </p:spPr>
        <p:txBody>
          <a:bodyPr/>
          <a:lstStyle/>
          <a:p>
            <a:endParaRPr lang="zh-CN" altLang="en-US">
              <a:latin typeface="微软雅黑" pitchFamily="34" charset="-122"/>
              <a:ea typeface="微软雅黑" pitchFamily="34" charset="-122"/>
            </a:endParaRPr>
          </a:p>
        </p:txBody>
      </p:sp>
      <p:sp>
        <p:nvSpPr>
          <p:cNvPr id="84" name="Freeform 926"/>
          <p:cNvSpPr>
            <a:spLocks noEditPoints="1"/>
          </p:cNvSpPr>
          <p:nvPr/>
        </p:nvSpPr>
        <p:spPr bwMode="auto">
          <a:xfrm>
            <a:off x="2320801" y="2751409"/>
            <a:ext cx="601662" cy="420687"/>
          </a:xfrm>
          <a:custGeom>
            <a:avLst/>
            <a:gdLst/>
            <a:ahLst/>
            <a:cxnLst>
              <a:cxn ang="0">
                <a:pos x="199" y="2"/>
              </a:cxn>
              <a:cxn ang="0">
                <a:pos x="38" y="136"/>
              </a:cxn>
              <a:cxn ang="0">
                <a:pos x="46" y="139"/>
              </a:cxn>
              <a:cxn ang="0">
                <a:pos x="53" y="145"/>
              </a:cxn>
              <a:cxn ang="0">
                <a:pos x="53" y="145"/>
              </a:cxn>
              <a:cxn ang="0">
                <a:pos x="56" y="149"/>
              </a:cxn>
              <a:cxn ang="0">
                <a:pos x="66" y="152"/>
              </a:cxn>
              <a:cxn ang="0">
                <a:pos x="75" y="154"/>
              </a:cxn>
              <a:cxn ang="0">
                <a:pos x="90" y="157"/>
              </a:cxn>
              <a:cxn ang="0">
                <a:pos x="90" y="157"/>
              </a:cxn>
              <a:cxn ang="0">
                <a:pos x="102" y="161"/>
              </a:cxn>
              <a:cxn ang="0">
                <a:pos x="109" y="164"/>
              </a:cxn>
              <a:cxn ang="0">
                <a:pos x="119" y="165"/>
              </a:cxn>
              <a:cxn ang="0">
                <a:pos x="135" y="166"/>
              </a:cxn>
              <a:cxn ang="0">
                <a:pos x="135" y="166"/>
              </a:cxn>
              <a:cxn ang="0">
                <a:pos x="145" y="170"/>
              </a:cxn>
              <a:cxn ang="0">
                <a:pos x="158" y="171"/>
              </a:cxn>
              <a:cxn ang="0">
                <a:pos x="244" y="22"/>
              </a:cxn>
              <a:cxn ang="0">
                <a:pos x="231" y="21"/>
              </a:cxn>
              <a:cxn ang="0">
                <a:pos x="231" y="21"/>
              </a:cxn>
              <a:cxn ang="0">
                <a:pos x="225" y="20"/>
              </a:cxn>
              <a:cxn ang="0">
                <a:pos x="208" y="21"/>
              </a:cxn>
              <a:cxn ang="0">
                <a:pos x="1" y="150"/>
              </a:cxn>
              <a:cxn ang="0">
                <a:pos x="14" y="152"/>
              </a:cxn>
              <a:cxn ang="0">
                <a:pos x="14" y="152"/>
              </a:cxn>
              <a:cxn ang="0">
                <a:pos x="20" y="158"/>
              </a:cxn>
              <a:cxn ang="0">
                <a:pos x="24" y="161"/>
              </a:cxn>
              <a:cxn ang="0">
                <a:pos x="32" y="163"/>
              </a:cxn>
              <a:cxn ang="0">
                <a:pos x="46" y="166"/>
              </a:cxn>
              <a:cxn ang="0">
                <a:pos x="46" y="166"/>
              </a:cxn>
              <a:cxn ang="0">
                <a:pos x="55" y="171"/>
              </a:cxn>
              <a:cxn ang="0">
                <a:pos x="60" y="174"/>
              </a:cxn>
              <a:cxn ang="0">
                <a:pos x="69" y="175"/>
              </a:cxn>
              <a:cxn ang="0">
                <a:pos x="84" y="177"/>
              </a:cxn>
              <a:cxn ang="0">
                <a:pos x="84" y="177"/>
              </a:cxn>
              <a:cxn ang="0">
                <a:pos x="96" y="181"/>
              </a:cxn>
              <a:cxn ang="0">
                <a:pos x="103" y="183"/>
              </a:cxn>
              <a:cxn ang="0">
                <a:pos x="112" y="183"/>
              </a:cxn>
              <a:cxn ang="0">
                <a:pos x="128" y="184"/>
              </a:cxn>
              <a:cxn ang="0">
                <a:pos x="128" y="184"/>
              </a:cxn>
              <a:cxn ang="0">
                <a:pos x="142" y="187"/>
              </a:cxn>
              <a:cxn ang="0">
                <a:pos x="153" y="187"/>
              </a:cxn>
              <a:cxn ang="0">
                <a:pos x="159" y="188"/>
              </a:cxn>
              <a:cxn ang="0">
                <a:pos x="268" y="4"/>
              </a:cxn>
              <a:cxn ang="0">
                <a:pos x="268" y="4"/>
              </a:cxn>
              <a:cxn ang="0">
                <a:pos x="258" y="4"/>
              </a:cxn>
              <a:cxn ang="0">
                <a:pos x="243" y="4"/>
              </a:cxn>
              <a:cxn ang="0">
                <a:pos x="232" y="1"/>
              </a:cxn>
              <a:cxn ang="0">
                <a:pos x="223" y="2"/>
              </a:cxn>
              <a:cxn ang="0">
                <a:pos x="223" y="2"/>
              </a:cxn>
              <a:cxn ang="0">
                <a:pos x="207" y="3"/>
              </a:cxn>
            </a:cxnLst>
            <a:rect l="0" t="0" r="r" b="b"/>
            <a:pathLst>
              <a:path w="270" h="189">
                <a:moveTo>
                  <a:pt x="195" y="0"/>
                </a:moveTo>
                <a:cubicBezTo>
                  <a:pt x="193" y="0"/>
                  <a:pt x="192" y="1"/>
                  <a:pt x="192" y="2"/>
                </a:cubicBezTo>
                <a:cubicBezTo>
                  <a:pt x="192" y="3"/>
                  <a:pt x="193" y="3"/>
                  <a:pt x="195" y="3"/>
                </a:cubicBezTo>
                <a:cubicBezTo>
                  <a:pt x="197" y="3"/>
                  <a:pt x="199" y="2"/>
                  <a:pt x="199" y="2"/>
                </a:cubicBezTo>
                <a:cubicBezTo>
                  <a:pt x="199" y="1"/>
                  <a:pt x="197" y="0"/>
                  <a:pt x="195" y="0"/>
                </a:cubicBezTo>
                <a:close/>
                <a:moveTo>
                  <a:pt x="34" y="134"/>
                </a:moveTo>
                <a:cubicBezTo>
                  <a:pt x="33" y="135"/>
                  <a:pt x="32" y="135"/>
                  <a:pt x="33" y="136"/>
                </a:cubicBezTo>
                <a:cubicBezTo>
                  <a:pt x="34" y="137"/>
                  <a:pt x="36" y="137"/>
                  <a:pt x="38" y="136"/>
                </a:cubicBezTo>
                <a:cubicBezTo>
                  <a:pt x="39" y="136"/>
                  <a:pt x="40" y="135"/>
                  <a:pt x="39" y="135"/>
                </a:cubicBezTo>
                <a:cubicBezTo>
                  <a:pt x="38" y="134"/>
                  <a:pt x="36" y="134"/>
                  <a:pt x="34" y="134"/>
                </a:cubicBezTo>
                <a:close/>
                <a:moveTo>
                  <a:pt x="45" y="141"/>
                </a:moveTo>
                <a:cubicBezTo>
                  <a:pt x="46" y="140"/>
                  <a:pt x="47" y="139"/>
                  <a:pt x="46" y="139"/>
                </a:cubicBezTo>
                <a:cubicBezTo>
                  <a:pt x="45" y="138"/>
                  <a:pt x="43" y="138"/>
                  <a:pt x="41" y="139"/>
                </a:cubicBezTo>
                <a:cubicBezTo>
                  <a:pt x="39" y="139"/>
                  <a:pt x="39" y="140"/>
                  <a:pt x="40" y="140"/>
                </a:cubicBezTo>
                <a:cubicBezTo>
                  <a:pt x="41" y="141"/>
                  <a:pt x="43" y="141"/>
                  <a:pt x="45" y="141"/>
                </a:cubicBezTo>
                <a:close/>
                <a:moveTo>
                  <a:pt x="53" y="145"/>
                </a:moveTo>
                <a:cubicBezTo>
                  <a:pt x="54" y="144"/>
                  <a:pt x="54" y="143"/>
                  <a:pt x="53" y="143"/>
                </a:cubicBezTo>
                <a:cubicBezTo>
                  <a:pt x="52" y="142"/>
                  <a:pt x="50" y="142"/>
                  <a:pt x="48" y="143"/>
                </a:cubicBezTo>
                <a:cubicBezTo>
                  <a:pt x="47" y="143"/>
                  <a:pt x="47" y="144"/>
                  <a:pt x="48" y="145"/>
                </a:cubicBezTo>
                <a:cubicBezTo>
                  <a:pt x="49" y="145"/>
                  <a:pt x="51" y="145"/>
                  <a:pt x="53" y="145"/>
                </a:cubicBezTo>
                <a:close/>
                <a:moveTo>
                  <a:pt x="61" y="149"/>
                </a:moveTo>
                <a:cubicBezTo>
                  <a:pt x="63" y="148"/>
                  <a:pt x="63" y="147"/>
                  <a:pt x="62" y="147"/>
                </a:cubicBezTo>
                <a:cubicBezTo>
                  <a:pt x="60" y="146"/>
                  <a:pt x="58" y="146"/>
                  <a:pt x="57" y="147"/>
                </a:cubicBezTo>
                <a:cubicBezTo>
                  <a:pt x="55" y="147"/>
                  <a:pt x="55" y="148"/>
                  <a:pt x="56" y="149"/>
                </a:cubicBezTo>
                <a:cubicBezTo>
                  <a:pt x="58" y="149"/>
                  <a:pt x="60" y="149"/>
                  <a:pt x="61" y="149"/>
                </a:cubicBezTo>
                <a:close/>
                <a:moveTo>
                  <a:pt x="70" y="150"/>
                </a:moveTo>
                <a:cubicBezTo>
                  <a:pt x="69" y="150"/>
                  <a:pt x="67" y="150"/>
                  <a:pt x="66" y="150"/>
                </a:cubicBezTo>
                <a:cubicBezTo>
                  <a:pt x="64" y="151"/>
                  <a:pt x="64" y="152"/>
                  <a:pt x="66" y="152"/>
                </a:cubicBezTo>
                <a:cubicBezTo>
                  <a:pt x="67" y="153"/>
                  <a:pt x="69" y="153"/>
                  <a:pt x="71" y="152"/>
                </a:cubicBezTo>
                <a:cubicBezTo>
                  <a:pt x="72" y="152"/>
                  <a:pt x="72" y="151"/>
                  <a:pt x="70" y="150"/>
                </a:cubicBezTo>
                <a:close/>
                <a:moveTo>
                  <a:pt x="80" y="154"/>
                </a:moveTo>
                <a:cubicBezTo>
                  <a:pt x="79" y="153"/>
                  <a:pt x="76" y="153"/>
                  <a:pt x="75" y="154"/>
                </a:cubicBezTo>
                <a:cubicBezTo>
                  <a:pt x="74" y="154"/>
                  <a:pt x="74" y="155"/>
                  <a:pt x="76" y="156"/>
                </a:cubicBezTo>
                <a:cubicBezTo>
                  <a:pt x="77" y="156"/>
                  <a:pt x="79" y="156"/>
                  <a:pt x="80" y="156"/>
                </a:cubicBezTo>
                <a:cubicBezTo>
                  <a:pt x="82" y="155"/>
                  <a:pt x="81" y="154"/>
                  <a:pt x="80" y="154"/>
                </a:cubicBezTo>
                <a:close/>
                <a:moveTo>
                  <a:pt x="90" y="157"/>
                </a:moveTo>
                <a:cubicBezTo>
                  <a:pt x="89" y="156"/>
                  <a:pt x="86" y="156"/>
                  <a:pt x="85" y="157"/>
                </a:cubicBezTo>
                <a:cubicBezTo>
                  <a:pt x="84" y="158"/>
                  <a:pt x="85" y="159"/>
                  <a:pt x="86" y="159"/>
                </a:cubicBezTo>
                <a:cubicBezTo>
                  <a:pt x="88" y="159"/>
                  <a:pt x="90" y="159"/>
                  <a:pt x="91" y="159"/>
                </a:cubicBezTo>
                <a:cubicBezTo>
                  <a:pt x="92" y="158"/>
                  <a:pt x="92" y="157"/>
                  <a:pt x="90" y="157"/>
                </a:cubicBezTo>
                <a:close/>
                <a:moveTo>
                  <a:pt x="101" y="159"/>
                </a:moveTo>
                <a:cubicBezTo>
                  <a:pt x="99" y="159"/>
                  <a:pt x="97" y="159"/>
                  <a:pt x="96" y="160"/>
                </a:cubicBezTo>
                <a:cubicBezTo>
                  <a:pt x="95" y="161"/>
                  <a:pt x="95" y="161"/>
                  <a:pt x="97" y="162"/>
                </a:cubicBezTo>
                <a:cubicBezTo>
                  <a:pt x="99" y="162"/>
                  <a:pt x="101" y="162"/>
                  <a:pt x="102" y="161"/>
                </a:cubicBezTo>
                <a:cubicBezTo>
                  <a:pt x="103" y="161"/>
                  <a:pt x="102" y="160"/>
                  <a:pt x="101" y="159"/>
                </a:cubicBezTo>
                <a:close/>
                <a:moveTo>
                  <a:pt x="112" y="162"/>
                </a:moveTo>
                <a:cubicBezTo>
                  <a:pt x="110" y="161"/>
                  <a:pt x="108" y="162"/>
                  <a:pt x="107" y="162"/>
                </a:cubicBezTo>
                <a:cubicBezTo>
                  <a:pt x="106" y="163"/>
                  <a:pt x="107" y="164"/>
                  <a:pt x="109" y="164"/>
                </a:cubicBezTo>
                <a:cubicBezTo>
                  <a:pt x="110" y="165"/>
                  <a:pt x="112" y="164"/>
                  <a:pt x="113" y="164"/>
                </a:cubicBezTo>
                <a:cubicBezTo>
                  <a:pt x="114" y="163"/>
                  <a:pt x="113" y="162"/>
                  <a:pt x="112" y="162"/>
                </a:cubicBezTo>
                <a:close/>
                <a:moveTo>
                  <a:pt x="123" y="164"/>
                </a:moveTo>
                <a:cubicBezTo>
                  <a:pt x="122" y="164"/>
                  <a:pt x="120" y="164"/>
                  <a:pt x="119" y="165"/>
                </a:cubicBezTo>
                <a:cubicBezTo>
                  <a:pt x="118" y="165"/>
                  <a:pt x="119" y="166"/>
                  <a:pt x="121" y="166"/>
                </a:cubicBezTo>
                <a:cubicBezTo>
                  <a:pt x="122" y="167"/>
                  <a:pt x="124" y="166"/>
                  <a:pt x="125" y="166"/>
                </a:cubicBezTo>
                <a:cubicBezTo>
                  <a:pt x="126" y="165"/>
                  <a:pt x="125" y="164"/>
                  <a:pt x="123" y="164"/>
                </a:cubicBezTo>
                <a:close/>
                <a:moveTo>
                  <a:pt x="135" y="166"/>
                </a:moveTo>
                <a:cubicBezTo>
                  <a:pt x="133" y="165"/>
                  <a:pt x="131" y="166"/>
                  <a:pt x="131" y="167"/>
                </a:cubicBezTo>
                <a:cubicBezTo>
                  <a:pt x="130" y="167"/>
                  <a:pt x="131" y="168"/>
                  <a:pt x="133" y="168"/>
                </a:cubicBezTo>
                <a:cubicBezTo>
                  <a:pt x="135" y="168"/>
                  <a:pt x="137" y="168"/>
                  <a:pt x="137" y="167"/>
                </a:cubicBezTo>
                <a:cubicBezTo>
                  <a:pt x="138" y="167"/>
                  <a:pt x="137" y="166"/>
                  <a:pt x="135" y="166"/>
                </a:cubicBezTo>
                <a:close/>
                <a:moveTo>
                  <a:pt x="150" y="169"/>
                </a:moveTo>
                <a:cubicBezTo>
                  <a:pt x="150" y="168"/>
                  <a:pt x="149" y="167"/>
                  <a:pt x="147" y="167"/>
                </a:cubicBezTo>
                <a:cubicBezTo>
                  <a:pt x="145" y="167"/>
                  <a:pt x="144" y="167"/>
                  <a:pt x="143" y="168"/>
                </a:cubicBezTo>
                <a:cubicBezTo>
                  <a:pt x="143" y="169"/>
                  <a:pt x="144" y="170"/>
                  <a:pt x="145" y="170"/>
                </a:cubicBezTo>
                <a:cubicBezTo>
                  <a:pt x="147" y="170"/>
                  <a:pt x="149" y="169"/>
                  <a:pt x="150" y="169"/>
                </a:cubicBezTo>
                <a:close/>
                <a:moveTo>
                  <a:pt x="160" y="168"/>
                </a:moveTo>
                <a:cubicBezTo>
                  <a:pt x="158" y="168"/>
                  <a:pt x="156" y="168"/>
                  <a:pt x="156" y="169"/>
                </a:cubicBezTo>
                <a:cubicBezTo>
                  <a:pt x="155" y="170"/>
                  <a:pt x="156" y="171"/>
                  <a:pt x="158" y="171"/>
                </a:cubicBezTo>
                <a:cubicBezTo>
                  <a:pt x="160" y="171"/>
                  <a:pt x="162" y="170"/>
                  <a:pt x="162" y="170"/>
                </a:cubicBezTo>
                <a:cubicBezTo>
                  <a:pt x="163" y="169"/>
                  <a:pt x="162" y="168"/>
                  <a:pt x="160" y="168"/>
                </a:cubicBezTo>
                <a:close/>
                <a:moveTo>
                  <a:pt x="248" y="21"/>
                </a:moveTo>
                <a:cubicBezTo>
                  <a:pt x="246" y="20"/>
                  <a:pt x="244" y="21"/>
                  <a:pt x="244" y="22"/>
                </a:cubicBezTo>
                <a:cubicBezTo>
                  <a:pt x="243" y="22"/>
                  <a:pt x="244" y="23"/>
                  <a:pt x="246" y="23"/>
                </a:cubicBezTo>
                <a:cubicBezTo>
                  <a:pt x="248" y="23"/>
                  <a:pt x="250" y="23"/>
                  <a:pt x="250" y="22"/>
                </a:cubicBezTo>
                <a:cubicBezTo>
                  <a:pt x="251" y="21"/>
                  <a:pt x="250" y="21"/>
                  <a:pt x="248" y="21"/>
                </a:cubicBezTo>
                <a:close/>
                <a:moveTo>
                  <a:pt x="231" y="21"/>
                </a:moveTo>
                <a:cubicBezTo>
                  <a:pt x="230" y="21"/>
                  <a:pt x="232" y="22"/>
                  <a:pt x="234" y="22"/>
                </a:cubicBezTo>
                <a:cubicBezTo>
                  <a:pt x="235" y="22"/>
                  <a:pt x="237" y="22"/>
                  <a:pt x="238" y="21"/>
                </a:cubicBezTo>
                <a:cubicBezTo>
                  <a:pt x="238" y="20"/>
                  <a:pt x="237" y="20"/>
                  <a:pt x="235" y="19"/>
                </a:cubicBezTo>
                <a:cubicBezTo>
                  <a:pt x="233" y="19"/>
                  <a:pt x="231" y="20"/>
                  <a:pt x="231" y="21"/>
                </a:cubicBezTo>
                <a:close/>
                <a:moveTo>
                  <a:pt x="222" y="19"/>
                </a:moveTo>
                <a:cubicBezTo>
                  <a:pt x="220" y="19"/>
                  <a:pt x="218" y="19"/>
                  <a:pt x="218" y="20"/>
                </a:cubicBezTo>
                <a:cubicBezTo>
                  <a:pt x="218" y="21"/>
                  <a:pt x="219" y="21"/>
                  <a:pt x="221" y="21"/>
                </a:cubicBezTo>
                <a:cubicBezTo>
                  <a:pt x="223" y="22"/>
                  <a:pt x="225" y="21"/>
                  <a:pt x="225" y="20"/>
                </a:cubicBezTo>
                <a:cubicBezTo>
                  <a:pt x="225" y="19"/>
                  <a:pt x="224" y="19"/>
                  <a:pt x="222" y="19"/>
                </a:cubicBezTo>
                <a:close/>
                <a:moveTo>
                  <a:pt x="209" y="18"/>
                </a:moveTo>
                <a:cubicBezTo>
                  <a:pt x="207" y="18"/>
                  <a:pt x="205" y="19"/>
                  <a:pt x="205" y="20"/>
                </a:cubicBezTo>
                <a:cubicBezTo>
                  <a:pt x="205" y="20"/>
                  <a:pt x="206" y="21"/>
                  <a:pt x="208" y="21"/>
                </a:cubicBezTo>
                <a:cubicBezTo>
                  <a:pt x="210" y="21"/>
                  <a:pt x="212" y="21"/>
                  <a:pt x="212" y="20"/>
                </a:cubicBezTo>
                <a:cubicBezTo>
                  <a:pt x="212" y="19"/>
                  <a:pt x="211" y="18"/>
                  <a:pt x="209" y="18"/>
                </a:cubicBezTo>
                <a:close/>
                <a:moveTo>
                  <a:pt x="2" y="148"/>
                </a:moveTo>
                <a:cubicBezTo>
                  <a:pt x="0" y="148"/>
                  <a:pt x="0" y="149"/>
                  <a:pt x="1" y="150"/>
                </a:cubicBezTo>
                <a:cubicBezTo>
                  <a:pt x="2" y="150"/>
                  <a:pt x="4" y="151"/>
                  <a:pt x="6" y="150"/>
                </a:cubicBezTo>
                <a:cubicBezTo>
                  <a:pt x="7" y="150"/>
                  <a:pt x="8" y="149"/>
                  <a:pt x="7" y="148"/>
                </a:cubicBezTo>
                <a:cubicBezTo>
                  <a:pt x="6" y="148"/>
                  <a:pt x="4" y="147"/>
                  <a:pt x="2" y="148"/>
                </a:cubicBezTo>
                <a:close/>
                <a:moveTo>
                  <a:pt x="14" y="152"/>
                </a:moveTo>
                <a:cubicBezTo>
                  <a:pt x="12" y="151"/>
                  <a:pt x="10" y="151"/>
                  <a:pt x="9" y="152"/>
                </a:cubicBezTo>
                <a:cubicBezTo>
                  <a:pt x="7" y="152"/>
                  <a:pt x="7" y="153"/>
                  <a:pt x="8" y="154"/>
                </a:cubicBezTo>
                <a:cubicBezTo>
                  <a:pt x="9" y="154"/>
                  <a:pt x="11" y="154"/>
                  <a:pt x="13" y="154"/>
                </a:cubicBezTo>
                <a:cubicBezTo>
                  <a:pt x="14" y="154"/>
                  <a:pt x="15" y="153"/>
                  <a:pt x="14" y="152"/>
                </a:cubicBezTo>
                <a:close/>
                <a:moveTo>
                  <a:pt x="21" y="156"/>
                </a:moveTo>
                <a:cubicBezTo>
                  <a:pt x="20" y="155"/>
                  <a:pt x="17" y="155"/>
                  <a:pt x="16" y="156"/>
                </a:cubicBezTo>
                <a:cubicBezTo>
                  <a:pt x="15" y="156"/>
                  <a:pt x="14" y="157"/>
                  <a:pt x="16" y="158"/>
                </a:cubicBezTo>
                <a:cubicBezTo>
                  <a:pt x="17" y="158"/>
                  <a:pt x="19" y="158"/>
                  <a:pt x="20" y="158"/>
                </a:cubicBezTo>
                <a:cubicBezTo>
                  <a:pt x="22" y="157"/>
                  <a:pt x="22" y="156"/>
                  <a:pt x="21" y="156"/>
                </a:cubicBezTo>
                <a:close/>
                <a:moveTo>
                  <a:pt x="29" y="159"/>
                </a:moveTo>
                <a:cubicBezTo>
                  <a:pt x="27" y="159"/>
                  <a:pt x="25" y="159"/>
                  <a:pt x="24" y="159"/>
                </a:cubicBezTo>
                <a:cubicBezTo>
                  <a:pt x="22" y="160"/>
                  <a:pt x="22" y="161"/>
                  <a:pt x="24" y="161"/>
                </a:cubicBezTo>
                <a:cubicBezTo>
                  <a:pt x="25" y="162"/>
                  <a:pt x="27" y="162"/>
                  <a:pt x="28" y="161"/>
                </a:cubicBezTo>
                <a:cubicBezTo>
                  <a:pt x="30" y="161"/>
                  <a:pt x="30" y="160"/>
                  <a:pt x="29" y="159"/>
                </a:cubicBezTo>
                <a:close/>
                <a:moveTo>
                  <a:pt x="37" y="163"/>
                </a:moveTo>
                <a:cubicBezTo>
                  <a:pt x="36" y="162"/>
                  <a:pt x="33" y="162"/>
                  <a:pt x="32" y="163"/>
                </a:cubicBezTo>
                <a:cubicBezTo>
                  <a:pt x="31" y="163"/>
                  <a:pt x="31" y="164"/>
                  <a:pt x="32" y="165"/>
                </a:cubicBezTo>
                <a:cubicBezTo>
                  <a:pt x="33" y="165"/>
                  <a:pt x="36" y="165"/>
                  <a:pt x="37" y="165"/>
                </a:cubicBezTo>
                <a:cubicBezTo>
                  <a:pt x="38" y="164"/>
                  <a:pt x="38" y="163"/>
                  <a:pt x="37" y="163"/>
                </a:cubicBezTo>
                <a:close/>
                <a:moveTo>
                  <a:pt x="46" y="166"/>
                </a:moveTo>
                <a:cubicBezTo>
                  <a:pt x="44" y="165"/>
                  <a:pt x="42" y="165"/>
                  <a:pt x="41" y="166"/>
                </a:cubicBezTo>
                <a:cubicBezTo>
                  <a:pt x="39" y="167"/>
                  <a:pt x="40" y="167"/>
                  <a:pt x="41" y="168"/>
                </a:cubicBezTo>
                <a:cubicBezTo>
                  <a:pt x="42" y="168"/>
                  <a:pt x="45" y="168"/>
                  <a:pt x="46" y="168"/>
                </a:cubicBezTo>
                <a:cubicBezTo>
                  <a:pt x="47" y="167"/>
                  <a:pt x="47" y="166"/>
                  <a:pt x="46" y="166"/>
                </a:cubicBezTo>
                <a:close/>
                <a:moveTo>
                  <a:pt x="55" y="169"/>
                </a:moveTo>
                <a:cubicBezTo>
                  <a:pt x="53" y="168"/>
                  <a:pt x="51" y="169"/>
                  <a:pt x="50" y="169"/>
                </a:cubicBezTo>
                <a:cubicBezTo>
                  <a:pt x="49" y="170"/>
                  <a:pt x="49" y="171"/>
                  <a:pt x="50" y="171"/>
                </a:cubicBezTo>
                <a:cubicBezTo>
                  <a:pt x="52" y="172"/>
                  <a:pt x="54" y="171"/>
                  <a:pt x="55" y="171"/>
                </a:cubicBezTo>
                <a:cubicBezTo>
                  <a:pt x="56" y="170"/>
                  <a:pt x="56" y="169"/>
                  <a:pt x="55" y="169"/>
                </a:cubicBezTo>
                <a:close/>
                <a:moveTo>
                  <a:pt x="64" y="172"/>
                </a:moveTo>
                <a:cubicBezTo>
                  <a:pt x="63" y="171"/>
                  <a:pt x="60" y="171"/>
                  <a:pt x="59" y="172"/>
                </a:cubicBezTo>
                <a:cubicBezTo>
                  <a:pt x="58" y="173"/>
                  <a:pt x="59" y="174"/>
                  <a:pt x="60" y="174"/>
                </a:cubicBezTo>
                <a:cubicBezTo>
                  <a:pt x="62" y="174"/>
                  <a:pt x="64" y="174"/>
                  <a:pt x="65" y="174"/>
                </a:cubicBezTo>
                <a:cubicBezTo>
                  <a:pt x="66" y="173"/>
                  <a:pt x="66" y="172"/>
                  <a:pt x="64" y="172"/>
                </a:cubicBezTo>
                <a:close/>
                <a:moveTo>
                  <a:pt x="74" y="174"/>
                </a:moveTo>
                <a:cubicBezTo>
                  <a:pt x="72" y="174"/>
                  <a:pt x="70" y="174"/>
                  <a:pt x="69" y="175"/>
                </a:cubicBezTo>
                <a:cubicBezTo>
                  <a:pt x="68" y="175"/>
                  <a:pt x="69" y="176"/>
                  <a:pt x="70" y="177"/>
                </a:cubicBezTo>
                <a:cubicBezTo>
                  <a:pt x="72" y="177"/>
                  <a:pt x="74" y="177"/>
                  <a:pt x="75" y="176"/>
                </a:cubicBezTo>
                <a:cubicBezTo>
                  <a:pt x="76" y="175"/>
                  <a:pt x="76" y="175"/>
                  <a:pt x="74" y="174"/>
                </a:cubicBezTo>
                <a:close/>
                <a:moveTo>
                  <a:pt x="84" y="177"/>
                </a:moveTo>
                <a:cubicBezTo>
                  <a:pt x="83" y="176"/>
                  <a:pt x="80" y="176"/>
                  <a:pt x="79" y="177"/>
                </a:cubicBezTo>
                <a:cubicBezTo>
                  <a:pt x="79" y="178"/>
                  <a:pt x="79" y="179"/>
                  <a:pt x="81" y="179"/>
                </a:cubicBezTo>
                <a:cubicBezTo>
                  <a:pt x="82" y="179"/>
                  <a:pt x="85" y="179"/>
                  <a:pt x="85" y="178"/>
                </a:cubicBezTo>
                <a:cubicBezTo>
                  <a:pt x="86" y="178"/>
                  <a:pt x="86" y="177"/>
                  <a:pt x="84" y="177"/>
                </a:cubicBezTo>
                <a:close/>
                <a:moveTo>
                  <a:pt x="95" y="179"/>
                </a:moveTo>
                <a:cubicBezTo>
                  <a:pt x="93" y="178"/>
                  <a:pt x="91" y="179"/>
                  <a:pt x="90" y="179"/>
                </a:cubicBezTo>
                <a:cubicBezTo>
                  <a:pt x="89" y="180"/>
                  <a:pt x="90" y="181"/>
                  <a:pt x="92" y="181"/>
                </a:cubicBezTo>
                <a:cubicBezTo>
                  <a:pt x="93" y="182"/>
                  <a:pt x="95" y="181"/>
                  <a:pt x="96" y="181"/>
                </a:cubicBezTo>
                <a:cubicBezTo>
                  <a:pt x="97" y="180"/>
                  <a:pt x="96" y="179"/>
                  <a:pt x="95" y="179"/>
                </a:cubicBezTo>
                <a:close/>
                <a:moveTo>
                  <a:pt x="105" y="181"/>
                </a:moveTo>
                <a:cubicBezTo>
                  <a:pt x="104" y="180"/>
                  <a:pt x="102" y="181"/>
                  <a:pt x="101" y="181"/>
                </a:cubicBezTo>
                <a:cubicBezTo>
                  <a:pt x="100" y="182"/>
                  <a:pt x="101" y="183"/>
                  <a:pt x="103" y="183"/>
                </a:cubicBezTo>
                <a:cubicBezTo>
                  <a:pt x="104" y="183"/>
                  <a:pt x="106" y="183"/>
                  <a:pt x="107" y="182"/>
                </a:cubicBezTo>
                <a:cubicBezTo>
                  <a:pt x="108" y="182"/>
                  <a:pt x="107" y="181"/>
                  <a:pt x="105" y="181"/>
                </a:cubicBezTo>
                <a:close/>
                <a:moveTo>
                  <a:pt x="116" y="182"/>
                </a:moveTo>
                <a:cubicBezTo>
                  <a:pt x="115" y="182"/>
                  <a:pt x="113" y="182"/>
                  <a:pt x="112" y="183"/>
                </a:cubicBezTo>
                <a:cubicBezTo>
                  <a:pt x="111" y="184"/>
                  <a:pt x="112" y="185"/>
                  <a:pt x="114" y="185"/>
                </a:cubicBezTo>
                <a:cubicBezTo>
                  <a:pt x="116" y="185"/>
                  <a:pt x="118" y="185"/>
                  <a:pt x="118" y="184"/>
                </a:cubicBezTo>
                <a:cubicBezTo>
                  <a:pt x="119" y="183"/>
                  <a:pt x="118" y="183"/>
                  <a:pt x="116" y="182"/>
                </a:cubicBezTo>
                <a:close/>
                <a:moveTo>
                  <a:pt x="128" y="184"/>
                </a:moveTo>
                <a:cubicBezTo>
                  <a:pt x="126" y="184"/>
                  <a:pt x="124" y="184"/>
                  <a:pt x="123" y="185"/>
                </a:cubicBezTo>
                <a:cubicBezTo>
                  <a:pt x="123" y="185"/>
                  <a:pt x="124" y="186"/>
                  <a:pt x="126" y="186"/>
                </a:cubicBezTo>
                <a:cubicBezTo>
                  <a:pt x="127" y="187"/>
                  <a:pt x="129" y="186"/>
                  <a:pt x="130" y="185"/>
                </a:cubicBezTo>
                <a:cubicBezTo>
                  <a:pt x="131" y="185"/>
                  <a:pt x="130" y="184"/>
                  <a:pt x="128" y="184"/>
                </a:cubicBezTo>
                <a:close/>
                <a:moveTo>
                  <a:pt x="139" y="185"/>
                </a:moveTo>
                <a:cubicBezTo>
                  <a:pt x="137" y="185"/>
                  <a:pt x="135" y="185"/>
                  <a:pt x="135" y="186"/>
                </a:cubicBezTo>
                <a:cubicBezTo>
                  <a:pt x="134" y="187"/>
                  <a:pt x="136" y="187"/>
                  <a:pt x="137" y="188"/>
                </a:cubicBezTo>
                <a:cubicBezTo>
                  <a:pt x="139" y="188"/>
                  <a:pt x="141" y="187"/>
                  <a:pt x="142" y="187"/>
                </a:cubicBezTo>
                <a:cubicBezTo>
                  <a:pt x="142" y="186"/>
                  <a:pt x="141" y="185"/>
                  <a:pt x="139" y="185"/>
                </a:cubicBezTo>
                <a:close/>
                <a:moveTo>
                  <a:pt x="147" y="187"/>
                </a:moveTo>
                <a:cubicBezTo>
                  <a:pt x="146" y="188"/>
                  <a:pt x="147" y="188"/>
                  <a:pt x="149" y="189"/>
                </a:cubicBezTo>
                <a:cubicBezTo>
                  <a:pt x="151" y="189"/>
                  <a:pt x="153" y="188"/>
                  <a:pt x="153" y="187"/>
                </a:cubicBezTo>
                <a:cubicBezTo>
                  <a:pt x="154" y="187"/>
                  <a:pt x="153" y="186"/>
                  <a:pt x="151" y="186"/>
                </a:cubicBezTo>
                <a:cubicBezTo>
                  <a:pt x="149" y="186"/>
                  <a:pt x="147" y="186"/>
                  <a:pt x="147" y="187"/>
                </a:cubicBezTo>
                <a:close/>
                <a:moveTo>
                  <a:pt x="162" y="187"/>
                </a:moveTo>
                <a:cubicBezTo>
                  <a:pt x="161" y="186"/>
                  <a:pt x="159" y="187"/>
                  <a:pt x="159" y="188"/>
                </a:cubicBezTo>
                <a:cubicBezTo>
                  <a:pt x="158" y="189"/>
                  <a:pt x="160" y="189"/>
                  <a:pt x="161" y="189"/>
                </a:cubicBezTo>
                <a:cubicBezTo>
                  <a:pt x="163" y="189"/>
                  <a:pt x="165" y="189"/>
                  <a:pt x="165" y="188"/>
                </a:cubicBezTo>
                <a:cubicBezTo>
                  <a:pt x="166" y="187"/>
                  <a:pt x="164" y="187"/>
                  <a:pt x="162" y="187"/>
                </a:cubicBezTo>
                <a:close/>
                <a:moveTo>
                  <a:pt x="268" y="4"/>
                </a:moveTo>
                <a:cubicBezTo>
                  <a:pt x="266" y="4"/>
                  <a:pt x="264" y="4"/>
                  <a:pt x="263" y="5"/>
                </a:cubicBezTo>
                <a:cubicBezTo>
                  <a:pt x="263" y="6"/>
                  <a:pt x="264" y="6"/>
                  <a:pt x="266" y="7"/>
                </a:cubicBezTo>
                <a:cubicBezTo>
                  <a:pt x="267" y="7"/>
                  <a:pt x="269" y="6"/>
                  <a:pt x="270" y="6"/>
                </a:cubicBezTo>
                <a:cubicBezTo>
                  <a:pt x="270" y="5"/>
                  <a:pt x="269" y="4"/>
                  <a:pt x="268" y="4"/>
                </a:cubicBezTo>
                <a:close/>
                <a:moveTo>
                  <a:pt x="256" y="3"/>
                </a:moveTo>
                <a:cubicBezTo>
                  <a:pt x="254" y="2"/>
                  <a:pt x="252" y="3"/>
                  <a:pt x="252" y="4"/>
                </a:cubicBezTo>
                <a:cubicBezTo>
                  <a:pt x="251" y="4"/>
                  <a:pt x="252" y="5"/>
                  <a:pt x="254" y="5"/>
                </a:cubicBezTo>
                <a:cubicBezTo>
                  <a:pt x="256" y="6"/>
                  <a:pt x="258" y="5"/>
                  <a:pt x="258" y="4"/>
                </a:cubicBezTo>
                <a:cubicBezTo>
                  <a:pt x="259" y="4"/>
                  <a:pt x="258" y="3"/>
                  <a:pt x="256" y="3"/>
                </a:cubicBezTo>
                <a:close/>
                <a:moveTo>
                  <a:pt x="244" y="2"/>
                </a:moveTo>
                <a:cubicBezTo>
                  <a:pt x="242" y="2"/>
                  <a:pt x="240" y="2"/>
                  <a:pt x="240" y="3"/>
                </a:cubicBezTo>
                <a:cubicBezTo>
                  <a:pt x="239" y="4"/>
                  <a:pt x="241" y="4"/>
                  <a:pt x="243" y="4"/>
                </a:cubicBezTo>
                <a:cubicBezTo>
                  <a:pt x="244" y="5"/>
                  <a:pt x="246" y="4"/>
                  <a:pt x="247" y="3"/>
                </a:cubicBezTo>
                <a:cubicBezTo>
                  <a:pt x="247" y="3"/>
                  <a:pt x="246" y="2"/>
                  <a:pt x="244" y="2"/>
                </a:cubicBezTo>
                <a:close/>
                <a:moveTo>
                  <a:pt x="235" y="2"/>
                </a:moveTo>
                <a:cubicBezTo>
                  <a:pt x="235" y="2"/>
                  <a:pt x="234" y="1"/>
                  <a:pt x="232" y="1"/>
                </a:cubicBezTo>
                <a:cubicBezTo>
                  <a:pt x="230" y="1"/>
                  <a:pt x="228" y="1"/>
                  <a:pt x="228" y="2"/>
                </a:cubicBezTo>
                <a:cubicBezTo>
                  <a:pt x="228" y="3"/>
                  <a:pt x="229" y="4"/>
                  <a:pt x="231" y="4"/>
                </a:cubicBezTo>
                <a:cubicBezTo>
                  <a:pt x="233" y="4"/>
                  <a:pt x="234" y="3"/>
                  <a:pt x="235" y="2"/>
                </a:cubicBezTo>
                <a:close/>
                <a:moveTo>
                  <a:pt x="223" y="2"/>
                </a:moveTo>
                <a:cubicBezTo>
                  <a:pt x="223" y="1"/>
                  <a:pt x="222" y="1"/>
                  <a:pt x="220" y="0"/>
                </a:cubicBezTo>
                <a:cubicBezTo>
                  <a:pt x="218" y="0"/>
                  <a:pt x="216" y="1"/>
                  <a:pt x="216" y="2"/>
                </a:cubicBezTo>
                <a:cubicBezTo>
                  <a:pt x="216" y="3"/>
                  <a:pt x="217" y="3"/>
                  <a:pt x="219" y="3"/>
                </a:cubicBezTo>
                <a:cubicBezTo>
                  <a:pt x="221" y="3"/>
                  <a:pt x="223" y="3"/>
                  <a:pt x="223" y="2"/>
                </a:cubicBezTo>
                <a:close/>
                <a:moveTo>
                  <a:pt x="211" y="2"/>
                </a:moveTo>
                <a:cubicBezTo>
                  <a:pt x="211" y="1"/>
                  <a:pt x="209" y="0"/>
                  <a:pt x="207" y="0"/>
                </a:cubicBezTo>
                <a:cubicBezTo>
                  <a:pt x="206" y="0"/>
                  <a:pt x="204" y="1"/>
                  <a:pt x="204" y="2"/>
                </a:cubicBezTo>
                <a:cubicBezTo>
                  <a:pt x="204" y="2"/>
                  <a:pt x="205" y="3"/>
                  <a:pt x="207" y="3"/>
                </a:cubicBezTo>
                <a:cubicBezTo>
                  <a:pt x="209" y="3"/>
                  <a:pt x="211" y="2"/>
                  <a:pt x="211" y="2"/>
                </a:cubicBezTo>
                <a:close/>
              </a:path>
            </a:pathLst>
          </a:custGeom>
          <a:solidFill>
            <a:srgbClr val="FFFFFF"/>
          </a:solidFill>
          <a:ln w="381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85" name="Freeform 927"/>
          <p:cNvSpPr>
            <a:spLocks noEditPoints="1"/>
          </p:cNvSpPr>
          <p:nvPr/>
        </p:nvSpPr>
        <p:spPr bwMode="auto">
          <a:xfrm>
            <a:off x="1788988" y="2600596"/>
            <a:ext cx="928688" cy="414338"/>
          </a:xfrm>
          <a:custGeom>
            <a:avLst/>
            <a:gdLst/>
            <a:ahLst/>
            <a:cxnLst>
              <a:cxn ang="0">
                <a:pos x="187" y="16"/>
              </a:cxn>
              <a:cxn ang="0">
                <a:pos x="163" y="38"/>
              </a:cxn>
              <a:cxn ang="0">
                <a:pos x="125" y="52"/>
              </a:cxn>
              <a:cxn ang="0">
                <a:pos x="98" y="64"/>
              </a:cxn>
              <a:cxn ang="0">
                <a:pos x="71" y="83"/>
              </a:cxn>
              <a:cxn ang="0">
                <a:pos x="51" y="100"/>
              </a:cxn>
              <a:cxn ang="0">
                <a:pos x="41" y="121"/>
              </a:cxn>
              <a:cxn ang="0">
                <a:pos x="44" y="133"/>
              </a:cxn>
              <a:cxn ang="0">
                <a:pos x="55" y="145"/>
              </a:cxn>
              <a:cxn ang="0">
                <a:pos x="75" y="158"/>
              </a:cxn>
              <a:cxn ang="0">
                <a:pos x="98" y="164"/>
              </a:cxn>
              <a:cxn ang="0">
                <a:pos x="135" y="165"/>
              </a:cxn>
              <a:cxn ang="0">
                <a:pos x="165" y="166"/>
              </a:cxn>
              <a:cxn ang="0">
                <a:pos x="203" y="160"/>
              </a:cxn>
              <a:cxn ang="0">
                <a:pos x="245" y="148"/>
              </a:cxn>
              <a:cxn ang="0">
                <a:pos x="276" y="139"/>
              </a:cxn>
              <a:cxn ang="0">
                <a:pos x="319" y="121"/>
              </a:cxn>
              <a:cxn ang="0">
                <a:pos x="339" y="107"/>
              </a:cxn>
              <a:cxn ang="0">
                <a:pos x="361" y="90"/>
              </a:cxn>
              <a:cxn ang="0">
                <a:pos x="372" y="69"/>
              </a:cxn>
              <a:cxn ang="0">
                <a:pos x="377" y="55"/>
              </a:cxn>
              <a:cxn ang="0">
                <a:pos x="362" y="41"/>
              </a:cxn>
              <a:cxn ang="0">
                <a:pos x="353" y="29"/>
              </a:cxn>
              <a:cxn ang="0">
                <a:pos x="327" y="25"/>
              </a:cxn>
              <a:cxn ang="0">
                <a:pos x="296" y="19"/>
              </a:cxn>
              <a:cxn ang="0">
                <a:pos x="265" y="19"/>
              </a:cxn>
              <a:cxn ang="0">
                <a:pos x="217" y="24"/>
              </a:cxn>
              <a:cxn ang="0">
                <a:pos x="168" y="19"/>
              </a:cxn>
              <a:cxn ang="0">
                <a:pos x="139" y="31"/>
              </a:cxn>
              <a:cxn ang="0">
                <a:pos x="102" y="44"/>
              </a:cxn>
              <a:cxn ang="0">
                <a:pos x="72" y="58"/>
              </a:cxn>
              <a:cxn ang="0">
                <a:pos x="47" y="77"/>
              </a:cxn>
              <a:cxn ang="0">
                <a:pos x="29" y="89"/>
              </a:cxn>
              <a:cxn ang="0">
                <a:pos x="13" y="106"/>
              </a:cxn>
              <a:cxn ang="0">
                <a:pos x="8" y="123"/>
              </a:cxn>
              <a:cxn ang="0">
                <a:pos x="1" y="137"/>
              </a:cxn>
              <a:cxn ang="0">
                <a:pos x="13" y="152"/>
              </a:cxn>
              <a:cxn ang="0">
                <a:pos x="17" y="164"/>
              </a:cxn>
              <a:cxn ang="0">
                <a:pos x="37" y="170"/>
              </a:cxn>
              <a:cxn ang="0">
                <a:pos x="59" y="179"/>
              </a:cxn>
              <a:cxn ang="0">
                <a:pos x="87" y="181"/>
              </a:cxn>
              <a:cxn ang="0">
                <a:pos x="123" y="183"/>
              </a:cxn>
              <a:cxn ang="0">
                <a:pos x="152" y="184"/>
              </a:cxn>
              <a:cxn ang="0">
                <a:pos x="184" y="177"/>
              </a:cxn>
              <a:cxn ang="0">
                <a:pos x="234" y="169"/>
              </a:cxn>
              <a:cxn ang="0">
                <a:pos x="272" y="158"/>
              </a:cxn>
              <a:cxn ang="0">
                <a:pos x="307" y="143"/>
              </a:cxn>
              <a:cxn ang="0">
                <a:pos x="332" y="133"/>
              </a:cxn>
              <a:cxn ang="0">
                <a:pos x="361" y="117"/>
              </a:cxn>
              <a:cxn ang="0">
                <a:pos x="382" y="99"/>
              </a:cxn>
              <a:cxn ang="0">
                <a:pos x="405" y="80"/>
              </a:cxn>
              <a:cxn ang="0">
                <a:pos x="412" y="60"/>
              </a:cxn>
              <a:cxn ang="0">
                <a:pos x="413" y="50"/>
              </a:cxn>
              <a:cxn ang="0">
                <a:pos x="406" y="38"/>
              </a:cxn>
              <a:cxn ang="0">
                <a:pos x="404" y="25"/>
              </a:cxn>
              <a:cxn ang="0">
                <a:pos x="385" y="18"/>
              </a:cxn>
              <a:cxn ang="0">
                <a:pos x="365" y="9"/>
              </a:cxn>
              <a:cxn ang="0">
                <a:pos x="337" y="3"/>
              </a:cxn>
              <a:cxn ang="0">
                <a:pos x="303" y="3"/>
              </a:cxn>
              <a:cxn ang="0">
                <a:pos x="276" y="1"/>
              </a:cxn>
              <a:cxn ang="0">
                <a:pos x="243" y="6"/>
              </a:cxn>
              <a:cxn ang="0">
                <a:pos x="204" y="12"/>
              </a:cxn>
            </a:cxnLst>
            <a:rect l="0" t="0" r="r" b="b"/>
            <a:pathLst>
              <a:path w="416" h="185">
                <a:moveTo>
                  <a:pt x="394" y="88"/>
                </a:moveTo>
                <a:cubicBezTo>
                  <a:pt x="392" y="88"/>
                  <a:pt x="391" y="89"/>
                  <a:pt x="391" y="89"/>
                </a:cubicBezTo>
                <a:cubicBezTo>
                  <a:pt x="392" y="90"/>
                  <a:pt x="394" y="91"/>
                  <a:pt x="396" y="90"/>
                </a:cubicBezTo>
                <a:cubicBezTo>
                  <a:pt x="397" y="90"/>
                  <a:pt x="399" y="89"/>
                  <a:pt x="398" y="89"/>
                </a:cubicBezTo>
                <a:cubicBezTo>
                  <a:pt x="398" y="88"/>
                  <a:pt x="396" y="87"/>
                  <a:pt x="394" y="88"/>
                </a:cubicBezTo>
                <a:close/>
                <a:moveTo>
                  <a:pt x="208" y="174"/>
                </a:moveTo>
                <a:cubicBezTo>
                  <a:pt x="208" y="174"/>
                  <a:pt x="207" y="173"/>
                  <a:pt x="205" y="174"/>
                </a:cubicBezTo>
                <a:cubicBezTo>
                  <a:pt x="205" y="174"/>
                  <a:pt x="204" y="174"/>
                  <a:pt x="204" y="174"/>
                </a:cubicBezTo>
                <a:cubicBezTo>
                  <a:pt x="203" y="174"/>
                  <a:pt x="202" y="175"/>
                  <a:pt x="202" y="176"/>
                </a:cubicBezTo>
                <a:cubicBezTo>
                  <a:pt x="202" y="176"/>
                  <a:pt x="204" y="177"/>
                  <a:pt x="206" y="177"/>
                </a:cubicBezTo>
                <a:cubicBezTo>
                  <a:pt x="208" y="177"/>
                  <a:pt x="209" y="176"/>
                  <a:pt x="209" y="175"/>
                </a:cubicBezTo>
                <a:cubicBezTo>
                  <a:pt x="209" y="175"/>
                  <a:pt x="208" y="175"/>
                  <a:pt x="208" y="175"/>
                </a:cubicBezTo>
                <a:cubicBezTo>
                  <a:pt x="208" y="175"/>
                  <a:pt x="208" y="175"/>
                  <a:pt x="208" y="174"/>
                </a:cubicBezTo>
                <a:close/>
                <a:moveTo>
                  <a:pt x="190" y="16"/>
                </a:moveTo>
                <a:cubicBezTo>
                  <a:pt x="192" y="16"/>
                  <a:pt x="193" y="15"/>
                  <a:pt x="193" y="14"/>
                </a:cubicBezTo>
                <a:cubicBezTo>
                  <a:pt x="193" y="14"/>
                  <a:pt x="191" y="13"/>
                  <a:pt x="190" y="14"/>
                </a:cubicBezTo>
                <a:cubicBezTo>
                  <a:pt x="188" y="14"/>
                  <a:pt x="187" y="15"/>
                  <a:pt x="187" y="16"/>
                </a:cubicBezTo>
                <a:cubicBezTo>
                  <a:pt x="187" y="16"/>
                  <a:pt x="189" y="17"/>
                  <a:pt x="190" y="16"/>
                </a:cubicBezTo>
                <a:close/>
                <a:moveTo>
                  <a:pt x="191" y="31"/>
                </a:moveTo>
                <a:cubicBezTo>
                  <a:pt x="191" y="31"/>
                  <a:pt x="192" y="32"/>
                  <a:pt x="194" y="31"/>
                </a:cubicBezTo>
                <a:cubicBezTo>
                  <a:pt x="196" y="31"/>
                  <a:pt x="197" y="30"/>
                  <a:pt x="197" y="29"/>
                </a:cubicBezTo>
                <a:cubicBezTo>
                  <a:pt x="196" y="29"/>
                  <a:pt x="195" y="28"/>
                  <a:pt x="193" y="29"/>
                </a:cubicBezTo>
                <a:cubicBezTo>
                  <a:pt x="192" y="29"/>
                  <a:pt x="190" y="30"/>
                  <a:pt x="191" y="31"/>
                </a:cubicBezTo>
                <a:close/>
                <a:moveTo>
                  <a:pt x="185" y="32"/>
                </a:moveTo>
                <a:cubicBezTo>
                  <a:pt x="185" y="31"/>
                  <a:pt x="183" y="31"/>
                  <a:pt x="182" y="32"/>
                </a:cubicBezTo>
                <a:cubicBezTo>
                  <a:pt x="180" y="32"/>
                  <a:pt x="179" y="33"/>
                  <a:pt x="179" y="34"/>
                </a:cubicBezTo>
                <a:cubicBezTo>
                  <a:pt x="179" y="34"/>
                  <a:pt x="181" y="34"/>
                  <a:pt x="183" y="34"/>
                </a:cubicBezTo>
                <a:cubicBezTo>
                  <a:pt x="184" y="34"/>
                  <a:pt x="185" y="33"/>
                  <a:pt x="185" y="32"/>
                </a:cubicBezTo>
                <a:close/>
                <a:moveTo>
                  <a:pt x="174" y="35"/>
                </a:moveTo>
                <a:cubicBezTo>
                  <a:pt x="173" y="35"/>
                  <a:pt x="172" y="34"/>
                  <a:pt x="170" y="35"/>
                </a:cubicBezTo>
                <a:cubicBezTo>
                  <a:pt x="168" y="35"/>
                  <a:pt x="167" y="36"/>
                  <a:pt x="168" y="37"/>
                </a:cubicBezTo>
                <a:cubicBezTo>
                  <a:pt x="168" y="37"/>
                  <a:pt x="170" y="38"/>
                  <a:pt x="171" y="37"/>
                </a:cubicBezTo>
                <a:cubicBezTo>
                  <a:pt x="173" y="37"/>
                  <a:pt x="174" y="36"/>
                  <a:pt x="174" y="35"/>
                </a:cubicBezTo>
                <a:close/>
                <a:moveTo>
                  <a:pt x="163" y="38"/>
                </a:moveTo>
                <a:cubicBezTo>
                  <a:pt x="162" y="38"/>
                  <a:pt x="160" y="38"/>
                  <a:pt x="159" y="38"/>
                </a:cubicBezTo>
                <a:cubicBezTo>
                  <a:pt x="157" y="39"/>
                  <a:pt x="156" y="40"/>
                  <a:pt x="157" y="40"/>
                </a:cubicBezTo>
                <a:cubicBezTo>
                  <a:pt x="157" y="41"/>
                  <a:pt x="159" y="41"/>
                  <a:pt x="161" y="40"/>
                </a:cubicBezTo>
                <a:cubicBezTo>
                  <a:pt x="162" y="40"/>
                  <a:pt x="163" y="39"/>
                  <a:pt x="163" y="38"/>
                </a:cubicBezTo>
                <a:close/>
                <a:moveTo>
                  <a:pt x="152" y="42"/>
                </a:moveTo>
                <a:cubicBezTo>
                  <a:pt x="151" y="42"/>
                  <a:pt x="149" y="42"/>
                  <a:pt x="148" y="42"/>
                </a:cubicBezTo>
                <a:cubicBezTo>
                  <a:pt x="146" y="43"/>
                  <a:pt x="145" y="44"/>
                  <a:pt x="146" y="44"/>
                </a:cubicBezTo>
                <a:cubicBezTo>
                  <a:pt x="146" y="45"/>
                  <a:pt x="148" y="45"/>
                  <a:pt x="150" y="44"/>
                </a:cubicBezTo>
                <a:cubicBezTo>
                  <a:pt x="151" y="43"/>
                  <a:pt x="152" y="43"/>
                  <a:pt x="152" y="42"/>
                </a:cubicBezTo>
                <a:close/>
                <a:moveTo>
                  <a:pt x="141" y="46"/>
                </a:moveTo>
                <a:cubicBezTo>
                  <a:pt x="140" y="46"/>
                  <a:pt x="138" y="46"/>
                  <a:pt x="137" y="46"/>
                </a:cubicBezTo>
                <a:cubicBezTo>
                  <a:pt x="135" y="47"/>
                  <a:pt x="135" y="48"/>
                  <a:pt x="135" y="48"/>
                </a:cubicBezTo>
                <a:cubicBezTo>
                  <a:pt x="136" y="49"/>
                  <a:pt x="138" y="48"/>
                  <a:pt x="139" y="48"/>
                </a:cubicBezTo>
                <a:cubicBezTo>
                  <a:pt x="141" y="47"/>
                  <a:pt x="142" y="46"/>
                  <a:pt x="141" y="46"/>
                </a:cubicBezTo>
                <a:close/>
                <a:moveTo>
                  <a:pt x="131" y="50"/>
                </a:moveTo>
                <a:cubicBezTo>
                  <a:pt x="130" y="50"/>
                  <a:pt x="128" y="50"/>
                  <a:pt x="126" y="50"/>
                </a:cubicBezTo>
                <a:cubicBezTo>
                  <a:pt x="125" y="51"/>
                  <a:pt x="124" y="52"/>
                  <a:pt x="125" y="52"/>
                </a:cubicBezTo>
                <a:cubicBezTo>
                  <a:pt x="126" y="53"/>
                  <a:pt x="128" y="53"/>
                  <a:pt x="129" y="52"/>
                </a:cubicBezTo>
                <a:cubicBezTo>
                  <a:pt x="131" y="51"/>
                  <a:pt x="131" y="51"/>
                  <a:pt x="131" y="50"/>
                </a:cubicBezTo>
                <a:close/>
                <a:moveTo>
                  <a:pt x="120" y="56"/>
                </a:moveTo>
                <a:cubicBezTo>
                  <a:pt x="121" y="56"/>
                  <a:pt x="121" y="55"/>
                  <a:pt x="121" y="54"/>
                </a:cubicBezTo>
                <a:cubicBezTo>
                  <a:pt x="120" y="54"/>
                  <a:pt x="118" y="54"/>
                  <a:pt x="116" y="55"/>
                </a:cubicBezTo>
                <a:cubicBezTo>
                  <a:pt x="115" y="56"/>
                  <a:pt x="114" y="56"/>
                  <a:pt x="115" y="57"/>
                </a:cubicBezTo>
                <a:cubicBezTo>
                  <a:pt x="116" y="57"/>
                  <a:pt x="118" y="57"/>
                  <a:pt x="120" y="56"/>
                </a:cubicBezTo>
                <a:close/>
                <a:moveTo>
                  <a:pt x="106" y="61"/>
                </a:moveTo>
                <a:cubicBezTo>
                  <a:pt x="107" y="62"/>
                  <a:pt x="109" y="61"/>
                  <a:pt x="110" y="61"/>
                </a:cubicBezTo>
                <a:cubicBezTo>
                  <a:pt x="112" y="60"/>
                  <a:pt x="112" y="59"/>
                  <a:pt x="111" y="59"/>
                </a:cubicBezTo>
                <a:cubicBezTo>
                  <a:pt x="110" y="59"/>
                  <a:pt x="108" y="59"/>
                  <a:pt x="107" y="60"/>
                </a:cubicBezTo>
                <a:cubicBezTo>
                  <a:pt x="105" y="60"/>
                  <a:pt x="105" y="61"/>
                  <a:pt x="106" y="61"/>
                </a:cubicBezTo>
                <a:close/>
                <a:moveTo>
                  <a:pt x="98" y="64"/>
                </a:moveTo>
                <a:cubicBezTo>
                  <a:pt x="96" y="65"/>
                  <a:pt x="96" y="66"/>
                  <a:pt x="97" y="66"/>
                </a:cubicBezTo>
                <a:cubicBezTo>
                  <a:pt x="98" y="66"/>
                  <a:pt x="100" y="66"/>
                  <a:pt x="102" y="65"/>
                </a:cubicBezTo>
                <a:cubicBezTo>
                  <a:pt x="103" y="65"/>
                  <a:pt x="103" y="64"/>
                  <a:pt x="102" y="64"/>
                </a:cubicBezTo>
                <a:cubicBezTo>
                  <a:pt x="101" y="63"/>
                  <a:pt x="99" y="64"/>
                  <a:pt x="98" y="64"/>
                </a:cubicBezTo>
                <a:close/>
                <a:moveTo>
                  <a:pt x="89" y="69"/>
                </a:moveTo>
                <a:cubicBezTo>
                  <a:pt x="88" y="70"/>
                  <a:pt x="88" y="71"/>
                  <a:pt x="89" y="71"/>
                </a:cubicBezTo>
                <a:cubicBezTo>
                  <a:pt x="90" y="71"/>
                  <a:pt x="92" y="71"/>
                  <a:pt x="93" y="70"/>
                </a:cubicBezTo>
                <a:cubicBezTo>
                  <a:pt x="95" y="69"/>
                  <a:pt x="95" y="69"/>
                  <a:pt x="93" y="68"/>
                </a:cubicBezTo>
                <a:cubicBezTo>
                  <a:pt x="92" y="68"/>
                  <a:pt x="90" y="68"/>
                  <a:pt x="89" y="69"/>
                </a:cubicBezTo>
                <a:close/>
                <a:moveTo>
                  <a:pt x="81" y="74"/>
                </a:moveTo>
                <a:cubicBezTo>
                  <a:pt x="80" y="75"/>
                  <a:pt x="80" y="76"/>
                  <a:pt x="81" y="76"/>
                </a:cubicBezTo>
                <a:cubicBezTo>
                  <a:pt x="83" y="76"/>
                  <a:pt x="85" y="76"/>
                  <a:pt x="86" y="75"/>
                </a:cubicBezTo>
                <a:cubicBezTo>
                  <a:pt x="87" y="74"/>
                  <a:pt x="87" y="73"/>
                  <a:pt x="85" y="73"/>
                </a:cubicBezTo>
                <a:cubicBezTo>
                  <a:pt x="84" y="73"/>
                  <a:pt x="82" y="74"/>
                  <a:pt x="81" y="74"/>
                </a:cubicBezTo>
                <a:close/>
                <a:moveTo>
                  <a:pt x="74" y="81"/>
                </a:moveTo>
                <a:cubicBezTo>
                  <a:pt x="76" y="81"/>
                  <a:pt x="78" y="81"/>
                  <a:pt x="79" y="80"/>
                </a:cubicBezTo>
                <a:cubicBezTo>
                  <a:pt x="80" y="79"/>
                  <a:pt x="79" y="78"/>
                  <a:pt x="78" y="78"/>
                </a:cubicBezTo>
                <a:cubicBezTo>
                  <a:pt x="77" y="78"/>
                  <a:pt x="75" y="79"/>
                  <a:pt x="74" y="79"/>
                </a:cubicBezTo>
                <a:cubicBezTo>
                  <a:pt x="73" y="80"/>
                  <a:pt x="73" y="81"/>
                  <a:pt x="74" y="81"/>
                </a:cubicBezTo>
                <a:close/>
                <a:moveTo>
                  <a:pt x="72" y="85"/>
                </a:moveTo>
                <a:cubicBezTo>
                  <a:pt x="73" y="84"/>
                  <a:pt x="73" y="83"/>
                  <a:pt x="71" y="83"/>
                </a:cubicBezTo>
                <a:cubicBezTo>
                  <a:pt x="70" y="83"/>
                  <a:pt x="68" y="84"/>
                  <a:pt x="67" y="85"/>
                </a:cubicBezTo>
                <a:cubicBezTo>
                  <a:pt x="66" y="85"/>
                  <a:pt x="66" y="86"/>
                  <a:pt x="68" y="86"/>
                </a:cubicBezTo>
                <a:cubicBezTo>
                  <a:pt x="69" y="86"/>
                  <a:pt x="71" y="86"/>
                  <a:pt x="72" y="85"/>
                </a:cubicBezTo>
                <a:close/>
                <a:moveTo>
                  <a:pt x="66" y="90"/>
                </a:moveTo>
                <a:cubicBezTo>
                  <a:pt x="67" y="89"/>
                  <a:pt x="67" y="89"/>
                  <a:pt x="65" y="88"/>
                </a:cubicBezTo>
                <a:cubicBezTo>
                  <a:pt x="64" y="88"/>
                  <a:pt x="62" y="89"/>
                  <a:pt x="61" y="90"/>
                </a:cubicBezTo>
                <a:cubicBezTo>
                  <a:pt x="60" y="91"/>
                  <a:pt x="61" y="91"/>
                  <a:pt x="62" y="91"/>
                </a:cubicBezTo>
                <a:cubicBezTo>
                  <a:pt x="64" y="91"/>
                  <a:pt x="65" y="91"/>
                  <a:pt x="66" y="90"/>
                </a:cubicBezTo>
                <a:close/>
                <a:moveTo>
                  <a:pt x="56" y="95"/>
                </a:moveTo>
                <a:cubicBezTo>
                  <a:pt x="55" y="96"/>
                  <a:pt x="56" y="96"/>
                  <a:pt x="57" y="96"/>
                </a:cubicBezTo>
                <a:cubicBezTo>
                  <a:pt x="59" y="96"/>
                  <a:pt x="60" y="96"/>
                  <a:pt x="61" y="95"/>
                </a:cubicBezTo>
                <a:cubicBezTo>
                  <a:pt x="62" y="94"/>
                  <a:pt x="61" y="94"/>
                  <a:pt x="60" y="94"/>
                </a:cubicBezTo>
                <a:cubicBezTo>
                  <a:pt x="58" y="94"/>
                  <a:pt x="56" y="94"/>
                  <a:pt x="56" y="95"/>
                </a:cubicBezTo>
                <a:close/>
                <a:moveTo>
                  <a:pt x="53" y="101"/>
                </a:moveTo>
                <a:cubicBezTo>
                  <a:pt x="54" y="101"/>
                  <a:pt x="56" y="101"/>
                  <a:pt x="57" y="100"/>
                </a:cubicBezTo>
                <a:cubicBezTo>
                  <a:pt x="57" y="99"/>
                  <a:pt x="57" y="99"/>
                  <a:pt x="55" y="99"/>
                </a:cubicBezTo>
                <a:cubicBezTo>
                  <a:pt x="53" y="99"/>
                  <a:pt x="52" y="100"/>
                  <a:pt x="51" y="100"/>
                </a:cubicBezTo>
                <a:cubicBezTo>
                  <a:pt x="50" y="101"/>
                  <a:pt x="51" y="102"/>
                  <a:pt x="53" y="101"/>
                </a:cubicBezTo>
                <a:close/>
                <a:moveTo>
                  <a:pt x="51" y="104"/>
                </a:moveTo>
                <a:cubicBezTo>
                  <a:pt x="49" y="104"/>
                  <a:pt x="48" y="105"/>
                  <a:pt x="47" y="105"/>
                </a:cubicBezTo>
                <a:cubicBezTo>
                  <a:pt x="47" y="106"/>
                  <a:pt x="48" y="107"/>
                  <a:pt x="49" y="107"/>
                </a:cubicBezTo>
                <a:cubicBezTo>
                  <a:pt x="51" y="106"/>
                  <a:pt x="53" y="106"/>
                  <a:pt x="53" y="105"/>
                </a:cubicBezTo>
                <a:cubicBezTo>
                  <a:pt x="54" y="104"/>
                  <a:pt x="53" y="104"/>
                  <a:pt x="51" y="104"/>
                </a:cubicBezTo>
                <a:close/>
                <a:moveTo>
                  <a:pt x="50" y="110"/>
                </a:moveTo>
                <a:cubicBezTo>
                  <a:pt x="51" y="109"/>
                  <a:pt x="49" y="109"/>
                  <a:pt x="48" y="109"/>
                </a:cubicBezTo>
                <a:cubicBezTo>
                  <a:pt x="46" y="109"/>
                  <a:pt x="45" y="110"/>
                  <a:pt x="44" y="111"/>
                </a:cubicBezTo>
                <a:cubicBezTo>
                  <a:pt x="44" y="111"/>
                  <a:pt x="45" y="112"/>
                  <a:pt x="46" y="112"/>
                </a:cubicBezTo>
                <a:cubicBezTo>
                  <a:pt x="48" y="111"/>
                  <a:pt x="50" y="111"/>
                  <a:pt x="50" y="110"/>
                </a:cubicBezTo>
                <a:close/>
                <a:moveTo>
                  <a:pt x="42" y="116"/>
                </a:moveTo>
                <a:cubicBezTo>
                  <a:pt x="42" y="116"/>
                  <a:pt x="43" y="117"/>
                  <a:pt x="45" y="117"/>
                </a:cubicBezTo>
                <a:cubicBezTo>
                  <a:pt x="46" y="116"/>
                  <a:pt x="48" y="116"/>
                  <a:pt x="48" y="115"/>
                </a:cubicBezTo>
                <a:cubicBezTo>
                  <a:pt x="48" y="114"/>
                  <a:pt x="47" y="114"/>
                  <a:pt x="45" y="114"/>
                </a:cubicBezTo>
                <a:cubicBezTo>
                  <a:pt x="44" y="114"/>
                  <a:pt x="42" y="115"/>
                  <a:pt x="42" y="116"/>
                </a:cubicBezTo>
                <a:close/>
                <a:moveTo>
                  <a:pt x="41" y="121"/>
                </a:moveTo>
                <a:cubicBezTo>
                  <a:pt x="40" y="121"/>
                  <a:pt x="42" y="122"/>
                  <a:pt x="43" y="121"/>
                </a:cubicBezTo>
                <a:cubicBezTo>
                  <a:pt x="45" y="121"/>
                  <a:pt x="47" y="120"/>
                  <a:pt x="47" y="120"/>
                </a:cubicBezTo>
                <a:cubicBezTo>
                  <a:pt x="47" y="119"/>
                  <a:pt x="46" y="119"/>
                  <a:pt x="44" y="119"/>
                </a:cubicBezTo>
                <a:cubicBezTo>
                  <a:pt x="42" y="119"/>
                  <a:pt x="41" y="120"/>
                  <a:pt x="41" y="121"/>
                </a:cubicBezTo>
                <a:close/>
                <a:moveTo>
                  <a:pt x="40" y="125"/>
                </a:moveTo>
                <a:cubicBezTo>
                  <a:pt x="40" y="126"/>
                  <a:pt x="41" y="126"/>
                  <a:pt x="43" y="126"/>
                </a:cubicBezTo>
                <a:cubicBezTo>
                  <a:pt x="45" y="126"/>
                  <a:pt x="46" y="125"/>
                  <a:pt x="46" y="124"/>
                </a:cubicBezTo>
                <a:cubicBezTo>
                  <a:pt x="46" y="124"/>
                  <a:pt x="45" y="123"/>
                  <a:pt x="43" y="124"/>
                </a:cubicBezTo>
                <a:cubicBezTo>
                  <a:pt x="41" y="124"/>
                  <a:pt x="40" y="125"/>
                  <a:pt x="40" y="125"/>
                </a:cubicBezTo>
                <a:close/>
                <a:moveTo>
                  <a:pt x="43" y="131"/>
                </a:moveTo>
                <a:cubicBezTo>
                  <a:pt x="45" y="130"/>
                  <a:pt x="46" y="129"/>
                  <a:pt x="46" y="129"/>
                </a:cubicBezTo>
                <a:cubicBezTo>
                  <a:pt x="46" y="128"/>
                  <a:pt x="45" y="128"/>
                  <a:pt x="43" y="128"/>
                </a:cubicBezTo>
                <a:cubicBezTo>
                  <a:pt x="41" y="129"/>
                  <a:pt x="40" y="129"/>
                  <a:pt x="40" y="130"/>
                </a:cubicBezTo>
                <a:cubicBezTo>
                  <a:pt x="40" y="131"/>
                  <a:pt x="42" y="131"/>
                  <a:pt x="43" y="131"/>
                </a:cubicBezTo>
                <a:close/>
                <a:moveTo>
                  <a:pt x="45" y="135"/>
                </a:moveTo>
                <a:cubicBezTo>
                  <a:pt x="46" y="134"/>
                  <a:pt x="48" y="134"/>
                  <a:pt x="47" y="133"/>
                </a:cubicBezTo>
                <a:cubicBezTo>
                  <a:pt x="47" y="132"/>
                  <a:pt x="46" y="132"/>
                  <a:pt x="44" y="133"/>
                </a:cubicBezTo>
                <a:cubicBezTo>
                  <a:pt x="42" y="133"/>
                  <a:pt x="41" y="134"/>
                  <a:pt x="41" y="134"/>
                </a:cubicBezTo>
                <a:cubicBezTo>
                  <a:pt x="41" y="135"/>
                  <a:pt x="43" y="135"/>
                  <a:pt x="45" y="135"/>
                </a:cubicBezTo>
                <a:close/>
                <a:moveTo>
                  <a:pt x="47" y="139"/>
                </a:moveTo>
                <a:cubicBezTo>
                  <a:pt x="48" y="139"/>
                  <a:pt x="49" y="138"/>
                  <a:pt x="49" y="137"/>
                </a:cubicBezTo>
                <a:cubicBezTo>
                  <a:pt x="49" y="136"/>
                  <a:pt x="47" y="136"/>
                  <a:pt x="46" y="137"/>
                </a:cubicBezTo>
                <a:cubicBezTo>
                  <a:pt x="44" y="137"/>
                  <a:pt x="43" y="138"/>
                  <a:pt x="43" y="139"/>
                </a:cubicBezTo>
                <a:cubicBezTo>
                  <a:pt x="43" y="139"/>
                  <a:pt x="45" y="139"/>
                  <a:pt x="47" y="139"/>
                </a:cubicBezTo>
                <a:close/>
                <a:moveTo>
                  <a:pt x="50" y="143"/>
                </a:moveTo>
                <a:cubicBezTo>
                  <a:pt x="51" y="142"/>
                  <a:pt x="52" y="142"/>
                  <a:pt x="52" y="141"/>
                </a:cubicBezTo>
                <a:cubicBezTo>
                  <a:pt x="51" y="140"/>
                  <a:pt x="50" y="140"/>
                  <a:pt x="48" y="141"/>
                </a:cubicBezTo>
                <a:cubicBezTo>
                  <a:pt x="46" y="141"/>
                  <a:pt x="45" y="142"/>
                  <a:pt x="46" y="143"/>
                </a:cubicBezTo>
                <a:cubicBezTo>
                  <a:pt x="46" y="143"/>
                  <a:pt x="48" y="143"/>
                  <a:pt x="50" y="143"/>
                </a:cubicBezTo>
                <a:close/>
                <a:moveTo>
                  <a:pt x="55" y="145"/>
                </a:moveTo>
                <a:cubicBezTo>
                  <a:pt x="54" y="144"/>
                  <a:pt x="53" y="144"/>
                  <a:pt x="51" y="145"/>
                </a:cubicBezTo>
                <a:cubicBezTo>
                  <a:pt x="50" y="145"/>
                  <a:pt x="49" y="146"/>
                  <a:pt x="49" y="147"/>
                </a:cubicBezTo>
                <a:cubicBezTo>
                  <a:pt x="50" y="147"/>
                  <a:pt x="52" y="147"/>
                  <a:pt x="53" y="147"/>
                </a:cubicBezTo>
                <a:cubicBezTo>
                  <a:pt x="55" y="146"/>
                  <a:pt x="56" y="145"/>
                  <a:pt x="55" y="145"/>
                </a:cubicBezTo>
                <a:close/>
                <a:moveTo>
                  <a:pt x="59" y="148"/>
                </a:moveTo>
                <a:cubicBezTo>
                  <a:pt x="58" y="148"/>
                  <a:pt x="57" y="148"/>
                  <a:pt x="55" y="148"/>
                </a:cubicBezTo>
                <a:cubicBezTo>
                  <a:pt x="54" y="149"/>
                  <a:pt x="53" y="150"/>
                  <a:pt x="53" y="150"/>
                </a:cubicBezTo>
                <a:cubicBezTo>
                  <a:pt x="54" y="151"/>
                  <a:pt x="56" y="150"/>
                  <a:pt x="58" y="150"/>
                </a:cubicBezTo>
                <a:cubicBezTo>
                  <a:pt x="59" y="149"/>
                  <a:pt x="60" y="148"/>
                  <a:pt x="59" y="148"/>
                </a:cubicBezTo>
                <a:close/>
                <a:moveTo>
                  <a:pt x="63" y="153"/>
                </a:moveTo>
                <a:cubicBezTo>
                  <a:pt x="64" y="152"/>
                  <a:pt x="65" y="152"/>
                  <a:pt x="64" y="151"/>
                </a:cubicBezTo>
                <a:cubicBezTo>
                  <a:pt x="63" y="151"/>
                  <a:pt x="61" y="151"/>
                  <a:pt x="60" y="151"/>
                </a:cubicBezTo>
                <a:cubicBezTo>
                  <a:pt x="58" y="152"/>
                  <a:pt x="58" y="153"/>
                  <a:pt x="58" y="153"/>
                </a:cubicBezTo>
                <a:cubicBezTo>
                  <a:pt x="59" y="154"/>
                  <a:pt x="61" y="154"/>
                  <a:pt x="63" y="153"/>
                </a:cubicBezTo>
                <a:close/>
                <a:moveTo>
                  <a:pt x="69" y="154"/>
                </a:moveTo>
                <a:cubicBezTo>
                  <a:pt x="69" y="154"/>
                  <a:pt x="67" y="154"/>
                  <a:pt x="65" y="154"/>
                </a:cubicBezTo>
                <a:cubicBezTo>
                  <a:pt x="64" y="155"/>
                  <a:pt x="63" y="156"/>
                  <a:pt x="64" y="156"/>
                </a:cubicBezTo>
                <a:cubicBezTo>
                  <a:pt x="65" y="157"/>
                  <a:pt x="67" y="156"/>
                  <a:pt x="68" y="156"/>
                </a:cubicBezTo>
                <a:cubicBezTo>
                  <a:pt x="70" y="155"/>
                  <a:pt x="70" y="154"/>
                  <a:pt x="69" y="154"/>
                </a:cubicBezTo>
                <a:close/>
                <a:moveTo>
                  <a:pt x="71" y="159"/>
                </a:moveTo>
                <a:cubicBezTo>
                  <a:pt x="72" y="159"/>
                  <a:pt x="74" y="159"/>
                  <a:pt x="75" y="158"/>
                </a:cubicBezTo>
                <a:cubicBezTo>
                  <a:pt x="76" y="158"/>
                  <a:pt x="77" y="157"/>
                  <a:pt x="76" y="157"/>
                </a:cubicBezTo>
                <a:cubicBezTo>
                  <a:pt x="75" y="156"/>
                  <a:pt x="73" y="156"/>
                  <a:pt x="71" y="157"/>
                </a:cubicBezTo>
                <a:cubicBezTo>
                  <a:pt x="70" y="158"/>
                  <a:pt x="70" y="159"/>
                  <a:pt x="71" y="159"/>
                </a:cubicBezTo>
                <a:close/>
                <a:moveTo>
                  <a:pt x="82" y="159"/>
                </a:moveTo>
                <a:cubicBezTo>
                  <a:pt x="81" y="158"/>
                  <a:pt x="79" y="159"/>
                  <a:pt x="78" y="159"/>
                </a:cubicBezTo>
                <a:cubicBezTo>
                  <a:pt x="77" y="160"/>
                  <a:pt x="77" y="161"/>
                  <a:pt x="78" y="161"/>
                </a:cubicBezTo>
                <a:cubicBezTo>
                  <a:pt x="79" y="162"/>
                  <a:pt x="81" y="161"/>
                  <a:pt x="82" y="161"/>
                </a:cubicBezTo>
                <a:cubicBezTo>
                  <a:pt x="83" y="160"/>
                  <a:pt x="84" y="159"/>
                  <a:pt x="82" y="159"/>
                </a:cubicBezTo>
                <a:close/>
                <a:moveTo>
                  <a:pt x="90" y="161"/>
                </a:moveTo>
                <a:cubicBezTo>
                  <a:pt x="89" y="160"/>
                  <a:pt x="87" y="161"/>
                  <a:pt x="86" y="161"/>
                </a:cubicBezTo>
                <a:cubicBezTo>
                  <a:pt x="84" y="162"/>
                  <a:pt x="84" y="163"/>
                  <a:pt x="85" y="163"/>
                </a:cubicBezTo>
                <a:cubicBezTo>
                  <a:pt x="87" y="163"/>
                  <a:pt x="89" y="163"/>
                  <a:pt x="90" y="162"/>
                </a:cubicBezTo>
                <a:cubicBezTo>
                  <a:pt x="91" y="162"/>
                  <a:pt x="91" y="161"/>
                  <a:pt x="90" y="161"/>
                </a:cubicBezTo>
                <a:close/>
                <a:moveTo>
                  <a:pt x="98" y="162"/>
                </a:moveTo>
                <a:cubicBezTo>
                  <a:pt x="97" y="162"/>
                  <a:pt x="95" y="162"/>
                  <a:pt x="94" y="163"/>
                </a:cubicBezTo>
                <a:cubicBezTo>
                  <a:pt x="92" y="164"/>
                  <a:pt x="93" y="165"/>
                  <a:pt x="94" y="165"/>
                </a:cubicBezTo>
                <a:cubicBezTo>
                  <a:pt x="95" y="165"/>
                  <a:pt x="97" y="165"/>
                  <a:pt x="98" y="164"/>
                </a:cubicBezTo>
                <a:cubicBezTo>
                  <a:pt x="99" y="163"/>
                  <a:pt x="99" y="162"/>
                  <a:pt x="98" y="162"/>
                </a:cubicBezTo>
                <a:close/>
                <a:moveTo>
                  <a:pt x="107" y="163"/>
                </a:moveTo>
                <a:cubicBezTo>
                  <a:pt x="105" y="163"/>
                  <a:pt x="103" y="164"/>
                  <a:pt x="102" y="165"/>
                </a:cubicBezTo>
                <a:cubicBezTo>
                  <a:pt x="101" y="165"/>
                  <a:pt x="101" y="166"/>
                  <a:pt x="103" y="166"/>
                </a:cubicBezTo>
                <a:cubicBezTo>
                  <a:pt x="104" y="166"/>
                  <a:pt x="106" y="166"/>
                  <a:pt x="107" y="165"/>
                </a:cubicBezTo>
                <a:cubicBezTo>
                  <a:pt x="108" y="164"/>
                  <a:pt x="108" y="164"/>
                  <a:pt x="107" y="163"/>
                </a:cubicBezTo>
                <a:close/>
                <a:moveTo>
                  <a:pt x="111" y="166"/>
                </a:moveTo>
                <a:cubicBezTo>
                  <a:pt x="110" y="166"/>
                  <a:pt x="111" y="167"/>
                  <a:pt x="112" y="167"/>
                </a:cubicBezTo>
                <a:cubicBezTo>
                  <a:pt x="113" y="167"/>
                  <a:pt x="115" y="167"/>
                  <a:pt x="116" y="166"/>
                </a:cubicBezTo>
                <a:cubicBezTo>
                  <a:pt x="117" y="165"/>
                  <a:pt x="117" y="164"/>
                  <a:pt x="116" y="164"/>
                </a:cubicBezTo>
                <a:cubicBezTo>
                  <a:pt x="114" y="164"/>
                  <a:pt x="112" y="165"/>
                  <a:pt x="111" y="166"/>
                </a:cubicBezTo>
                <a:close/>
                <a:moveTo>
                  <a:pt x="125" y="165"/>
                </a:moveTo>
                <a:cubicBezTo>
                  <a:pt x="124" y="165"/>
                  <a:pt x="122" y="165"/>
                  <a:pt x="121" y="166"/>
                </a:cubicBezTo>
                <a:cubicBezTo>
                  <a:pt x="120" y="167"/>
                  <a:pt x="121" y="168"/>
                  <a:pt x="122" y="168"/>
                </a:cubicBezTo>
                <a:cubicBezTo>
                  <a:pt x="123" y="168"/>
                  <a:pt x="125" y="167"/>
                  <a:pt x="126" y="166"/>
                </a:cubicBezTo>
                <a:cubicBezTo>
                  <a:pt x="127" y="166"/>
                  <a:pt x="127" y="165"/>
                  <a:pt x="125" y="165"/>
                </a:cubicBezTo>
                <a:close/>
                <a:moveTo>
                  <a:pt x="135" y="165"/>
                </a:moveTo>
                <a:cubicBezTo>
                  <a:pt x="134" y="165"/>
                  <a:pt x="132" y="166"/>
                  <a:pt x="131" y="166"/>
                </a:cubicBezTo>
                <a:cubicBezTo>
                  <a:pt x="130" y="167"/>
                  <a:pt x="131" y="168"/>
                  <a:pt x="132" y="168"/>
                </a:cubicBezTo>
                <a:cubicBezTo>
                  <a:pt x="134" y="168"/>
                  <a:pt x="136" y="167"/>
                  <a:pt x="136" y="166"/>
                </a:cubicBezTo>
                <a:cubicBezTo>
                  <a:pt x="137" y="166"/>
                  <a:pt x="137" y="165"/>
                  <a:pt x="135" y="165"/>
                </a:cubicBezTo>
                <a:close/>
                <a:moveTo>
                  <a:pt x="145" y="165"/>
                </a:moveTo>
                <a:cubicBezTo>
                  <a:pt x="144" y="165"/>
                  <a:pt x="142" y="166"/>
                  <a:pt x="141" y="166"/>
                </a:cubicBezTo>
                <a:cubicBezTo>
                  <a:pt x="141" y="167"/>
                  <a:pt x="141" y="168"/>
                  <a:pt x="143" y="168"/>
                </a:cubicBezTo>
                <a:cubicBezTo>
                  <a:pt x="144" y="168"/>
                  <a:pt x="146" y="167"/>
                  <a:pt x="147" y="166"/>
                </a:cubicBezTo>
                <a:cubicBezTo>
                  <a:pt x="148" y="165"/>
                  <a:pt x="147" y="165"/>
                  <a:pt x="145" y="165"/>
                </a:cubicBezTo>
                <a:close/>
                <a:moveTo>
                  <a:pt x="156" y="164"/>
                </a:moveTo>
                <a:cubicBezTo>
                  <a:pt x="154" y="165"/>
                  <a:pt x="153" y="165"/>
                  <a:pt x="152" y="166"/>
                </a:cubicBezTo>
                <a:cubicBezTo>
                  <a:pt x="151" y="167"/>
                  <a:pt x="152" y="167"/>
                  <a:pt x="154" y="167"/>
                </a:cubicBezTo>
                <a:cubicBezTo>
                  <a:pt x="156" y="167"/>
                  <a:pt x="157" y="166"/>
                  <a:pt x="158" y="166"/>
                </a:cubicBezTo>
                <a:cubicBezTo>
                  <a:pt x="158" y="165"/>
                  <a:pt x="157" y="164"/>
                  <a:pt x="156" y="164"/>
                </a:cubicBezTo>
                <a:close/>
                <a:moveTo>
                  <a:pt x="167" y="164"/>
                </a:moveTo>
                <a:cubicBezTo>
                  <a:pt x="165" y="164"/>
                  <a:pt x="163" y="164"/>
                  <a:pt x="163" y="165"/>
                </a:cubicBezTo>
                <a:cubicBezTo>
                  <a:pt x="163" y="166"/>
                  <a:pt x="164" y="166"/>
                  <a:pt x="165" y="166"/>
                </a:cubicBezTo>
                <a:cubicBezTo>
                  <a:pt x="167" y="166"/>
                  <a:pt x="168" y="165"/>
                  <a:pt x="169" y="165"/>
                </a:cubicBezTo>
                <a:cubicBezTo>
                  <a:pt x="169" y="164"/>
                  <a:pt x="168" y="163"/>
                  <a:pt x="167" y="164"/>
                </a:cubicBezTo>
                <a:close/>
                <a:moveTo>
                  <a:pt x="178" y="162"/>
                </a:moveTo>
                <a:cubicBezTo>
                  <a:pt x="176" y="163"/>
                  <a:pt x="175" y="163"/>
                  <a:pt x="174" y="164"/>
                </a:cubicBezTo>
                <a:cubicBezTo>
                  <a:pt x="174" y="165"/>
                  <a:pt x="175" y="165"/>
                  <a:pt x="177" y="165"/>
                </a:cubicBezTo>
                <a:cubicBezTo>
                  <a:pt x="178" y="165"/>
                  <a:pt x="180" y="164"/>
                  <a:pt x="180" y="163"/>
                </a:cubicBezTo>
                <a:cubicBezTo>
                  <a:pt x="181" y="163"/>
                  <a:pt x="179" y="162"/>
                  <a:pt x="178" y="162"/>
                </a:cubicBezTo>
                <a:close/>
                <a:moveTo>
                  <a:pt x="189" y="161"/>
                </a:moveTo>
                <a:cubicBezTo>
                  <a:pt x="187" y="161"/>
                  <a:pt x="186" y="162"/>
                  <a:pt x="186" y="163"/>
                </a:cubicBezTo>
                <a:cubicBezTo>
                  <a:pt x="185" y="163"/>
                  <a:pt x="187" y="164"/>
                  <a:pt x="188" y="163"/>
                </a:cubicBezTo>
                <a:cubicBezTo>
                  <a:pt x="190" y="163"/>
                  <a:pt x="191" y="162"/>
                  <a:pt x="192" y="162"/>
                </a:cubicBezTo>
                <a:cubicBezTo>
                  <a:pt x="192" y="161"/>
                  <a:pt x="191" y="161"/>
                  <a:pt x="189" y="161"/>
                </a:cubicBezTo>
                <a:close/>
                <a:moveTo>
                  <a:pt x="203" y="160"/>
                </a:moveTo>
                <a:cubicBezTo>
                  <a:pt x="203" y="159"/>
                  <a:pt x="202" y="159"/>
                  <a:pt x="200" y="159"/>
                </a:cubicBezTo>
                <a:cubicBezTo>
                  <a:pt x="199" y="159"/>
                  <a:pt x="197" y="160"/>
                  <a:pt x="197" y="161"/>
                </a:cubicBezTo>
                <a:cubicBezTo>
                  <a:pt x="197" y="161"/>
                  <a:pt x="198" y="162"/>
                  <a:pt x="200" y="161"/>
                </a:cubicBezTo>
                <a:cubicBezTo>
                  <a:pt x="202" y="161"/>
                  <a:pt x="203" y="160"/>
                  <a:pt x="203" y="160"/>
                </a:cubicBezTo>
                <a:close/>
                <a:moveTo>
                  <a:pt x="215" y="157"/>
                </a:moveTo>
                <a:cubicBezTo>
                  <a:pt x="215" y="157"/>
                  <a:pt x="213" y="156"/>
                  <a:pt x="212" y="157"/>
                </a:cubicBezTo>
                <a:cubicBezTo>
                  <a:pt x="210" y="157"/>
                  <a:pt x="209" y="158"/>
                  <a:pt x="209" y="159"/>
                </a:cubicBezTo>
                <a:cubicBezTo>
                  <a:pt x="209" y="159"/>
                  <a:pt x="210" y="160"/>
                  <a:pt x="212" y="159"/>
                </a:cubicBezTo>
                <a:cubicBezTo>
                  <a:pt x="213" y="159"/>
                  <a:pt x="215" y="158"/>
                  <a:pt x="215" y="157"/>
                </a:cubicBezTo>
                <a:close/>
                <a:moveTo>
                  <a:pt x="226" y="155"/>
                </a:moveTo>
                <a:cubicBezTo>
                  <a:pt x="226" y="154"/>
                  <a:pt x="225" y="154"/>
                  <a:pt x="223" y="154"/>
                </a:cubicBezTo>
                <a:cubicBezTo>
                  <a:pt x="221" y="155"/>
                  <a:pt x="220" y="155"/>
                  <a:pt x="220" y="156"/>
                </a:cubicBezTo>
                <a:cubicBezTo>
                  <a:pt x="220" y="157"/>
                  <a:pt x="222" y="157"/>
                  <a:pt x="223" y="157"/>
                </a:cubicBezTo>
                <a:cubicBezTo>
                  <a:pt x="225" y="156"/>
                  <a:pt x="226" y="155"/>
                  <a:pt x="226" y="155"/>
                </a:cubicBezTo>
                <a:close/>
                <a:moveTo>
                  <a:pt x="238" y="152"/>
                </a:moveTo>
                <a:cubicBezTo>
                  <a:pt x="237" y="151"/>
                  <a:pt x="236" y="151"/>
                  <a:pt x="234" y="151"/>
                </a:cubicBezTo>
                <a:cubicBezTo>
                  <a:pt x="232" y="152"/>
                  <a:pt x="231" y="153"/>
                  <a:pt x="232" y="153"/>
                </a:cubicBezTo>
                <a:cubicBezTo>
                  <a:pt x="232" y="154"/>
                  <a:pt x="233" y="154"/>
                  <a:pt x="235" y="154"/>
                </a:cubicBezTo>
                <a:cubicBezTo>
                  <a:pt x="237" y="153"/>
                  <a:pt x="238" y="152"/>
                  <a:pt x="238" y="152"/>
                </a:cubicBezTo>
                <a:close/>
                <a:moveTo>
                  <a:pt x="249" y="149"/>
                </a:moveTo>
                <a:cubicBezTo>
                  <a:pt x="249" y="148"/>
                  <a:pt x="247" y="148"/>
                  <a:pt x="245" y="148"/>
                </a:cubicBezTo>
                <a:cubicBezTo>
                  <a:pt x="244" y="149"/>
                  <a:pt x="243" y="150"/>
                  <a:pt x="243" y="150"/>
                </a:cubicBezTo>
                <a:cubicBezTo>
                  <a:pt x="243" y="151"/>
                  <a:pt x="245" y="151"/>
                  <a:pt x="247" y="150"/>
                </a:cubicBezTo>
                <a:cubicBezTo>
                  <a:pt x="248" y="150"/>
                  <a:pt x="249" y="149"/>
                  <a:pt x="249" y="149"/>
                </a:cubicBezTo>
                <a:close/>
                <a:moveTo>
                  <a:pt x="258" y="147"/>
                </a:moveTo>
                <a:cubicBezTo>
                  <a:pt x="260" y="146"/>
                  <a:pt x="260" y="146"/>
                  <a:pt x="260" y="145"/>
                </a:cubicBezTo>
                <a:cubicBezTo>
                  <a:pt x="259" y="144"/>
                  <a:pt x="258" y="144"/>
                  <a:pt x="256" y="145"/>
                </a:cubicBezTo>
                <a:cubicBezTo>
                  <a:pt x="255" y="145"/>
                  <a:pt x="254" y="146"/>
                  <a:pt x="254" y="147"/>
                </a:cubicBezTo>
                <a:cubicBezTo>
                  <a:pt x="255" y="147"/>
                  <a:pt x="256" y="147"/>
                  <a:pt x="258" y="147"/>
                </a:cubicBezTo>
                <a:close/>
                <a:moveTo>
                  <a:pt x="269" y="143"/>
                </a:moveTo>
                <a:cubicBezTo>
                  <a:pt x="271" y="143"/>
                  <a:pt x="271" y="142"/>
                  <a:pt x="271" y="141"/>
                </a:cubicBezTo>
                <a:cubicBezTo>
                  <a:pt x="270" y="141"/>
                  <a:pt x="268" y="141"/>
                  <a:pt x="267" y="141"/>
                </a:cubicBezTo>
                <a:cubicBezTo>
                  <a:pt x="265" y="142"/>
                  <a:pt x="265" y="143"/>
                  <a:pt x="265" y="143"/>
                </a:cubicBezTo>
                <a:cubicBezTo>
                  <a:pt x="266" y="144"/>
                  <a:pt x="268" y="144"/>
                  <a:pt x="269" y="143"/>
                </a:cubicBezTo>
                <a:close/>
                <a:moveTo>
                  <a:pt x="280" y="139"/>
                </a:moveTo>
                <a:cubicBezTo>
                  <a:pt x="281" y="139"/>
                  <a:pt x="282" y="138"/>
                  <a:pt x="281" y="137"/>
                </a:cubicBezTo>
                <a:cubicBezTo>
                  <a:pt x="281" y="137"/>
                  <a:pt x="279" y="137"/>
                  <a:pt x="277" y="137"/>
                </a:cubicBezTo>
                <a:cubicBezTo>
                  <a:pt x="276" y="138"/>
                  <a:pt x="275" y="139"/>
                  <a:pt x="276" y="139"/>
                </a:cubicBezTo>
                <a:cubicBezTo>
                  <a:pt x="277" y="140"/>
                  <a:pt x="278" y="140"/>
                  <a:pt x="280" y="139"/>
                </a:cubicBezTo>
                <a:close/>
                <a:moveTo>
                  <a:pt x="286" y="135"/>
                </a:moveTo>
                <a:cubicBezTo>
                  <a:pt x="287" y="136"/>
                  <a:pt x="289" y="136"/>
                  <a:pt x="290" y="135"/>
                </a:cubicBezTo>
                <a:cubicBezTo>
                  <a:pt x="292" y="134"/>
                  <a:pt x="292" y="133"/>
                  <a:pt x="292" y="133"/>
                </a:cubicBezTo>
                <a:cubicBezTo>
                  <a:pt x="291" y="133"/>
                  <a:pt x="289" y="133"/>
                  <a:pt x="287" y="133"/>
                </a:cubicBezTo>
                <a:cubicBezTo>
                  <a:pt x="286" y="134"/>
                  <a:pt x="285" y="135"/>
                  <a:pt x="286" y="135"/>
                </a:cubicBezTo>
                <a:close/>
                <a:moveTo>
                  <a:pt x="297" y="129"/>
                </a:moveTo>
                <a:cubicBezTo>
                  <a:pt x="296" y="130"/>
                  <a:pt x="295" y="131"/>
                  <a:pt x="296" y="131"/>
                </a:cubicBezTo>
                <a:cubicBezTo>
                  <a:pt x="297" y="131"/>
                  <a:pt x="299" y="131"/>
                  <a:pt x="300" y="131"/>
                </a:cubicBezTo>
                <a:cubicBezTo>
                  <a:pt x="302" y="130"/>
                  <a:pt x="302" y="129"/>
                  <a:pt x="301" y="129"/>
                </a:cubicBezTo>
                <a:cubicBezTo>
                  <a:pt x="300" y="128"/>
                  <a:pt x="298" y="128"/>
                  <a:pt x="297" y="129"/>
                </a:cubicBezTo>
                <a:close/>
                <a:moveTo>
                  <a:pt x="311" y="124"/>
                </a:moveTo>
                <a:cubicBezTo>
                  <a:pt x="310" y="124"/>
                  <a:pt x="308" y="124"/>
                  <a:pt x="306" y="125"/>
                </a:cubicBezTo>
                <a:cubicBezTo>
                  <a:pt x="305" y="125"/>
                  <a:pt x="305" y="126"/>
                  <a:pt x="306" y="127"/>
                </a:cubicBezTo>
                <a:cubicBezTo>
                  <a:pt x="307" y="127"/>
                  <a:pt x="309" y="127"/>
                  <a:pt x="310" y="126"/>
                </a:cubicBezTo>
                <a:cubicBezTo>
                  <a:pt x="311" y="125"/>
                  <a:pt x="312" y="124"/>
                  <a:pt x="311" y="124"/>
                </a:cubicBezTo>
                <a:close/>
                <a:moveTo>
                  <a:pt x="319" y="121"/>
                </a:moveTo>
                <a:cubicBezTo>
                  <a:pt x="320" y="120"/>
                  <a:pt x="321" y="120"/>
                  <a:pt x="319" y="119"/>
                </a:cubicBezTo>
                <a:cubicBezTo>
                  <a:pt x="318" y="119"/>
                  <a:pt x="316" y="119"/>
                  <a:pt x="315" y="120"/>
                </a:cubicBezTo>
                <a:cubicBezTo>
                  <a:pt x="314" y="121"/>
                  <a:pt x="314" y="122"/>
                  <a:pt x="315" y="122"/>
                </a:cubicBezTo>
                <a:cubicBezTo>
                  <a:pt x="316" y="122"/>
                  <a:pt x="318" y="122"/>
                  <a:pt x="319" y="121"/>
                </a:cubicBezTo>
                <a:close/>
                <a:moveTo>
                  <a:pt x="328" y="116"/>
                </a:moveTo>
                <a:cubicBezTo>
                  <a:pt x="329" y="115"/>
                  <a:pt x="329" y="115"/>
                  <a:pt x="328" y="114"/>
                </a:cubicBezTo>
                <a:cubicBezTo>
                  <a:pt x="327" y="114"/>
                  <a:pt x="325" y="115"/>
                  <a:pt x="323" y="115"/>
                </a:cubicBezTo>
                <a:cubicBezTo>
                  <a:pt x="322" y="116"/>
                  <a:pt x="322" y="117"/>
                  <a:pt x="323" y="117"/>
                </a:cubicBezTo>
                <a:cubicBezTo>
                  <a:pt x="325" y="117"/>
                  <a:pt x="327" y="117"/>
                  <a:pt x="328" y="116"/>
                </a:cubicBezTo>
                <a:close/>
                <a:moveTo>
                  <a:pt x="336" y="111"/>
                </a:moveTo>
                <a:cubicBezTo>
                  <a:pt x="337" y="110"/>
                  <a:pt x="337" y="110"/>
                  <a:pt x="335" y="109"/>
                </a:cubicBezTo>
                <a:cubicBezTo>
                  <a:pt x="334" y="109"/>
                  <a:pt x="332" y="110"/>
                  <a:pt x="331" y="110"/>
                </a:cubicBezTo>
                <a:cubicBezTo>
                  <a:pt x="330" y="111"/>
                  <a:pt x="330" y="112"/>
                  <a:pt x="331" y="112"/>
                </a:cubicBezTo>
                <a:cubicBezTo>
                  <a:pt x="333" y="112"/>
                  <a:pt x="335" y="112"/>
                  <a:pt x="336" y="111"/>
                </a:cubicBezTo>
                <a:close/>
                <a:moveTo>
                  <a:pt x="342" y="104"/>
                </a:moveTo>
                <a:cubicBezTo>
                  <a:pt x="341" y="104"/>
                  <a:pt x="339" y="105"/>
                  <a:pt x="338" y="106"/>
                </a:cubicBezTo>
                <a:cubicBezTo>
                  <a:pt x="337" y="106"/>
                  <a:pt x="337" y="107"/>
                  <a:pt x="339" y="107"/>
                </a:cubicBezTo>
                <a:cubicBezTo>
                  <a:pt x="340" y="107"/>
                  <a:pt x="342" y="107"/>
                  <a:pt x="343" y="106"/>
                </a:cubicBezTo>
                <a:cubicBezTo>
                  <a:pt x="344" y="105"/>
                  <a:pt x="344" y="105"/>
                  <a:pt x="342" y="104"/>
                </a:cubicBezTo>
                <a:close/>
                <a:moveTo>
                  <a:pt x="346" y="102"/>
                </a:moveTo>
                <a:cubicBezTo>
                  <a:pt x="347" y="102"/>
                  <a:pt x="349" y="102"/>
                  <a:pt x="350" y="101"/>
                </a:cubicBezTo>
                <a:cubicBezTo>
                  <a:pt x="351" y="100"/>
                  <a:pt x="350" y="99"/>
                  <a:pt x="349" y="99"/>
                </a:cubicBezTo>
                <a:cubicBezTo>
                  <a:pt x="347" y="99"/>
                  <a:pt x="346" y="100"/>
                  <a:pt x="345" y="101"/>
                </a:cubicBezTo>
                <a:cubicBezTo>
                  <a:pt x="344" y="101"/>
                  <a:pt x="344" y="102"/>
                  <a:pt x="346" y="102"/>
                </a:cubicBezTo>
                <a:close/>
                <a:moveTo>
                  <a:pt x="356" y="96"/>
                </a:moveTo>
                <a:cubicBezTo>
                  <a:pt x="357" y="95"/>
                  <a:pt x="356" y="94"/>
                  <a:pt x="355" y="94"/>
                </a:cubicBezTo>
                <a:cubicBezTo>
                  <a:pt x="353" y="94"/>
                  <a:pt x="351" y="95"/>
                  <a:pt x="350" y="95"/>
                </a:cubicBezTo>
                <a:cubicBezTo>
                  <a:pt x="350" y="96"/>
                  <a:pt x="350" y="97"/>
                  <a:pt x="352" y="97"/>
                </a:cubicBezTo>
                <a:cubicBezTo>
                  <a:pt x="353" y="97"/>
                  <a:pt x="355" y="96"/>
                  <a:pt x="356" y="96"/>
                </a:cubicBezTo>
                <a:close/>
                <a:moveTo>
                  <a:pt x="361" y="90"/>
                </a:moveTo>
                <a:cubicBezTo>
                  <a:pt x="362" y="90"/>
                  <a:pt x="361" y="89"/>
                  <a:pt x="360" y="89"/>
                </a:cubicBezTo>
                <a:cubicBezTo>
                  <a:pt x="358" y="89"/>
                  <a:pt x="356" y="90"/>
                  <a:pt x="356" y="90"/>
                </a:cubicBezTo>
                <a:cubicBezTo>
                  <a:pt x="355" y="91"/>
                  <a:pt x="356" y="92"/>
                  <a:pt x="357" y="92"/>
                </a:cubicBezTo>
                <a:cubicBezTo>
                  <a:pt x="359" y="92"/>
                  <a:pt x="360" y="91"/>
                  <a:pt x="361" y="90"/>
                </a:cubicBezTo>
                <a:close/>
                <a:moveTo>
                  <a:pt x="364" y="84"/>
                </a:moveTo>
                <a:cubicBezTo>
                  <a:pt x="362" y="84"/>
                  <a:pt x="361" y="85"/>
                  <a:pt x="360" y="85"/>
                </a:cubicBezTo>
                <a:cubicBezTo>
                  <a:pt x="359" y="86"/>
                  <a:pt x="360" y="87"/>
                  <a:pt x="362" y="87"/>
                </a:cubicBezTo>
                <a:cubicBezTo>
                  <a:pt x="363" y="87"/>
                  <a:pt x="365" y="86"/>
                  <a:pt x="366" y="85"/>
                </a:cubicBezTo>
                <a:cubicBezTo>
                  <a:pt x="366" y="84"/>
                  <a:pt x="366" y="84"/>
                  <a:pt x="364" y="84"/>
                </a:cubicBezTo>
                <a:close/>
                <a:moveTo>
                  <a:pt x="366" y="82"/>
                </a:moveTo>
                <a:cubicBezTo>
                  <a:pt x="367" y="81"/>
                  <a:pt x="369" y="81"/>
                  <a:pt x="370" y="80"/>
                </a:cubicBezTo>
                <a:cubicBezTo>
                  <a:pt x="370" y="79"/>
                  <a:pt x="369" y="79"/>
                  <a:pt x="367" y="79"/>
                </a:cubicBezTo>
                <a:cubicBezTo>
                  <a:pt x="366" y="79"/>
                  <a:pt x="364" y="80"/>
                  <a:pt x="364" y="80"/>
                </a:cubicBezTo>
                <a:cubicBezTo>
                  <a:pt x="363" y="81"/>
                  <a:pt x="364" y="82"/>
                  <a:pt x="366" y="82"/>
                </a:cubicBezTo>
                <a:close/>
                <a:moveTo>
                  <a:pt x="373" y="75"/>
                </a:moveTo>
                <a:cubicBezTo>
                  <a:pt x="373" y="74"/>
                  <a:pt x="372" y="74"/>
                  <a:pt x="370" y="74"/>
                </a:cubicBezTo>
                <a:cubicBezTo>
                  <a:pt x="369" y="74"/>
                  <a:pt x="367" y="75"/>
                  <a:pt x="367" y="75"/>
                </a:cubicBezTo>
                <a:cubicBezTo>
                  <a:pt x="366" y="76"/>
                  <a:pt x="367" y="77"/>
                  <a:pt x="369" y="76"/>
                </a:cubicBezTo>
                <a:cubicBezTo>
                  <a:pt x="371" y="76"/>
                  <a:pt x="372" y="76"/>
                  <a:pt x="373" y="75"/>
                </a:cubicBezTo>
                <a:close/>
                <a:moveTo>
                  <a:pt x="375" y="70"/>
                </a:moveTo>
                <a:cubicBezTo>
                  <a:pt x="375" y="69"/>
                  <a:pt x="374" y="69"/>
                  <a:pt x="372" y="69"/>
                </a:cubicBezTo>
                <a:cubicBezTo>
                  <a:pt x="371" y="69"/>
                  <a:pt x="369" y="70"/>
                  <a:pt x="369" y="71"/>
                </a:cubicBezTo>
                <a:cubicBezTo>
                  <a:pt x="368" y="71"/>
                  <a:pt x="370" y="72"/>
                  <a:pt x="371" y="71"/>
                </a:cubicBezTo>
                <a:cubicBezTo>
                  <a:pt x="373" y="71"/>
                  <a:pt x="374" y="70"/>
                  <a:pt x="375" y="70"/>
                </a:cubicBezTo>
                <a:close/>
                <a:moveTo>
                  <a:pt x="376" y="65"/>
                </a:moveTo>
                <a:cubicBezTo>
                  <a:pt x="376" y="64"/>
                  <a:pt x="375" y="64"/>
                  <a:pt x="373" y="64"/>
                </a:cubicBezTo>
                <a:cubicBezTo>
                  <a:pt x="372" y="64"/>
                  <a:pt x="370" y="65"/>
                  <a:pt x="370" y="66"/>
                </a:cubicBezTo>
                <a:cubicBezTo>
                  <a:pt x="370" y="67"/>
                  <a:pt x="371" y="67"/>
                  <a:pt x="373" y="67"/>
                </a:cubicBezTo>
                <a:cubicBezTo>
                  <a:pt x="375" y="66"/>
                  <a:pt x="376" y="66"/>
                  <a:pt x="376" y="65"/>
                </a:cubicBezTo>
                <a:close/>
                <a:moveTo>
                  <a:pt x="377" y="60"/>
                </a:moveTo>
                <a:cubicBezTo>
                  <a:pt x="377" y="59"/>
                  <a:pt x="375" y="59"/>
                  <a:pt x="374" y="59"/>
                </a:cubicBezTo>
                <a:cubicBezTo>
                  <a:pt x="372" y="60"/>
                  <a:pt x="371" y="61"/>
                  <a:pt x="371" y="61"/>
                </a:cubicBezTo>
                <a:cubicBezTo>
                  <a:pt x="371" y="62"/>
                  <a:pt x="372" y="62"/>
                  <a:pt x="374" y="62"/>
                </a:cubicBezTo>
                <a:cubicBezTo>
                  <a:pt x="375" y="62"/>
                  <a:pt x="377" y="61"/>
                  <a:pt x="377" y="60"/>
                </a:cubicBezTo>
                <a:close/>
                <a:moveTo>
                  <a:pt x="373" y="55"/>
                </a:moveTo>
                <a:cubicBezTo>
                  <a:pt x="372" y="55"/>
                  <a:pt x="370" y="56"/>
                  <a:pt x="370" y="57"/>
                </a:cubicBezTo>
                <a:cubicBezTo>
                  <a:pt x="370" y="57"/>
                  <a:pt x="372" y="58"/>
                  <a:pt x="374" y="57"/>
                </a:cubicBezTo>
                <a:cubicBezTo>
                  <a:pt x="375" y="57"/>
                  <a:pt x="377" y="56"/>
                  <a:pt x="377" y="55"/>
                </a:cubicBezTo>
                <a:cubicBezTo>
                  <a:pt x="376" y="55"/>
                  <a:pt x="375" y="54"/>
                  <a:pt x="373" y="55"/>
                </a:cubicBezTo>
                <a:close/>
                <a:moveTo>
                  <a:pt x="372" y="51"/>
                </a:moveTo>
                <a:cubicBezTo>
                  <a:pt x="370" y="51"/>
                  <a:pt x="369" y="52"/>
                  <a:pt x="369" y="52"/>
                </a:cubicBezTo>
                <a:cubicBezTo>
                  <a:pt x="370" y="53"/>
                  <a:pt x="371" y="53"/>
                  <a:pt x="373" y="53"/>
                </a:cubicBezTo>
                <a:cubicBezTo>
                  <a:pt x="374" y="52"/>
                  <a:pt x="376" y="52"/>
                  <a:pt x="375" y="51"/>
                </a:cubicBezTo>
                <a:cubicBezTo>
                  <a:pt x="375" y="50"/>
                  <a:pt x="374" y="50"/>
                  <a:pt x="372" y="51"/>
                </a:cubicBezTo>
                <a:close/>
                <a:moveTo>
                  <a:pt x="370" y="46"/>
                </a:moveTo>
                <a:cubicBezTo>
                  <a:pt x="368" y="47"/>
                  <a:pt x="367" y="48"/>
                  <a:pt x="368" y="48"/>
                </a:cubicBezTo>
                <a:cubicBezTo>
                  <a:pt x="368" y="49"/>
                  <a:pt x="370" y="49"/>
                  <a:pt x="371" y="49"/>
                </a:cubicBezTo>
                <a:cubicBezTo>
                  <a:pt x="373" y="48"/>
                  <a:pt x="374" y="47"/>
                  <a:pt x="374" y="47"/>
                </a:cubicBezTo>
                <a:cubicBezTo>
                  <a:pt x="373" y="46"/>
                  <a:pt x="372" y="46"/>
                  <a:pt x="370" y="46"/>
                </a:cubicBezTo>
                <a:close/>
                <a:moveTo>
                  <a:pt x="367" y="43"/>
                </a:moveTo>
                <a:cubicBezTo>
                  <a:pt x="366" y="43"/>
                  <a:pt x="365" y="44"/>
                  <a:pt x="365" y="44"/>
                </a:cubicBezTo>
                <a:cubicBezTo>
                  <a:pt x="365" y="45"/>
                  <a:pt x="367" y="45"/>
                  <a:pt x="369" y="45"/>
                </a:cubicBezTo>
                <a:cubicBezTo>
                  <a:pt x="370" y="44"/>
                  <a:pt x="371" y="43"/>
                  <a:pt x="371" y="43"/>
                </a:cubicBezTo>
                <a:cubicBezTo>
                  <a:pt x="370" y="42"/>
                  <a:pt x="369" y="42"/>
                  <a:pt x="367" y="43"/>
                </a:cubicBezTo>
                <a:close/>
                <a:moveTo>
                  <a:pt x="362" y="41"/>
                </a:moveTo>
                <a:cubicBezTo>
                  <a:pt x="362" y="41"/>
                  <a:pt x="364" y="41"/>
                  <a:pt x="366" y="41"/>
                </a:cubicBezTo>
                <a:cubicBezTo>
                  <a:pt x="367" y="40"/>
                  <a:pt x="368" y="39"/>
                  <a:pt x="367" y="39"/>
                </a:cubicBezTo>
                <a:cubicBezTo>
                  <a:pt x="367" y="38"/>
                  <a:pt x="365" y="38"/>
                  <a:pt x="364" y="39"/>
                </a:cubicBezTo>
                <a:cubicBezTo>
                  <a:pt x="362" y="39"/>
                  <a:pt x="361" y="40"/>
                  <a:pt x="362" y="41"/>
                </a:cubicBezTo>
                <a:close/>
                <a:moveTo>
                  <a:pt x="358" y="37"/>
                </a:moveTo>
                <a:cubicBezTo>
                  <a:pt x="358" y="38"/>
                  <a:pt x="360" y="38"/>
                  <a:pt x="362" y="37"/>
                </a:cubicBezTo>
                <a:cubicBezTo>
                  <a:pt x="363" y="37"/>
                  <a:pt x="364" y="36"/>
                  <a:pt x="363" y="35"/>
                </a:cubicBezTo>
                <a:cubicBezTo>
                  <a:pt x="363" y="35"/>
                  <a:pt x="361" y="35"/>
                  <a:pt x="359" y="35"/>
                </a:cubicBezTo>
                <a:cubicBezTo>
                  <a:pt x="358" y="36"/>
                  <a:pt x="357" y="37"/>
                  <a:pt x="358" y="37"/>
                </a:cubicBezTo>
                <a:close/>
                <a:moveTo>
                  <a:pt x="354" y="32"/>
                </a:moveTo>
                <a:cubicBezTo>
                  <a:pt x="353" y="33"/>
                  <a:pt x="352" y="34"/>
                  <a:pt x="353" y="34"/>
                </a:cubicBezTo>
                <a:cubicBezTo>
                  <a:pt x="354" y="35"/>
                  <a:pt x="355" y="35"/>
                  <a:pt x="357" y="34"/>
                </a:cubicBezTo>
                <a:cubicBezTo>
                  <a:pt x="358" y="33"/>
                  <a:pt x="359" y="33"/>
                  <a:pt x="358" y="32"/>
                </a:cubicBezTo>
                <a:cubicBezTo>
                  <a:pt x="357" y="32"/>
                  <a:pt x="356" y="32"/>
                  <a:pt x="354" y="32"/>
                </a:cubicBezTo>
                <a:close/>
                <a:moveTo>
                  <a:pt x="347" y="31"/>
                </a:moveTo>
                <a:cubicBezTo>
                  <a:pt x="348" y="32"/>
                  <a:pt x="350" y="32"/>
                  <a:pt x="351" y="31"/>
                </a:cubicBezTo>
                <a:cubicBezTo>
                  <a:pt x="353" y="30"/>
                  <a:pt x="353" y="30"/>
                  <a:pt x="353" y="29"/>
                </a:cubicBezTo>
                <a:cubicBezTo>
                  <a:pt x="352" y="29"/>
                  <a:pt x="350" y="29"/>
                  <a:pt x="348" y="30"/>
                </a:cubicBezTo>
                <a:cubicBezTo>
                  <a:pt x="347" y="30"/>
                  <a:pt x="346" y="31"/>
                  <a:pt x="347" y="31"/>
                </a:cubicBezTo>
                <a:close/>
                <a:moveTo>
                  <a:pt x="346" y="26"/>
                </a:moveTo>
                <a:cubicBezTo>
                  <a:pt x="345" y="26"/>
                  <a:pt x="343" y="26"/>
                  <a:pt x="342" y="27"/>
                </a:cubicBezTo>
                <a:cubicBezTo>
                  <a:pt x="340" y="28"/>
                  <a:pt x="340" y="29"/>
                  <a:pt x="341" y="29"/>
                </a:cubicBezTo>
                <a:cubicBezTo>
                  <a:pt x="342" y="29"/>
                  <a:pt x="344" y="29"/>
                  <a:pt x="345" y="28"/>
                </a:cubicBezTo>
                <a:cubicBezTo>
                  <a:pt x="347" y="28"/>
                  <a:pt x="347" y="27"/>
                  <a:pt x="346" y="26"/>
                </a:cubicBezTo>
                <a:close/>
                <a:moveTo>
                  <a:pt x="334" y="27"/>
                </a:moveTo>
                <a:cubicBezTo>
                  <a:pt x="335" y="27"/>
                  <a:pt x="337" y="27"/>
                  <a:pt x="339" y="26"/>
                </a:cubicBezTo>
                <a:cubicBezTo>
                  <a:pt x="340" y="25"/>
                  <a:pt x="340" y="24"/>
                  <a:pt x="339" y="24"/>
                </a:cubicBezTo>
                <a:cubicBezTo>
                  <a:pt x="338" y="24"/>
                  <a:pt x="336" y="24"/>
                  <a:pt x="335" y="25"/>
                </a:cubicBezTo>
                <a:cubicBezTo>
                  <a:pt x="333" y="26"/>
                  <a:pt x="333" y="26"/>
                  <a:pt x="334" y="27"/>
                </a:cubicBezTo>
                <a:close/>
                <a:moveTo>
                  <a:pt x="327" y="25"/>
                </a:moveTo>
                <a:cubicBezTo>
                  <a:pt x="328" y="25"/>
                  <a:pt x="330" y="25"/>
                  <a:pt x="331" y="24"/>
                </a:cubicBezTo>
                <a:cubicBezTo>
                  <a:pt x="332" y="23"/>
                  <a:pt x="332" y="22"/>
                  <a:pt x="331" y="22"/>
                </a:cubicBezTo>
                <a:cubicBezTo>
                  <a:pt x="330" y="22"/>
                  <a:pt x="328" y="22"/>
                  <a:pt x="327" y="23"/>
                </a:cubicBezTo>
                <a:cubicBezTo>
                  <a:pt x="326" y="24"/>
                  <a:pt x="326" y="24"/>
                  <a:pt x="327" y="25"/>
                </a:cubicBezTo>
                <a:close/>
                <a:moveTo>
                  <a:pt x="319" y="23"/>
                </a:moveTo>
                <a:cubicBezTo>
                  <a:pt x="320" y="23"/>
                  <a:pt x="322" y="23"/>
                  <a:pt x="323" y="22"/>
                </a:cubicBezTo>
                <a:cubicBezTo>
                  <a:pt x="324" y="22"/>
                  <a:pt x="324" y="21"/>
                  <a:pt x="323" y="21"/>
                </a:cubicBezTo>
                <a:cubicBezTo>
                  <a:pt x="322" y="20"/>
                  <a:pt x="320" y="21"/>
                  <a:pt x="319" y="21"/>
                </a:cubicBezTo>
                <a:cubicBezTo>
                  <a:pt x="317" y="22"/>
                  <a:pt x="318" y="23"/>
                  <a:pt x="319" y="23"/>
                </a:cubicBezTo>
                <a:close/>
                <a:moveTo>
                  <a:pt x="314" y="19"/>
                </a:moveTo>
                <a:cubicBezTo>
                  <a:pt x="313" y="19"/>
                  <a:pt x="311" y="20"/>
                  <a:pt x="310" y="20"/>
                </a:cubicBezTo>
                <a:cubicBezTo>
                  <a:pt x="309" y="21"/>
                  <a:pt x="309" y="22"/>
                  <a:pt x="310" y="22"/>
                </a:cubicBezTo>
                <a:cubicBezTo>
                  <a:pt x="311" y="22"/>
                  <a:pt x="313" y="22"/>
                  <a:pt x="314" y="21"/>
                </a:cubicBezTo>
                <a:cubicBezTo>
                  <a:pt x="316" y="20"/>
                  <a:pt x="315" y="19"/>
                  <a:pt x="314" y="19"/>
                </a:cubicBezTo>
                <a:close/>
                <a:moveTo>
                  <a:pt x="305" y="20"/>
                </a:moveTo>
                <a:cubicBezTo>
                  <a:pt x="306" y="19"/>
                  <a:pt x="306" y="18"/>
                  <a:pt x="305" y="18"/>
                </a:cubicBezTo>
                <a:cubicBezTo>
                  <a:pt x="303" y="18"/>
                  <a:pt x="301" y="19"/>
                  <a:pt x="300" y="19"/>
                </a:cubicBezTo>
                <a:cubicBezTo>
                  <a:pt x="299" y="20"/>
                  <a:pt x="300" y="21"/>
                  <a:pt x="301" y="21"/>
                </a:cubicBezTo>
                <a:cubicBezTo>
                  <a:pt x="303" y="21"/>
                  <a:pt x="304" y="21"/>
                  <a:pt x="305" y="20"/>
                </a:cubicBezTo>
                <a:close/>
                <a:moveTo>
                  <a:pt x="292" y="20"/>
                </a:moveTo>
                <a:cubicBezTo>
                  <a:pt x="293" y="21"/>
                  <a:pt x="295" y="20"/>
                  <a:pt x="296" y="19"/>
                </a:cubicBezTo>
                <a:cubicBezTo>
                  <a:pt x="297" y="18"/>
                  <a:pt x="296" y="18"/>
                  <a:pt x="295" y="18"/>
                </a:cubicBezTo>
                <a:cubicBezTo>
                  <a:pt x="293" y="18"/>
                  <a:pt x="291" y="18"/>
                  <a:pt x="291" y="19"/>
                </a:cubicBezTo>
                <a:cubicBezTo>
                  <a:pt x="290" y="20"/>
                  <a:pt x="290" y="20"/>
                  <a:pt x="292" y="20"/>
                </a:cubicBezTo>
                <a:close/>
                <a:moveTo>
                  <a:pt x="284" y="18"/>
                </a:moveTo>
                <a:cubicBezTo>
                  <a:pt x="283" y="18"/>
                  <a:pt x="281" y="18"/>
                  <a:pt x="280" y="19"/>
                </a:cubicBezTo>
                <a:cubicBezTo>
                  <a:pt x="280" y="20"/>
                  <a:pt x="280" y="20"/>
                  <a:pt x="282" y="20"/>
                </a:cubicBezTo>
                <a:cubicBezTo>
                  <a:pt x="283" y="20"/>
                  <a:pt x="285" y="20"/>
                  <a:pt x="286" y="19"/>
                </a:cubicBezTo>
                <a:cubicBezTo>
                  <a:pt x="287" y="18"/>
                  <a:pt x="286" y="18"/>
                  <a:pt x="284" y="18"/>
                </a:cubicBezTo>
                <a:close/>
                <a:moveTo>
                  <a:pt x="274" y="18"/>
                </a:moveTo>
                <a:cubicBezTo>
                  <a:pt x="272" y="18"/>
                  <a:pt x="270" y="18"/>
                  <a:pt x="270" y="19"/>
                </a:cubicBezTo>
                <a:cubicBezTo>
                  <a:pt x="269" y="20"/>
                  <a:pt x="270" y="20"/>
                  <a:pt x="271" y="20"/>
                </a:cubicBezTo>
                <a:cubicBezTo>
                  <a:pt x="273" y="20"/>
                  <a:pt x="275" y="20"/>
                  <a:pt x="275" y="19"/>
                </a:cubicBezTo>
                <a:cubicBezTo>
                  <a:pt x="276" y="18"/>
                  <a:pt x="275" y="18"/>
                  <a:pt x="274" y="18"/>
                </a:cubicBezTo>
                <a:close/>
                <a:moveTo>
                  <a:pt x="263" y="18"/>
                </a:moveTo>
                <a:cubicBezTo>
                  <a:pt x="261" y="18"/>
                  <a:pt x="259" y="19"/>
                  <a:pt x="259" y="20"/>
                </a:cubicBezTo>
                <a:cubicBezTo>
                  <a:pt x="258" y="21"/>
                  <a:pt x="259" y="21"/>
                  <a:pt x="261" y="21"/>
                </a:cubicBezTo>
                <a:cubicBezTo>
                  <a:pt x="262" y="21"/>
                  <a:pt x="264" y="20"/>
                  <a:pt x="265" y="19"/>
                </a:cubicBezTo>
                <a:cubicBezTo>
                  <a:pt x="265" y="19"/>
                  <a:pt x="264" y="18"/>
                  <a:pt x="263" y="18"/>
                </a:cubicBezTo>
                <a:close/>
                <a:moveTo>
                  <a:pt x="252" y="19"/>
                </a:moveTo>
                <a:cubicBezTo>
                  <a:pt x="250" y="19"/>
                  <a:pt x="248" y="20"/>
                  <a:pt x="248" y="21"/>
                </a:cubicBezTo>
                <a:cubicBezTo>
                  <a:pt x="247" y="21"/>
                  <a:pt x="248" y="22"/>
                  <a:pt x="250" y="22"/>
                </a:cubicBezTo>
                <a:cubicBezTo>
                  <a:pt x="252" y="22"/>
                  <a:pt x="253" y="21"/>
                  <a:pt x="254" y="20"/>
                </a:cubicBezTo>
                <a:cubicBezTo>
                  <a:pt x="254" y="19"/>
                  <a:pt x="253" y="19"/>
                  <a:pt x="252" y="19"/>
                </a:cubicBezTo>
                <a:close/>
                <a:moveTo>
                  <a:pt x="240" y="20"/>
                </a:moveTo>
                <a:cubicBezTo>
                  <a:pt x="238" y="21"/>
                  <a:pt x="237" y="21"/>
                  <a:pt x="237" y="22"/>
                </a:cubicBezTo>
                <a:cubicBezTo>
                  <a:pt x="236" y="23"/>
                  <a:pt x="237" y="23"/>
                  <a:pt x="239" y="23"/>
                </a:cubicBezTo>
                <a:cubicBezTo>
                  <a:pt x="241" y="23"/>
                  <a:pt x="242" y="22"/>
                  <a:pt x="243" y="21"/>
                </a:cubicBezTo>
                <a:cubicBezTo>
                  <a:pt x="243" y="21"/>
                  <a:pt x="242" y="20"/>
                  <a:pt x="240" y="20"/>
                </a:cubicBezTo>
                <a:close/>
                <a:moveTo>
                  <a:pt x="228" y="22"/>
                </a:moveTo>
                <a:cubicBezTo>
                  <a:pt x="227" y="22"/>
                  <a:pt x="225" y="23"/>
                  <a:pt x="225" y="24"/>
                </a:cubicBezTo>
                <a:cubicBezTo>
                  <a:pt x="225" y="24"/>
                  <a:pt x="226" y="25"/>
                  <a:pt x="228" y="25"/>
                </a:cubicBezTo>
                <a:cubicBezTo>
                  <a:pt x="229" y="24"/>
                  <a:pt x="231" y="24"/>
                  <a:pt x="231" y="23"/>
                </a:cubicBezTo>
                <a:cubicBezTo>
                  <a:pt x="231" y="22"/>
                  <a:pt x="230" y="22"/>
                  <a:pt x="228" y="22"/>
                </a:cubicBezTo>
                <a:close/>
                <a:moveTo>
                  <a:pt x="217" y="24"/>
                </a:moveTo>
                <a:cubicBezTo>
                  <a:pt x="215" y="24"/>
                  <a:pt x="214" y="25"/>
                  <a:pt x="214" y="26"/>
                </a:cubicBezTo>
                <a:cubicBezTo>
                  <a:pt x="213" y="26"/>
                  <a:pt x="215" y="27"/>
                  <a:pt x="216" y="26"/>
                </a:cubicBezTo>
                <a:cubicBezTo>
                  <a:pt x="218" y="26"/>
                  <a:pt x="220" y="25"/>
                  <a:pt x="220" y="25"/>
                </a:cubicBezTo>
                <a:cubicBezTo>
                  <a:pt x="220" y="24"/>
                  <a:pt x="218" y="24"/>
                  <a:pt x="217" y="24"/>
                </a:cubicBezTo>
                <a:close/>
                <a:moveTo>
                  <a:pt x="202" y="28"/>
                </a:moveTo>
                <a:cubicBezTo>
                  <a:pt x="202" y="29"/>
                  <a:pt x="203" y="29"/>
                  <a:pt x="205" y="29"/>
                </a:cubicBezTo>
                <a:cubicBezTo>
                  <a:pt x="207" y="28"/>
                  <a:pt x="208" y="27"/>
                  <a:pt x="208" y="27"/>
                </a:cubicBezTo>
                <a:cubicBezTo>
                  <a:pt x="208" y="26"/>
                  <a:pt x="207" y="26"/>
                  <a:pt x="205" y="26"/>
                </a:cubicBezTo>
                <a:cubicBezTo>
                  <a:pt x="203" y="27"/>
                  <a:pt x="202" y="27"/>
                  <a:pt x="202" y="28"/>
                </a:cubicBezTo>
                <a:close/>
                <a:moveTo>
                  <a:pt x="180" y="19"/>
                </a:moveTo>
                <a:cubicBezTo>
                  <a:pt x="181" y="18"/>
                  <a:pt x="183" y="17"/>
                  <a:pt x="182" y="17"/>
                </a:cubicBezTo>
                <a:cubicBezTo>
                  <a:pt x="182" y="16"/>
                  <a:pt x="181" y="16"/>
                  <a:pt x="179" y="16"/>
                </a:cubicBezTo>
                <a:cubicBezTo>
                  <a:pt x="177" y="17"/>
                  <a:pt x="176" y="18"/>
                  <a:pt x="176" y="18"/>
                </a:cubicBezTo>
                <a:cubicBezTo>
                  <a:pt x="177" y="19"/>
                  <a:pt x="178" y="19"/>
                  <a:pt x="180" y="19"/>
                </a:cubicBezTo>
                <a:close/>
                <a:moveTo>
                  <a:pt x="169" y="22"/>
                </a:moveTo>
                <a:cubicBezTo>
                  <a:pt x="171" y="21"/>
                  <a:pt x="172" y="20"/>
                  <a:pt x="172" y="20"/>
                </a:cubicBezTo>
                <a:cubicBezTo>
                  <a:pt x="171" y="19"/>
                  <a:pt x="170" y="19"/>
                  <a:pt x="168" y="19"/>
                </a:cubicBezTo>
                <a:cubicBezTo>
                  <a:pt x="167" y="20"/>
                  <a:pt x="165" y="21"/>
                  <a:pt x="166" y="21"/>
                </a:cubicBezTo>
                <a:cubicBezTo>
                  <a:pt x="166" y="22"/>
                  <a:pt x="168" y="22"/>
                  <a:pt x="169" y="22"/>
                </a:cubicBezTo>
                <a:close/>
                <a:moveTo>
                  <a:pt x="159" y="25"/>
                </a:moveTo>
                <a:cubicBezTo>
                  <a:pt x="161" y="24"/>
                  <a:pt x="162" y="23"/>
                  <a:pt x="161" y="23"/>
                </a:cubicBezTo>
                <a:cubicBezTo>
                  <a:pt x="161" y="22"/>
                  <a:pt x="159" y="22"/>
                  <a:pt x="158" y="22"/>
                </a:cubicBezTo>
                <a:cubicBezTo>
                  <a:pt x="156" y="23"/>
                  <a:pt x="155" y="24"/>
                  <a:pt x="155" y="24"/>
                </a:cubicBezTo>
                <a:cubicBezTo>
                  <a:pt x="156" y="25"/>
                  <a:pt x="157" y="25"/>
                  <a:pt x="159" y="25"/>
                </a:cubicBezTo>
                <a:close/>
                <a:moveTo>
                  <a:pt x="149" y="28"/>
                </a:moveTo>
                <a:cubicBezTo>
                  <a:pt x="150" y="27"/>
                  <a:pt x="151" y="26"/>
                  <a:pt x="151" y="26"/>
                </a:cubicBezTo>
                <a:cubicBezTo>
                  <a:pt x="150" y="25"/>
                  <a:pt x="149" y="25"/>
                  <a:pt x="147" y="26"/>
                </a:cubicBezTo>
                <a:cubicBezTo>
                  <a:pt x="145" y="26"/>
                  <a:pt x="145" y="27"/>
                  <a:pt x="145" y="28"/>
                </a:cubicBezTo>
                <a:cubicBezTo>
                  <a:pt x="146" y="28"/>
                  <a:pt x="147" y="28"/>
                  <a:pt x="149" y="28"/>
                </a:cubicBezTo>
                <a:close/>
                <a:moveTo>
                  <a:pt x="139" y="31"/>
                </a:moveTo>
                <a:cubicBezTo>
                  <a:pt x="140" y="30"/>
                  <a:pt x="141" y="30"/>
                  <a:pt x="141" y="29"/>
                </a:cubicBezTo>
                <a:cubicBezTo>
                  <a:pt x="140" y="29"/>
                  <a:pt x="138" y="29"/>
                  <a:pt x="137" y="29"/>
                </a:cubicBezTo>
                <a:cubicBezTo>
                  <a:pt x="135" y="30"/>
                  <a:pt x="134" y="31"/>
                  <a:pt x="135" y="31"/>
                </a:cubicBezTo>
                <a:cubicBezTo>
                  <a:pt x="136" y="32"/>
                  <a:pt x="137" y="32"/>
                  <a:pt x="139" y="31"/>
                </a:cubicBezTo>
                <a:close/>
                <a:moveTo>
                  <a:pt x="129" y="35"/>
                </a:moveTo>
                <a:cubicBezTo>
                  <a:pt x="131" y="34"/>
                  <a:pt x="131" y="33"/>
                  <a:pt x="131" y="33"/>
                </a:cubicBezTo>
                <a:cubicBezTo>
                  <a:pt x="130" y="32"/>
                  <a:pt x="128" y="32"/>
                  <a:pt x="127" y="33"/>
                </a:cubicBezTo>
                <a:cubicBezTo>
                  <a:pt x="125" y="33"/>
                  <a:pt x="124" y="34"/>
                  <a:pt x="125" y="35"/>
                </a:cubicBezTo>
                <a:cubicBezTo>
                  <a:pt x="126" y="35"/>
                  <a:pt x="127" y="35"/>
                  <a:pt x="129" y="35"/>
                </a:cubicBezTo>
                <a:close/>
                <a:moveTo>
                  <a:pt x="119" y="38"/>
                </a:moveTo>
                <a:cubicBezTo>
                  <a:pt x="121" y="38"/>
                  <a:pt x="122" y="37"/>
                  <a:pt x="121" y="36"/>
                </a:cubicBezTo>
                <a:cubicBezTo>
                  <a:pt x="120" y="36"/>
                  <a:pt x="118" y="36"/>
                  <a:pt x="117" y="37"/>
                </a:cubicBezTo>
                <a:cubicBezTo>
                  <a:pt x="115" y="37"/>
                  <a:pt x="115" y="38"/>
                  <a:pt x="115" y="38"/>
                </a:cubicBezTo>
                <a:cubicBezTo>
                  <a:pt x="116" y="39"/>
                  <a:pt x="118" y="39"/>
                  <a:pt x="119" y="38"/>
                </a:cubicBezTo>
                <a:close/>
                <a:moveTo>
                  <a:pt x="110" y="42"/>
                </a:moveTo>
                <a:cubicBezTo>
                  <a:pt x="112" y="41"/>
                  <a:pt x="112" y="41"/>
                  <a:pt x="111" y="40"/>
                </a:cubicBezTo>
                <a:cubicBezTo>
                  <a:pt x="110" y="40"/>
                  <a:pt x="109" y="40"/>
                  <a:pt x="107" y="41"/>
                </a:cubicBezTo>
                <a:cubicBezTo>
                  <a:pt x="106" y="41"/>
                  <a:pt x="105" y="42"/>
                  <a:pt x="106" y="42"/>
                </a:cubicBezTo>
                <a:cubicBezTo>
                  <a:pt x="107" y="43"/>
                  <a:pt x="109" y="43"/>
                  <a:pt x="110" y="42"/>
                </a:cubicBezTo>
                <a:close/>
                <a:moveTo>
                  <a:pt x="101" y="46"/>
                </a:moveTo>
                <a:cubicBezTo>
                  <a:pt x="102" y="45"/>
                  <a:pt x="103" y="45"/>
                  <a:pt x="102" y="44"/>
                </a:cubicBezTo>
                <a:cubicBezTo>
                  <a:pt x="101" y="44"/>
                  <a:pt x="99" y="44"/>
                  <a:pt x="98" y="45"/>
                </a:cubicBezTo>
                <a:cubicBezTo>
                  <a:pt x="96" y="45"/>
                  <a:pt x="96" y="46"/>
                  <a:pt x="97" y="46"/>
                </a:cubicBezTo>
                <a:cubicBezTo>
                  <a:pt x="98" y="47"/>
                  <a:pt x="100" y="47"/>
                  <a:pt x="101" y="46"/>
                </a:cubicBezTo>
                <a:close/>
                <a:moveTo>
                  <a:pt x="88" y="51"/>
                </a:moveTo>
                <a:cubicBezTo>
                  <a:pt x="89" y="51"/>
                  <a:pt x="91" y="51"/>
                  <a:pt x="92" y="50"/>
                </a:cubicBezTo>
                <a:cubicBezTo>
                  <a:pt x="94" y="49"/>
                  <a:pt x="94" y="49"/>
                  <a:pt x="93" y="48"/>
                </a:cubicBezTo>
                <a:cubicBezTo>
                  <a:pt x="92" y="48"/>
                  <a:pt x="90" y="48"/>
                  <a:pt x="89" y="49"/>
                </a:cubicBezTo>
                <a:cubicBezTo>
                  <a:pt x="87" y="49"/>
                  <a:pt x="87" y="50"/>
                  <a:pt x="88" y="51"/>
                </a:cubicBezTo>
                <a:close/>
                <a:moveTo>
                  <a:pt x="79" y="55"/>
                </a:moveTo>
                <a:cubicBezTo>
                  <a:pt x="80" y="55"/>
                  <a:pt x="82" y="55"/>
                  <a:pt x="84" y="54"/>
                </a:cubicBezTo>
                <a:cubicBezTo>
                  <a:pt x="85" y="54"/>
                  <a:pt x="85" y="53"/>
                  <a:pt x="84" y="53"/>
                </a:cubicBezTo>
                <a:cubicBezTo>
                  <a:pt x="83" y="52"/>
                  <a:pt x="81" y="52"/>
                  <a:pt x="80" y="53"/>
                </a:cubicBezTo>
                <a:cubicBezTo>
                  <a:pt x="79" y="54"/>
                  <a:pt x="78" y="55"/>
                  <a:pt x="79" y="55"/>
                </a:cubicBezTo>
                <a:close/>
                <a:moveTo>
                  <a:pt x="71" y="59"/>
                </a:moveTo>
                <a:cubicBezTo>
                  <a:pt x="72" y="60"/>
                  <a:pt x="74" y="59"/>
                  <a:pt x="76" y="59"/>
                </a:cubicBezTo>
                <a:cubicBezTo>
                  <a:pt x="77" y="58"/>
                  <a:pt x="77" y="57"/>
                  <a:pt x="76" y="57"/>
                </a:cubicBezTo>
                <a:cubicBezTo>
                  <a:pt x="75" y="57"/>
                  <a:pt x="73" y="57"/>
                  <a:pt x="72" y="58"/>
                </a:cubicBezTo>
                <a:cubicBezTo>
                  <a:pt x="70" y="58"/>
                  <a:pt x="70" y="59"/>
                  <a:pt x="71" y="59"/>
                </a:cubicBezTo>
                <a:close/>
                <a:moveTo>
                  <a:pt x="63" y="64"/>
                </a:moveTo>
                <a:cubicBezTo>
                  <a:pt x="65" y="64"/>
                  <a:pt x="67" y="64"/>
                  <a:pt x="68" y="63"/>
                </a:cubicBezTo>
                <a:cubicBezTo>
                  <a:pt x="69" y="62"/>
                  <a:pt x="69" y="62"/>
                  <a:pt x="68" y="61"/>
                </a:cubicBezTo>
                <a:cubicBezTo>
                  <a:pt x="67" y="61"/>
                  <a:pt x="65" y="61"/>
                  <a:pt x="64" y="62"/>
                </a:cubicBezTo>
                <a:cubicBezTo>
                  <a:pt x="62" y="63"/>
                  <a:pt x="62" y="64"/>
                  <a:pt x="63" y="64"/>
                </a:cubicBezTo>
                <a:close/>
                <a:moveTo>
                  <a:pt x="56" y="68"/>
                </a:moveTo>
                <a:cubicBezTo>
                  <a:pt x="57" y="69"/>
                  <a:pt x="59" y="68"/>
                  <a:pt x="60" y="68"/>
                </a:cubicBezTo>
                <a:cubicBezTo>
                  <a:pt x="62" y="67"/>
                  <a:pt x="61" y="66"/>
                  <a:pt x="60" y="66"/>
                </a:cubicBezTo>
                <a:cubicBezTo>
                  <a:pt x="59" y="66"/>
                  <a:pt x="57" y="66"/>
                  <a:pt x="56" y="67"/>
                </a:cubicBezTo>
                <a:cubicBezTo>
                  <a:pt x="55" y="68"/>
                  <a:pt x="55" y="68"/>
                  <a:pt x="56" y="68"/>
                </a:cubicBezTo>
                <a:close/>
                <a:moveTo>
                  <a:pt x="49" y="73"/>
                </a:moveTo>
                <a:cubicBezTo>
                  <a:pt x="50" y="73"/>
                  <a:pt x="52" y="73"/>
                  <a:pt x="53" y="72"/>
                </a:cubicBezTo>
                <a:cubicBezTo>
                  <a:pt x="55" y="71"/>
                  <a:pt x="54" y="71"/>
                  <a:pt x="53" y="70"/>
                </a:cubicBezTo>
                <a:cubicBezTo>
                  <a:pt x="52" y="70"/>
                  <a:pt x="50" y="71"/>
                  <a:pt x="49" y="71"/>
                </a:cubicBezTo>
                <a:cubicBezTo>
                  <a:pt x="48" y="72"/>
                  <a:pt x="48" y="73"/>
                  <a:pt x="49" y="73"/>
                </a:cubicBezTo>
                <a:close/>
                <a:moveTo>
                  <a:pt x="47" y="77"/>
                </a:moveTo>
                <a:cubicBezTo>
                  <a:pt x="48" y="76"/>
                  <a:pt x="48" y="75"/>
                  <a:pt x="46" y="75"/>
                </a:cubicBezTo>
                <a:cubicBezTo>
                  <a:pt x="45" y="75"/>
                  <a:pt x="43" y="75"/>
                  <a:pt x="42" y="76"/>
                </a:cubicBezTo>
                <a:cubicBezTo>
                  <a:pt x="41" y="77"/>
                  <a:pt x="41" y="78"/>
                  <a:pt x="43" y="78"/>
                </a:cubicBezTo>
                <a:cubicBezTo>
                  <a:pt x="44" y="78"/>
                  <a:pt x="46" y="77"/>
                  <a:pt x="47" y="77"/>
                </a:cubicBezTo>
                <a:close/>
                <a:moveTo>
                  <a:pt x="37" y="83"/>
                </a:moveTo>
                <a:cubicBezTo>
                  <a:pt x="38" y="83"/>
                  <a:pt x="40" y="82"/>
                  <a:pt x="41" y="81"/>
                </a:cubicBezTo>
                <a:cubicBezTo>
                  <a:pt x="42" y="81"/>
                  <a:pt x="41" y="80"/>
                  <a:pt x="40" y="80"/>
                </a:cubicBezTo>
                <a:cubicBezTo>
                  <a:pt x="39" y="80"/>
                  <a:pt x="37" y="80"/>
                  <a:pt x="36" y="81"/>
                </a:cubicBezTo>
                <a:cubicBezTo>
                  <a:pt x="35" y="82"/>
                  <a:pt x="35" y="82"/>
                  <a:pt x="37" y="83"/>
                </a:cubicBezTo>
                <a:close/>
                <a:moveTo>
                  <a:pt x="31" y="87"/>
                </a:moveTo>
                <a:cubicBezTo>
                  <a:pt x="32" y="87"/>
                  <a:pt x="34" y="87"/>
                  <a:pt x="35" y="86"/>
                </a:cubicBezTo>
                <a:cubicBezTo>
                  <a:pt x="36" y="85"/>
                  <a:pt x="35" y="85"/>
                  <a:pt x="34" y="85"/>
                </a:cubicBezTo>
                <a:cubicBezTo>
                  <a:pt x="33" y="85"/>
                  <a:pt x="31" y="85"/>
                  <a:pt x="30" y="86"/>
                </a:cubicBezTo>
                <a:cubicBezTo>
                  <a:pt x="29" y="87"/>
                  <a:pt x="29" y="87"/>
                  <a:pt x="31" y="87"/>
                </a:cubicBezTo>
                <a:close/>
                <a:moveTo>
                  <a:pt x="26" y="92"/>
                </a:moveTo>
                <a:cubicBezTo>
                  <a:pt x="27" y="92"/>
                  <a:pt x="29" y="92"/>
                  <a:pt x="30" y="91"/>
                </a:cubicBezTo>
                <a:cubicBezTo>
                  <a:pt x="31" y="90"/>
                  <a:pt x="30" y="89"/>
                  <a:pt x="29" y="89"/>
                </a:cubicBezTo>
                <a:cubicBezTo>
                  <a:pt x="27" y="89"/>
                  <a:pt x="25" y="90"/>
                  <a:pt x="25" y="91"/>
                </a:cubicBezTo>
                <a:cubicBezTo>
                  <a:pt x="24" y="91"/>
                  <a:pt x="24" y="92"/>
                  <a:pt x="26" y="92"/>
                </a:cubicBezTo>
                <a:close/>
                <a:moveTo>
                  <a:pt x="21" y="97"/>
                </a:moveTo>
                <a:cubicBezTo>
                  <a:pt x="23" y="97"/>
                  <a:pt x="25" y="96"/>
                  <a:pt x="25" y="95"/>
                </a:cubicBezTo>
                <a:cubicBezTo>
                  <a:pt x="26" y="95"/>
                  <a:pt x="25" y="94"/>
                  <a:pt x="24" y="94"/>
                </a:cubicBezTo>
                <a:cubicBezTo>
                  <a:pt x="22" y="94"/>
                  <a:pt x="20" y="95"/>
                  <a:pt x="20" y="96"/>
                </a:cubicBezTo>
                <a:cubicBezTo>
                  <a:pt x="19" y="96"/>
                  <a:pt x="20" y="97"/>
                  <a:pt x="21" y="97"/>
                </a:cubicBezTo>
                <a:close/>
                <a:moveTo>
                  <a:pt x="17" y="102"/>
                </a:moveTo>
                <a:cubicBezTo>
                  <a:pt x="19" y="102"/>
                  <a:pt x="20" y="101"/>
                  <a:pt x="21" y="100"/>
                </a:cubicBezTo>
                <a:cubicBezTo>
                  <a:pt x="22" y="99"/>
                  <a:pt x="21" y="99"/>
                  <a:pt x="19" y="99"/>
                </a:cubicBezTo>
                <a:cubicBezTo>
                  <a:pt x="18" y="99"/>
                  <a:pt x="16" y="100"/>
                  <a:pt x="15" y="100"/>
                </a:cubicBezTo>
                <a:cubicBezTo>
                  <a:pt x="15" y="101"/>
                  <a:pt x="15" y="102"/>
                  <a:pt x="17" y="102"/>
                </a:cubicBezTo>
                <a:close/>
                <a:moveTo>
                  <a:pt x="13" y="106"/>
                </a:moveTo>
                <a:cubicBezTo>
                  <a:pt x="15" y="106"/>
                  <a:pt x="17" y="106"/>
                  <a:pt x="17" y="105"/>
                </a:cubicBezTo>
                <a:cubicBezTo>
                  <a:pt x="18" y="104"/>
                  <a:pt x="17" y="104"/>
                  <a:pt x="15" y="104"/>
                </a:cubicBezTo>
                <a:cubicBezTo>
                  <a:pt x="14" y="104"/>
                  <a:pt x="12" y="105"/>
                  <a:pt x="12" y="105"/>
                </a:cubicBezTo>
                <a:cubicBezTo>
                  <a:pt x="11" y="106"/>
                  <a:pt x="12" y="107"/>
                  <a:pt x="13" y="106"/>
                </a:cubicBezTo>
                <a:close/>
                <a:moveTo>
                  <a:pt x="10" y="111"/>
                </a:moveTo>
                <a:cubicBezTo>
                  <a:pt x="12" y="111"/>
                  <a:pt x="14" y="110"/>
                  <a:pt x="14" y="110"/>
                </a:cubicBezTo>
                <a:cubicBezTo>
                  <a:pt x="15" y="109"/>
                  <a:pt x="14" y="108"/>
                  <a:pt x="12" y="108"/>
                </a:cubicBezTo>
                <a:cubicBezTo>
                  <a:pt x="10" y="109"/>
                  <a:pt x="9" y="109"/>
                  <a:pt x="8" y="110"/>
                </a:cubicBezTo>
                <a:cubicBezTo>
                  <a:pt x="8" y="111"/>
                  <a:pt x="9" y="111"/>
                  <a:pt x="10" y="111"/>
                </a:cubicBezTo>
                <a:close/>
                <a:moveTo>
                  <a:pt x="8" y="116"/>
                </a:moveTo>
                <a:cubicBezTo>
                  <a:pt x="10" y="116"/>
                  <a:pt x="11" y="115"/>
                  <a:pt x="12" y="114"/>
                </a:cubicBezTo>
                <a:cubicBezTo>
                  <a:pt x="12" y="113"/>
                  <a:pt x="11" y="113"/>
                  <a:pt x="9" y="113"/>
                </a:cubicBezTo>
                <a:cubicBezTo>
                  <a:pt x="8" y="113"/>
                  <a:pt x="6" y="114"/>
                  <a:pt x="6" y="115"/>
                </a:cubicBezTo>
                <a:cubicBezTo>
                  <a:pt x="5" y="116"/>
                  <a:pt x="6" y="116"/>
                  <a:pt x="8" y="116"/>
                </a:cubicBezTo>
                <a:close/>
                <a:moveTo>
                  <a:pt x="6" y="120"/>
                </a:moveTo>
                <a:cubicBezTo>
                  <a:pt x="8" y="120"/>
                  <a:pt x="9" y="119"/>
                  <a:pt x="9" y="119"/>
                </a:cubicBezTo>
                <a:cubicBezTo>
                  <a:pt x="10" y="118"/>
                  <a:pt x="9" y="118"/>
                  <a:pt x="7" y="118"/>
                </a:cubicBezTo>
                <a:cubicBezTo>
                  <a:pt x="5" y="118"/>
                  <a:pt x="4" y="119"/>
                  <a:pt x="3" y="119"/>
                </a:cubicBezTo>
                <a:cubicBezTo>
                  <a:pt x="3" y="120"/>
                  <a:pt x="4" y="121"/>
                  <a:pt x="6" y="120"/>
                </a:cubicBezTo>
                <a:close/>
                <a:moveTo>
                  <a:pt x="5" y="125"/>
                </a:moveTo>
                <a:cubicBezTo>
                  <a:pt x="6" y="125"/>
                  <a:pt x="8" y="124"/>
                  <a:pt x="8" y="123"/>
                </a:cubicBezTo>
                <a:cubicBezTo>
                  <a:pt x="8" y="122"/>
                  <a:pt x="7" y="122"/>
                  <a:pt x="5" y="122"/>
                </a:cubicBezTo>
                <a:cubicBezTo>
                  <a:pt x="4" y="123"/>
                  <a:pt x="2" y="123"/>
                  <a:pt x="2" y="124"/>
                </a:cubicBezTo>
                <a:cubicBezTo>
                  <a:pt x="2" y="125"/>
                  <a:pt x="3" y="125"/>
                  <a:pt x="5" y="125"/>
                </a:cubicBezTo>
                <a:close/>
                <a:moveTo>
                  <a:pt x="4" y="129"/>
                </a:moveTo>
                <a:cubicBezTo>
                  <a:pt x="5" y="129"/>
                  <a:pt x="7" y="128"/>
                  <a:pt x="7" y="128"/>
                </a:cubicBezTo>
                <a:cubicBezTo>
                  <a:pt x="7" y="127"/>
                  <a:pt x="6" y="127"/>
                  <a:pt x="4" y="127"/>
                </a:cubicBezTo>
                <a:cubicBezTo>
                  <a:pt x="2" y="127"/>
                  <a:pt x="1" y="128"/>
                  <a:pt x="1" y="129"/>
                </a:cubicBezTo>
                <a:cubicBezTo>
                  <a:pt x="1" y="129"/>
                  <a:pt x="2" y="130"/>
                  <a:pt x="4" y="129"/>
                </a:cubicBezTo>
                <a:close/>
                <a:moveTo>
                  <a:pt x="3" y="134"/>
                </a:moveTo>
                <a:cubicBezTo>
                  <a:pt x="5" y="133"/>
                  <a:pt x="7" y="133"/>
                  <a:pt x="7" y="132"/>
                </a:cubicBezTo>
                <a:cubicBezTo>
                  <a:pt x="7" y="131"/>
                  <a:pt x="5" y="131"/>
                  <a:pt x="4" y="131"/>
                </a:cubicBezTo>
                <a:cubicBezTo>
                  <a:pt x="2" y="132"/>
                  <a:pt x="0" y="132"/>
                  <a:pt x="0" y="133"/>
                </a:cubicBezTo>
                <a:cubicBezTo>
                  <a:pt x="0" y="134"/>
                  <a:pt x="2" y="134"/>
                  <a:pt x="3" y="134"/>
                </a:cubicBezTo>
                <a:close/>
                <a:moveTo>
                  <a:pt x="4" y="138"/>
                </a:moveTo>
                <a:cubicBezTo>
                  <a:pt x="5" y="138"/>
                  <a:pt x="7" y="137"/>
                  <a:pt x="7" y="136"/>
                </a:cubicBezTo>
                <a:cubicBezTo>
                  <a:pt x="7" y="135"/>
                  <a:pt x="5" y="135"/>
                  <a:pt x="3" y="136"/>
                </a:cubicBezTo>
                <a:cubicBezTo>
                  <a:pt x="2" y="136"/>
                  <a:pt x="0" y="137"/>
                  <a:pt x="1" y="137"/>
                </a:cubicBezTo>
                <a:cubicBezTo>
                  <a:pt x="1" y="138"/>
                  <a:pt x="2" y="138"/>
                  <a:pt x="4" y="138"/>
                </a:cubicBezTo>
                <a:close/>
                <a:moveTo>
                  <a:pt x="5" y="142"/>
                </a:moveTo>
                <a:cubicBezTo>
                  <a:pt x="6" y="142"/>
                  <a:pt x="7" y="141"/>
                  <a:pt x="7" y="140"/>
                </a:cubicBezTo>
                <a:cubicBezTo>
                  <a:pt x="7" y="140"/>
                  <a:pt x="6" y="139"/>
                  <a:pt x="4" y="140"/>
                </a:cubicBezTo>
                <a:cubicBezTo>
                  <a:pt x="2" y="140"/>
                  <a:pt x="1" y="141"/>
                  <a:pt x="1" y="142"/>
                </a:cubicBezTo>
                <a:cubicBezTo>
                  <a:pt x="1" y="142"/>
                  <a:pt x="3" y="142"/>
                  <a:pt x="5" y="142"/>
                </a:cubicBezTo>
                <a:close/>
                <a:moveTo>
                  <a:pt x="9" y="144"/>
                </a:moveTo>
                <a:cubicBezTo>
                  <a:pt x="8" y="143"/>
                  <a:pt x="7" y="143"/>
                  <a:pt x="5" y="144"/>
                </a:cubicBezTo>
                <a:cubicBezTo>
                  <a:pt x="3" y="144"/>
                  <a:pt x="2" y="145"/>
                  <a:pt x="2" y="146"/>
                </a:cubicBezTo>
                <a:cubicBezTo>
                  <a:pt x="3" y="146"/>
                  <a:pt x="4" y="146"/>
                  <a:pt x="6" y="146"/>
                </a:cubicBezTo>
                <a:cubicBezTo>
                  <a:pt x="8" y="146"/>
                  <a:pt x="9" y="145"/>
                  <a:pt x="9" y="144"/>
                </a:cubicBezTo>
                <a:close/>
                <a:moveTo>
                  <a:pt x="10" y="148"/>
                </a:moveTo>
                <a:cubicBezTo>
                  <a:pt x="10" y="147"/>
                  <a:pt x="8" y="147"/>
                  <a:pt x="7" y="148"/>
                </a:cubicBezTo>
                <a:cubicBezTo>
                  <a:pt x="5" y="148"/>
                  <a:pt x="4" y="149"/>
                  <a:pt x="4" y="150"/>
                </a:cubicBezTo>
                <a:cubicBezTo>
                  <a:pt x="5" y="150"/>
                  <a:pt x="6" y="150"/>
                  <a:pt x="8" y="150"/>
                </a:cubicBezTo>
                <a:cubicBezTo>
                  <a:pt x="10" y="149"/>
                  <a:pt x="11" y="148"/>
                  <a:pt x="10" y="148"/>
                </a:cubicBezTo>
                <a:close/>
                <a:moveTo>
                  <a:pt x="13" y="152"/>
                </a:moveTo>
                <a:cubicBezTo>
                  <a:pt x="12" y="151"/>
                  <a:pt x="11" y="151"/>
                  <a:pt x="9" y="151"/>
                </a:cubicBezTo>
                <a:cubicBezTo>
                  <a:pt x="7" y="152"/>
                  <a:pt x="6" y="153"/>
                  <a:pt x="7" y="153"/>
                </a:cubicBezTo>
                <a:cubicBezTo>
                  <a:pt x="7" y="154"/>
                  <a:pt x="9" y="154"/>
                  <a:pt x="10" y="153"/>
                </a:cubicBezTo>
                <a:cubicBezTo>
                  <a:pt x="12" y="153"/>
                  <a:pt x="13" y="152"/>
                  <a:pt x="13" y="152"/>
                </a:cubicBezTo>
                <a:close/>
                <a:moveTo>
                  <a:pt x="15" y="155"/>
                </a:moveTo>
                <a:cubicBezTo>
                  <a:pt x="15" y="154"/>
                  <a:pt x="13" y="154"/>
                  <a:pt x="12" y="155"/>
                </a:cubicBezTo>
                <a:cubicBezTo>
                  <a:pt x="10" y="156"/>
                  <a:pt x="9" y="156"/>
                  <a:pt x="10" y="157"/>
                </a:cubicBezTo>
                <a:cubicBezTo>
                  <a:pt x="10" y="157"/>
                  <a:pt x="12" y="157"/>
                  <a:pt x="13" y="157"/>
                </a:cubicBezTo>
                <a:cubicBezTo>
                  <a:pt x="15" y="156"/>
                  <a:pt x="16" y="156"/>
                  <a:pt x="15" y="155"/>
                </a:cubicBezTo>
                <a:close/>
                <a:moveTo>
                  <a:pt x="19" y="158"/>
                </a:moveTo>
                <a:cubicBezTo>
                  <a:pt x="18" y="158"/>
                  <a:pt x="17" y="158"/>
                  <a:pt x="15" y="158"/>
                </a:cubicBezTo>
                <a:cubicBezTo>
                  <a:pt x="13" y="159"/>
                  <a:pt x="13" y="160"/>
                  <a:pt x="13" y="160"/>
                </a:cubicBezTo>
                <a:cubicBezTo>
                  <a:pt x="14" y="161"/>
                  <a:pt x="15" y="161"/>
                  <a:pt x="17" y="160"/>
                </a:cubicBezTo>
                <a:cubicBezTo>
                  <a:pt x="19" y="160"/>
                  <a:pt x="19" y="159"/>
                  <a:pt x="19" y="158"/>
                </a:cubicBezTo>
                <a:close/>
                <a:moveTo>
                  <a:pt x="23" y="161"/>
                </a:moveTo>
                <a:cubicBezTo>
                  <a:pt x="22" y="161"/>
                  <a:pt x="20" y="161"/>
                  <a:pt x="19" y="162"/>
                </a:cubicBezTo>
                <a:cubicBezTo>
                  <a:pt x="17" y="162"/>
                  <a:pt x="16" y="163"/>
                  <a:pt x="17" y="164"/>
                </a:cubicBezTo>
                <a:cubicBezTo>
                  <a:pt x="18" y="164"/>
                  <a:pt x="20" y="164"/>
                  <a:pt x="21" y="163"/>
                </a:cubicBezTo>
                <a:cubicBezTo>
                  <a:pt x="23" y="163"/>
                  <a:pt x="23" y="162"/>
                  <a:pt x="23" y="161"/>
                </a:cubicBezTo>
                <a:close/>
                <a:moveTo>
                  <a:pt x="27" y="164"/>
                </a:moveTo>
                <a:cubicBezTo>
                  <a:pt x="26" y="164"/>
                  <a:pt x="25" y="164"/>
                  <a:pt x="23" y="165"/>
                </a:cubicBezTo>
                <a:cubicBezTo>
                  <a:pt x="22" y="165"/>
                  <a:pt x="21" y="166"/>
                  <a:pt x="22" y="167"/>
                </a:cubicBezTo>
                <a:cubicBezTo>
                  <a:pt x="22" y="167"/>
                  <a:pt x="24" y="167"/>
                  <a:pt x="26" y="166"/>
                </a:cubicBezTo>
                <a:cubicBezTo>
                  <a:pt x="27" y="166"/>
                  <a:pt x="28" y="165"/>
                  <a:pt x="27" y="164"/>
                </a:cubicBezTo>
                <a:close/>
                <a:moveTo>
                  <a:pt x="32" y="167"/>
                </a:moveTo>
                <a:cubicBezTo>
                  <a:pt x="31" y="167"/>
                  <a:pt x="29" y="167"/>
                  <a:pt x="28" y="168"/>
                </a:cubicBezTo>
                <a:cubicBezTo>
                  <a:pt x="26" y="168"/>
                  <a:pt x="26" y="169"/>
                  <a:pt x="27" y="169"/>
                </a:cubicBezTo>
                <a:cubicBezTo>
                  <a:pt x="28" y="170"/>
                  <a:pt x="29" y="170"/>
                  <a:pt x="31" y="169"/>
                </a:cubicBezTo>
                <a:cubicBezTo>
                  <a:pt x="32" y="168"/>
                  <a:pt x="33" y="168"/>
                  <a:pt x="32" y="167"/>
                </a:cubicBezTo>
                <a:close/>
                <a:moveTo>
                  <a:pt x="37" y="170"/>
                </a:moveTo>
                <a:cubicBezTo>
                  <a:pt x="37" y="169"/>
                  <a:pt x="35" y="170"/>
                  <a:pt x="33" y="170"/>
                </a:cubicBezTo>
                <a:cubicBezTo>
                  <a:pt x="32" y="171"/>
                  <a:pt x="31" y="172"/>
                  <a:pt x="32" y="172"/>
                </a:cubicBezTo>
                <a:cubicBezTo>
                  <a:pt x="33" y="172"/>
                  <a:pt x="35" y="172"/>
                  <a:pt x="36" y="172"/>
                </a:cubicBezTo>
                <a:cubicBezTo>
                  <a:pt x="38" y="171"/>
                  <a:pt x="38" y="170"/>
                  <a:pt x="37" y="170"/>
                </a:cubicBezTo>
                <a:close/>
                <a:moveTo>
                  <a:pt x="43" y="172"/>
                </a:moveTo>
                <a:cubicBezTo>
                  <a:pt x="42" y="172"/>
                  <a:pt x="40" y="172"/>
                  <a:pt x="39" y="173"/>
                </a:cubicBezTo>
                <a:cubicBezTo>
                  <a:pt x="38" y="173"/>
                  <a:pt x="37" y="174"/>
                  <a:pt x="38" y="174"/>
                </a:cubicBezTo>
                <a:cubicBezTo>
                  <a:pt x="39" y="175"/>
                  <a:pt x="41" y="175"/>
                  <a:pt x="43" y="174"/>
                </a:cubicBezTo>
                <a:cubicBezTo>
                  <a:pt x="44" y="173"/>
                  <a:pt x="44" y="172"/>
                  <a:pt x="43" y="172"/>
                </a:cubicBezTo>
                <a:close/>
                <a:moveTo>
                  <a:pt x="50" y="174"/>
                </a:moveTo>
                <a:cubicBezTo>
                  <a:pt x="49" y="174"/>
                  <a:pt x="47" y="174"/>
                  <a:pt x="45" y="175"/>
                </a:cubicBezTo>
                <a:cubicBezTo>
                  <a:pt x="44" y="176"/>
                  <a:pt x="44" y="176"/>
                  <a:pt x="45" y="177"/>
                </a:cubicBezTo>
                <a:cubicBezTo>
                  <a:pt x="46" y="177"/>
                  <a:pt x="48" y="177"/>
                  <a:pt x="49" y="176"/>
                </a:cubicBezTo>
                <a:cubicBezTo>
                  <a:pt x="50" y="175"/>
                  <a:pt x="51" y="175"/>
                  <a:pt x="50" y="174"/>
                </a:cubicBezTo>
                <a:close/>
                <a:moveTo>
                  <a:pt x="56" y="176"/>
                </a:moveTo>
                <a:cubicBezTo>
                  <a:pt x="55" y="176"/>
                  <a:pt x="53" y="176"/>
                  <a:pt x="52" y="177"/>
                </a:cubicBezTo>
                <a:cubicBezTo>
                  <a:pt x="51" y="178"/>
                  <a:pt x="51" y="178"/>
                  <a:pt x="52" y="179"/>
                </a:cubicBezTo>
                <a:cubicBezTo>
                  <a:pt x="53" y="179"/>
                  <a:pt x="55" y="179"/>
                  <a:pt x="56" y="178"/>
                </a:cubicBezTo>
                <a:cubicBezTo>
                  <a:pt x="57" y="177"/>
                  <a:pt x="57" y="176"/>
                  <a:pt x="56" y="176"/>
                </a:cubicBezTo>
                <a:close/>
                <a:moveTo>
                  <a:pt x="63" y="178"/>
                </a:moveTo>
                <a:cubicBezTo>
                  <a:pt x="62" y="178"/>
                  <a:pt x="60" y="178"/>
                  <a:pt x="59" y="179"/>
                </a:cubicBezTo>
                <a:cubicBezTo>
                  <a:pt x="58" y="179"/>
                  <a:pt x="58" y="180"/>
                  <a:pt x="59" y="180"/>
                </a:cubicBezTo>
                <a:cubicBezTo>
                  <a:pt x="60" y="181"/>
                  <a:pt x="62" y="180"/>
                  <a:pt x="63" y="179"/>
                </a:cubicBezTo>
                <a:cubicBezTo>
                  <a:pt x="65" y="179"/>
                  <a:pt x="65" y="178"/>
                  <a:pt x="63" y="178"/>
                </a:cubicBezTo>
                <a:close/>
                <a:moveTo>
                  <a:pt x="71" y="179"/>
                </a:moveTo>
                <a:cubicBezTo>
                  <a:pt x="70" y="179"/>
                  <a:pt x="68" y="179"/>
                  <a:pt x="67" y="180"/>
                </a:cubicBezTo>
                <a:cubicBezTo>
                  <a:pt x="66" y="181"/>
                  <a:pt x="66" y="182"/>
                  <a:pt x="67" y="182"/>
                </a:cubicBezTo>
                <a:cubicBezTo>
                  <a:pt x="68" y="182"/>
                  <a:pt x="70" y="182"/>
                  <a:pt x="71" y="181"/>
                </a:cubicBezTo>
                <a:cubicBezTo>
                  <a:pt x="72" y="180"/>
                  <a:pt x="72" y="179"/>
                  <a:pt x="71" y="179"/>
                </a:cubicBezTo>
                <a:close/>
                <a:moveTo>
                  <a:pt x="79" y="180"/>
                </a:moveTo>
                <a:cubicBezTo>
                  <a:pt x="78" y="180"/>
                  <a:pt x="76" y="181"/>
                  <a:pt x="75" y="181"/>
                </a:cubicBezTo>
                <a:cubicBezTo>
                  <a:pt x="74" y="182"/>
                  <a:pt x="74" y="183"/>
                  <a:pt x="75" y="183"/>
                </a:cubicBezTo>
                <a:cubicBezTo>
                  <a:pt x="76" y="183"/>
                  <a:pt x="78" y="183"/>
                  <a:pt x="79" y="182"/>
                </a:cubicBezTo>
                <a:cubicBezTo>
                  <a:pt x="80" y="181"/>
                  <a:pt x="80" y="181"/>
                  <a:pt x="79" y="180"/>
                </a:cubicBezTo>
                <a:close/>
                <a:moveTo>
                  <a:pt x="83" y="182"/>
                </a:moveTo>
                <a:cubicBezTo>
                  <a:pt x="82" y="183"/>
                  <a:pt x="82" y="184"/>
                  <a:pt x="84" y="184"/>
                </a:cubicBezTo>
                <a:cubicBezTo>
                  <a:pt x="85" y="184"/>
                  <a:pt x="87" y="184"/>
                  <a:pt x="88" y="183"/>
                </a:cubicBezTo>
                <a:cubicBezTo>
                  <a:pt x="89" y="182"/>
                  <a:pt x="89" y="181"/>
                  <a:pt x="87" y="181"/>
                </a:cubicBezTo>
                <a:cubicBezTo>
                  <a:pt x="86" y="181"/>
                  <a:pt x="84" y="182"/>
                  <a:pt x="83" y="182"/>
                </a:cubicBezTo>
                <a:close/>
                <a:moveTo>
                  <a:pt x="96" y="182"/>
                </a:moveTo>
                <a:cubicBezTo>
                  <a:pt x="94" y="182"/>
                  <a:pt x="93" y="182"/>
                  <a:pt x="92" y="183"/>
                </a:cubicBezTo>
                <a:cubicBezTo>
                  <a:pt x="91" y="184"/>
                  <a:pt x="91" y="185"/>
                  <a:pt x="92" y="185"/>
                </a:cubicBezTo>
                <a:cubicBezTo>
                  <a:pt x="94" y="185"/>
                  <a:pt x="96" y="184"/>
                  <a:pt x="97" y="184"/>
                </a:cubicBezTo>
                <a:cubicBezTo>
                  <a:pt x="98" y="183"/>
                  <a:pt x="97" y="182"/>
                  <a:pt x="96" y="182"/>
                </a:cubicBezTo>
                <a:close/>
                <a:moveTo>
                  <a:pt x="105" y="183"/>
                </a:moveTo>
                <a:cubicBezTo>
                  <a:pt x="103" y="182"/>
                  <a:pt x="101" y="183"/>
                  <a:pt x="101" y="184"/>
                </a:cubicBezTo>
                <a:cubicBezTo>
                  <a:pt x="100" y="185"/>
                  <a:pt x="100" y="185"/>
                  <a:pt x="102" y="185"/>
                </a:cubicBezTo>
                <a:cubicBezTo>
                  <a:pt x="103" y="185"/>
                  <a:pt x="105" y="185"/>
                  <a:pt x="106" y="184"/>
                </a:cubicBezTo>
                <a:cubicBezTo>
                  <a:pt x="107" y="183"/>
                  <a:pt x="106" y="183"/>
                  <a:pt x="105" y="183"/>
                </a:cubicBezTo>
                <a:close/>
                <a:moveTo>
                  <a:pt x="114" y="183"/>
                </a:moveTo>
                <a:cubicBezTo>
                  <a:pt x="113" y="183"/>
                  <a:pt x="111" y="183"/>
                  <a:pt x="110" y="184"/>
                </a:cubicBezTo>
                <a:cubicBezTo>
                  <a:pt x="109" y="185"/>
                  <a:pt x="110" y="185"/>
                  <a:pt x="111" y="185"/>
                </a:cubicBezTo>
                <a:cubicBezTo>
                  <a:pt x="113" y="185"/>
                  <a:pt x="115" y="185"/>
                  <a:pt x="115" y="184"/>
                </a:cubicBezTo>
                <a:cubicBezTo>
                  <a:pt x="116" y="183"/>
                  <a:pt x="116" y="183"/>
                  <a:pt x="114" y="183"/>
                </a:cubicBezTo>
                <a:close/>
                <a:moveTo>
                  <a:pt x="123" y="183"/>
                </a:moveTo>
                <a:cubicBezTo>
                  <a:pt x="122" y="183"/>
                  <a:pt x="120" y="183"/>
                  <a:pt x="119" y="184"/>
                </a:cubicBezTo>
                <a:cubicBezTo>
                  <a:pt x="119" y="185"/>
                  <a:pt x="119" y="185"/>
                  <a:pt x="121" y="185"/>
                </a:cubicBezTo>
                <a:cubicBezTo>
                  <a:pt x="122" y="185"/>
                  <a:pt x="124" y="185"/>
                  <a:pt x="125" y="184"/>
                </a:cubicBezTo>
                <a:cubicBezTo>
                  <a:pt x="126" y="183"/>
                  <a:pt x="125" y="183"/>
                  <a:pt x="123" y="183"/>
                </a:cubicBezTo>
                <a:close/>
                <a:moveTo>
                  <a:pt x="133" y="182"/>
                </a:moveTo>
                <a:cubicBezTo>
                  <a:pt x="132" y="183"/>
                  <a:pt x="130" y="183"/>
                  <a:pt x="129" y="184"/>
                </a:cubicBezTo>
                <a:cubicBezTo>
                  <a:pt x="129" y="185"/>
                  <a:pt x="129" y="185"/>
                  <a:pt x="131" y="185"/>
                </a:cubicBezTo>
                <a:cubicBezTo>
                  <a:pt x="132" y="185"/>
                  <a:pt x="134" y="184"/>
                  <a:pt x="135" y="184"/>
                </a:cubicBezTo>
                <a:cubicBezTo>
                  <a:pt x="136" y="183"/>
                  <a:pt x="135" y="182"/>
                  <a:pt x="133" y="182"/>
                </a:cubicBezTo>
                <a:close/>
                <a:moveTo>
                  <a:pt x="143" y="182"/>
                </a:moveTo>
                <a:cubicBezTo>
                  <a:pt x="141" y="182"/>
                  <a:pt x="140" y="183"/>
                  <a:pt x="139" y="183"/>
                </a:cubicBezTo>
                <a:cubicBezTo>
                  <a:pt x="139" y="184"/>
                  <a:pt x="140" y="185"/>
                  <a:pt x="141" y="185"/>
                </a:cubicBezTo>
                <a:cubicBezTo>
                  <a:pt x="143" y="185"/>
                  <a:pt x="144" y="184"/>
                  <a:pt x="145" y="183"/>
                </a:cubicBezTo>
                <a:cubicBezTo>
                  <a:pt x="146" y="182"/>
                  <a:pt x="145" y="182"/>
                  <a:pt x="143" y="182"/>
                </a:cubicBezTo>
                <a:close/>
                <a:moveTo>
                  <a:pt x="153" y="181"/>
                </a:moveTo>
                <a:cubicBezTo>
                  <a:pt x="152" y="181"/>
                  <a:pt x="150" y="182"/>
                  <a:pt x="149" y="183"/>
                </a:cubicBezTo>
                <a:cubicBezTo>
                  <a:pt x="149" y="184"/>
                  <a:pt x="150" y="184"/>
                  <a:pt x="152" y="184"/>
                </a:cubicBezTo>
                <a:cubicBezTo>
                  <a:pt x="153" y="184"/>
                  <a:pt x="155" y="183"/>
                  <a:pt x="155" y="182"/>
                </a:cubicBezTo>
                <a:cubicBezTo>
                  <a:pt x="156" y="182"/>
                  <a:pt x="155" y="181"/>
                  <a:pt x="153" y="181"/>
                </a:cubicBezTo>
                <a:close/>
                <a:moveTo>
                  <a:pt x="163" y="180"/>
                </a:moveTo>
                <a:cubicBezTo>
                  <a:pt x="162" y="180"/>
                  <a:pt x="160" y="181"/>
                  <a:pt x="160" y="182"/>
                </a:cubicBezTo>
                <a:cubicBezTo>
                  <a:pt x="159" y="183"/>
                  <a:pt x="160" y="183"/>
                  <a:pt x="162" y="183"/>
                </a:cubicBezTo>
                <a:cubicBezTo>
                  <a:pt x="164" y="183"/>
                  <a:pt x="165" y="182"/>
                  <a:pt x="166" y="181"/>
                </a:cubicBezTo>
                <a:cubicBezTo>
                  <a:pt x="166" y="180"/>
                  <a:pt x="165" y="180"/>
                  <a:pt x="163" y="180"/>
                </a:cubicBezTo>
                <a:close/>
                <a:moveTo>
                  <a:pt x="174" y="179"/>
                </a:moveTo>
                <a:cubicBezTo>
                  <a:pt x="172" y="179"/>
                  <a:pt x="171" y="180"/>
                  <a:pt x="170" y="181"/>
                </a:cubicBezTo>
                <a:cubicBezTo>
                  <a:pt x="170" y="181"/>
                  <a:pt x="171" y="182"/>
                  <a:pt x="173" y="182"/>
                </a:cubicBezTo>
                <a:cubicBezTo>
                  <a:pt x="174" y="181"/>
                  <a:pt x="176" y="181"/>
                  <a:pt x="176" y="180"/>
                </a:cubicBezTo>
                <a:cubicBezTo>
                  <a:pt x="177" y="179"/>
                  <a:pt x="175" y="179"/>
                  <a:pt x="174" y="179"/>
                </a:cubicBezTo>
                <a:close/>
                <a:moveTo>
                  <a:pt x="184" y="177"/>
                </a:moveTo>
                <a:cubicBezTo>
                  <a:pt x="183" y="178"/>
                  <a:pt x="181" y="178"/>
                  <a:pt x="181" y="179"/>
                </a:cubicBezTo>
                <a:cubicBezTo>
                  <a:pt x="181" y="180"/>
                  <a:pt x="182" y="180"/>
                  <a:pt x="183" y="180"/>
                </a:cubicBezTo>
                <a:cubicBezTo>
                  <a:pt x="185" y="180"/>
                  <a:pt x="187" y="179"/>
                  <a:pt x="187" y="178"/>
                </a:cubicBezTo>
                <a:cubicBezTo>
                  <a:pt x="187" y="178"/>
                  <a:pt x="186" y="177"/>
                  <a:pt x="184" y="177"/>
                </a:cubicBezTo>
                <a:close/>
                <a:moveTo>
                  <a:pt x="195" y="176"/>
                </a:moveTo>
                <a:cubicBezTo>
                  <a:pt x="193" y="176"/>
                  <a:pt x="192" y="177"/>
                  <a:pt x="192" y="178"/>
                </a:cubicBezTo>
                <a:cubicBezTo>
                  <a:pt x="191" y="178"/>
                  <a:pt x="193" y="179"/>
                  <a:pt x="194" y="178"/>
                </a:cubicBezTo>
                <a:cubicBezTo>
                  <a:pt x="196" y="178"/>
                  <a:pt x="197" y="177"/>
                  <a:pt x="198" y="176"/>
                </a:cubicBezTo>
                <a:cubicBezTo>
                  <a:pt x="198" y="176"/>
                  <a:pt x="196" y="175"/>
                  <a:pt x="195" y="176"/>
                </a:cubicBezTo>
                <a:close/>
                <a:moveTo>
                  <a:pt x="216" y="172"/>
                </a:moveTo>
                <a:cubicBezTo>
                  <a:pt x="214" y="172"/>
                  <a:pt x="213" y="173"/>
                  <a:pt x="213" y="173"/>
                </a:cubicBezTo>
                <a:cubicBezTo>
                  <a:pt x="213" y="174"/>
                  <a:pt x="214" y="174"/>
                  <a:pt x="216" y="174"/>
                </a:cubicBezTo>
                <a:cubicBezTo>
                  <a:pt x="218" y="174"/>
                  <a:pt x="219" y="173"/>
                  <a:pt x="219" y="172"/>
                </a:cubicBezTo>
                <a:cubicBezTo>
                  <a:pt x="219" y="172"/>
                  <a:pt x="218" y="171"/>
                  <a:pt x="216" y="172"/>
                </a:cubicBezTo>
                <a:close/>
                <a:moveTo>
                  <a:pt x="226" y="169"/>
                </a:moveTo>
                <a:cubicBezTo>
                  <a:pt x="225" y="170"/>
                  <a:pt x="223" y="170"/>
                  <a:pt x="224" y="171"/>
                </a:cubicBezTo>
                <a:cubicBezTo>
                  <a:pt x="224" y="172"/>
                  <a:pt x="225" y="172"/>
                  <a:pt x="227" y="172"/>
                </a:cubicBezTo>
                <a:cubicBezTo>
                  <a:pt x="229" y="171"/>
                  <a:pt x="230" y="170"/>
                  <a:pt x="230" y="170"/>
                </a:cubicBezTo>
                <a:cubicBezTo>
                  <a:pt x="230" y="169"/>
                  <a:pt x="228" y="169"/>
                  <a:pt x="226" y="169"/>
                </a:cubicBezTo>
                <a:close/>
                <a:moveTo>
                  <a:pt x="237" y="167"/>
                </a:moveTo>
                <a:cubicBezTo>
                  <a:pt x="235" y="167"/>
                  <a:pt x="234" y="168"/>
                  <a:pt x="234" y="169"/>
                </a:cubicBezTo>
                <a:cubicBezTo>
                  <a:pt x="235" y="169"/>
                  <a:pt x="236" y="169"/>
                  <a:pt x="238" y="169"/>
                </a:cubicBezTo>
                <a:cubicBezTo>
                  <a:pt x="239" y="168"/>
                  <a:pt x="241" y="168"/>
                  <a:pt x="240" y="167"/>
                </a:cubicBezTo>
                <a:cubicBezTo>
                  <a:pt x="240" y="166"/>
                  <a:pt x="239" y="166"/>
                  <a:pt x="237" y="167"/>
                </a:cubicBezTo>
                <a:close/>
                <a:moveTo>
                  <a:pt x="247" y="164"/>
                </a:moveTo>
                <a:cubicBezTo>
                  <a:pt x="246" y="164"/>
                  <a:pt x="245" y="165"/>
                  <a:pt x="245" y="166"/>
                </a:cubicBezTo>
                <a:cubicBezTo>
                  <a:pt x="245" y="166"/>
                  <a:pt x="247" y="166"/>
                  <a:pt x="249" y="166"/>
                </a:cubicBezTo>
                <a:cubicBezTo>
                  <a:pt x="250" y="166"/>
                  <a:pt x="251" y="165"/>
                  <a:pt x="251" y="164"/>
                </a:cubicBezTo>
                <a:cubicBezTo>
                  <a:pt x="251" y="164"/>
                  <a:pt x="249" y="163"/>
                  <a:pt x="247" y="164"/>
                </a:cubicBezTo>
                <a:close/>
                <a:moveTo>
                  <a:pt x="258" y="161"/>
                </a:moveTo>
                <a:cubicBezTo>
                  <a:pt x="256" y="161"/>
                  <a:pt x="255" y="162"/>
                  <a:pt x="255" y="163"/>
                </a:cubicBezTo>
                <a:cubicBezTo>
                  <a:pt x="256" y="163"/>
                  <a:pt x="258" y="163"/>
                  <a:pt x="259" y="163"/>
                </a:cubicBezTo>
                <a:cubicBezTo>
                  <a:pt x="261" y="162"/>
                  <a:pt x="262" y="162"/>
                  <a:pt x="261" y="161"/>
                </a:cubicBezTo>
                <a:cubicBezTo>
                  <a:pt x="261" y="160"/>
                  <a:pt x="259" y="160"/>
                  <a:pt x="258" y="161"/>
                </a:cubicBezTo>
                <a:close/>
                <a:moveTo>
                  <a:pt x="268" y="158"/>
                </a:moveTo>
                <a:cubicBezTo>
                  <a:pt x="266" y="158"/>
                  <a:pt x="265" y="159"/>
                  <a:pt x="266" y="160"/>
                </a:cubicBezTo>
                <a:cubicBezTo>
                  <a:pt x="266" y="160"/>
                  <a:pt x="268" y="160"/>
                  <a:pt x="270" y="160"/>
                </a:cubicBezTo>
                <a:cubicBezTo>
                  <a:pt x="271" y="159"/>
                  <a:pt x="272" y="158"/>
                  <a:pt x="272" y="158"/>
                </a:cubicBezTo>
                <a:cubicBezTo>
                  <a:pt x="271" y="157"/>
                  <a:pt x="269" y="157"/>
                  <a:pt x="268" y="158"/>
                </a:cubicBezTo>
                <a:close/>
                <a:moveTo>
                  <a:pt x="278" y="154"/>
                </a:moveTo>
                <a:cubicBezTo>
                  <a:pt x="276" y="155"/>
                  <a:pt x="275" y="156"/>
                  <a:pt x="276" y="156"/>
                </a:cubicBezTo>
                <a:cubicBezTo>
                  <a:pt x="277" y="157"/>
                  <a:pt x="278" y="157"/>
                  <a:pt x="280" y="156"/>
                </a:cubicBezTo>
                <a:cubicBezTo>
                  <a:pt x="282" y="156"/>
                  <a:pt x="282" y="155"/>
                  <a:pt x="282" y="154"/>
                </a:cubicBezTo>
                <a:cubicBezTo>
                  <a:pt x="281" y="154"/>
                  <a:pt x="279" y="154"/>
                  <a:pt x="278" y="154"/>
                </a:cubicBezTo>
                <a:close/>
                <a:moveTo>
                  <a:pt x="288" y="151"/>
                </a:moveTo>
                <a:cubicBezTo>
                  <a:pt x="286" y="151"/>
                  <a:pt x="285" y="152"/>
                  <a:pt x="286" y="153"/>
                </a:cubicBezTo>
                <a:cubicBezTo>
                  <a:pt x="287" y="153"/>
                  <a:pt x="289" y="153"/>
                  <a:pt x="290" y="153"/>
                </a:cubicBezTo>
                <a:cubicBezTo>
                  <a:pt x="292" y="152"/>
                  <a:pt x="292" y="151"/>
                  <a:pt x="292" y="151"/>
                </a:cubicBezTo>
                <a:cubicBezTo>
                  <a:pt x="291" y="150"/>
                  <a:pt x="289" y="150"/>
                  <a:pt x="288" y="151"/>
                </a:cubicBezTo>
                <a:close/>
                <a:moveTo>
                  <a:pt x="297" y="147"/>
                </a:moveTo>
                <a:cubicBezTo>
                  <a:pt x="296" y="148"/>
                  <a:pt x="295" y="149"/>
                  <a:pt x="296" y="149"/>
                </a:cubicBezTo>
                <a:cubicBezTo>
                  <a:pt x="297" y="150"/>
                  <a:pt x="298" y="149"/>
                  <a:pt x="300" y="149"/>
                </a:cubicBezTo>
                <a:cubicBezTo>
                  <a:pt x="301" y="148"/>
                  <a:pt x="302" y="147"/>
                  <a:pt x="301" y="147"/>
                </a:cubicBezTo>
                <a:cubicBezTo>
                  <a:pt x="301" y="146"/>
                  <a:pt x="299" y="147"/>
                  <a:pt x="297" y="147"/>
                </a:cubicBezTo>
                <a:close/>
                <a:moveTo>
                  <a:pt x="307" y="143"/>
                </a:moveTo>
                <a:cubicBezTo>
                  <a:pt x="305" y="144"/>
                  <a:pt x="305" y="145"/>
                  <a:pt x="305" y="145"/>
                </a:cubicBezTo>
                <a:cubicBezTo>
                  <a:pt x="306" y="146"/>
                  <a:pt x="308" y="146"/>
                  <a:pt x="310" y="145"/>
                </a:cubicBezTo>
                <a:cubicBezTo>
                  <a:pt x="311" y="144"/>
                  <a:pt x="312" y="143"/>
                  <a:pt x="311" y="143"/>
                </a:cubicBezTo>
                <a:cubicBezTo>
                  <a:pt x="310" y="143"/>
                  <a:pt x="308" y="143"/>
                  <a:pt x="307" y="143"/>
                </a:cubicBezTo>
                <a:close/>
                <a:moveTo>
                  <a:pt x="316" y="139"/>
                </a:moveTo>
                <a:cubicBezTo>
                  <a:pt x="314" y="140"/>
                  <a:pt x="314" y="141"/>
                  <a:pt x="315" y="141"/>
                </a:cubicBezTo>
                <a:cubicBezTo>
                  <a:pt x="316" y="142"/>
                  <a:pt x="318" y="141"/>
                  <a:pt x="319" y="141"/>
                </a:cubicBezTo>
                <a:cubicBezTo>
                  <a:pt x="320" y="140"/>
                  <a:pt x="321" y="139"/>
                  <a:pt x="320" y="139"/>
                </a:cubicBezTo>
                <a:cubicBezTo>
                  <a:pt x="319" y="139"/>
                  <a:pt x="317" y="139"/>
                  <a:pt x="316" y="139"/>
                </a:cubicBezTo>
                <a:close/>
                <a:moveTo>
                  <a:pt x="329" y="135"/>
                </a:moveTo>
                <a:cubicBezTo>
                  <a:pt x="328" y="134"/>
                  <a:pt x="326" y="135"/>
                  <a:pt x="325" y="135"/>
                </a:cubicBezTo>
                <a:cubicBezTo>
                  <a:pt x="323" y="136"/>
                  <a:pt x="323" y="137"/>
                  <a:pt x="324" y="137"/>
                </a:cubicBezTo>
                <a:cubicBezTo>
                  <a:pt x="325" y="137"/>
                  <a:pt x="327" y="137"/>
                  <a:pt x="328" y="137"/>
                </a:cubicBezTo>
                <a:cubicBezTo>
                  <a:pt x="329" y="136"/>
                  <a:pt x="330" y="135"/>
                  <a:pt x="329" y="135"/>
                </a:cubicBezTo>
                <a:close/>
                <a:moveTo>
                  <a:pt x="337" y="130"/>
                </a:moveTo>
                <a:cubicBezTo>
                  <a:pt x="336" y="130"/>
                  <a:pt x="334" y="130"/>
                  <a:pt x="333" y="131"/>
                </a:cubicBezTo>
                <a:cubicBezTo>
                  <a:pt x="332" y="132"/>
                  <a:pt x="331" y="133"/>
                  <a:pt x="332" y="133"/>
                </a:cubicBezTo>
                <a:cubicBezTo>
                  <a:pt x="334" y="133"/>
                  <a:pt x="335" y="133"/>
                  <a:pt x="337" y="132"/>
                </a:cubicBezTo>
                <a:cubicBezTo>
                  <a:pt x="338" y="132"/>
                  <a:pt x="338" y="131"/>
                  <a:pt x="337" y="130"/>
                </a:cubicBezTo>
                <a:close/>
                <a:moveTo>
                  <a:pt x="345" y="126"/>
                </a:moveTo>
                <a:cubicBezTo>
                  <a:pt x="344" y="126"/>
                  <a:pt x="342" y="126"/>
                  <a:pt x="341" y="127"/>
                </a:cubicBezTo>
                <a:cubicBezTo>
                  <a:pt x="340" y="127"/>
                  <a:pt x="340" y="128"/>
                  <a:pt x="341" y="129"/>
                </a:cubicBezTo>
                <a:cubicBezTo>
                  <a:pt x="342" y="129"/>
                  <a:pt x="344" y="128"/>
                  <a:pt x="345" y="128"/>
                </a:cubicBezTo>
                <a:cubicBezTo>
                  <a:pt x="346" y="127"/>
                  <a:pt x="347" y="126"/>
                  <a:pt x="345" y="126"/>
                </a:cubicBezTo>
                <a:close/>
                <a:moveTo>
                  <a:pt x="353" y="122"/>
                </a:moveTo>
                <a:cubicBezTo>
                  <a:pt x="352" y="121"/>
                  <a:pt x="350" y="122"/>
                  <a:pt x="349" y="122"/>
                </a:cubicBezTo>
                <a:cubicBezTo>
                  <a:pt x="348" y="123"/>
                  <a:pt x="348" y="124"/>
                  <a:pt x="349" y="124"/>
                </a:cubicBezTo>
                <a:cubicBezTo>
                  <a:pt x="350" y="124"/>
                  <a:pt x="352" y="124"/>
                  <a:pt x="353" y="123"/>
                </a:cubicBezTo>
                <a:cubicBezTo>
                  <a:pt x="354" y="123"/>
                  <a:pt x="354" y="122"/>
                  <a:pt x="353" y="122"/>
                </a:cubicBezTo>
                <a:close/>
                <a:moveTo>
                  <a:pt x="361" y="117"/>
                </a:moveTo>
                <a:cubicBezTo>
                  <a:pt x="359" y="117"/>
                  <a:pt x="357" y="117"/>
                  <a:pt x="356" y="118"/>
                </a:cubicBezTo>
                <a:cubicBezTo>
                  <a:pt x="355" y="119"/>
                  <a:pt x="355" y="119"/>
                  <a:pt x="356" y="120"/>
                </a:cubicBezTo>
                <a:cubicBezTo>
                  <a:pt x="358" y="120"/>
                  <a:pt x="360" y="119"/>
                  <a:pt x="361" y="119"/>
                </a:cubicBezTo>
                <a:cubicBezTo>
                  <a:pt x="362" y="118"/>
                  <a:pt x="362" y="117"/>
                  <a:pt x="361" y="117"/>
                </a:cubicBezTo>
                <a:close/>
                <a:moveTo>
                  <a:pt x="368" y="112"/>
                </a:moveTo>
                <a:cubicBezTo>
                  <a:pt x="366" y="112"/>
                  <a:pt x="364" y="113"/>
                  <a:pt x="363" y="113"/>
                </a:cubicBezTo>
                <a:cubicBezTo>
                  <a:pt x="362" y="114"/>
                  <a:pt x="362" y="115"/>
                  <a:pt x="364" y="115"/>
                </a:cubicBezTo>
                <a:cubicBezTo>
                  <a:pt x="365" y="115"/>
                  <a:pt x="367" y="115"/>
                  <a:pt x="368" y="114"/>
                </a:cubicBezTo>
                <a:cubicBezTo>
                  <a:pt x="369" y="113"/>
                  <a:pt x="369" y="112"/>
                  <a:pt x="368" y="112"/>
                </a:cubicBezTo>
                <a:close/>
                <a:moveTo>
                  <a:pt x="370" y="109"/>
                </a:moveTo>
                <a:cubicBezTo>
                  <a:pt x="369" y="109"/>
                  <a:pt x="369" y="110"/>
                  <a:pt x="370" y="110"/>
                </a:cubicBezTo>
                <a:cubicBezTo>
                  <a:pt x="372" y="110"/>
                  <a:pt x="374" y="110"/>
                  <a:pt x="375" y="109"/>
                </a:cubicBezTo>
                <a:cubicBezTo>
                  <a:pt x="376" y="108"/>
                  <a:pt x="375" y="108"/>
                  <a:pt x="374" y="108"/>
                </a:cubicBezTo>
                <a:cubicBezTo>
                  <a:pt x="373" y="107"/>
                  <a:pt x="371" y="108"/>
                  <a:pt x="370" y="109"/>
                </a:cubicBezTo>
                <a:close/>
                <a:moveTo>
                  <a:pt x="376" y="104"/>
                </a:moveTo>
                <a:cubicBezTo>
                  <a:pt x="375" y="105"/>
                  <a:pt x="375" y="105"/>
                  <a:pt x="377" y="106"/>
                </a:cubicBezTo>
                <a:cubicBezTo>
                  <a:pt x="378" y="106"/>
                  <a:pt x="380" y="105"/>
                  <a:pt x="381" y="104"/>
                </a:cubicBezTo>
                <a:cubicBezTo>
                  <a:pt x="382" y="104"/>
                  <a:pt x="382" y="103"/>
                  <a:pt x="380" y="103"/>
                </a:cubicBezTo>
                <a:cubicBezTo>
                  <a:pt x="379" y="103"/>
                  <a:pt x="377" y="103"/>
                  <a:pt x="376" y="104"/>
                </a:cubicBezTo>
                <a:close/>
                <a:moveTo>
                  <a:pt x="386" y="98"/>
                </a:moveTo>
                <a:cubicBezTo>
                  <a:pt x="384" y="98"/>
                  <a:pt x="382" y="99"/>
                  <a:pt x="382" y="99"/>
                </a:cubicBezTo>
                <a:cubicBezTo>
                  <a:pt x="381" y="100"/>
                  <a:pt x="381" y="101"/>
                  <a:pt x="383" y="101"/>
                </a:cubicBezTo>
                <a:cubicBezTo>
                  <a:pt x="384" y="101"/>
                  <a:pt x="386" y="100"/>
                  <a:pt x="387" y="100"/>
                </a:cubicBezTo>
                <a:cubicBezTo>
                  <a:pt x="388" y="99"/>
                  <a:pt x="387" y="98"/>
                  <a:pt x="386" y="98"/>
                </a:cubicBezTo>
                <a:close/>
                <a:moveTo>
                  <a:pt x="391" y="93"/>
                </a:moveTo>
                <a:cubicBezTo>
                  <a:pt x="389" y="93"/>
                  <a:pt x="388" y="94"/>
                  <a:pt x="387" y="95"/>
                </a:cubicBezTo>
                <a:cubicBezTo>
                  <a:pt x="386" y="95"/>
                  <a:pt x="387" y="96"/>
                  <a:pt x="388" y="96"/>
                </a:cubicBezTo>
                <a:cubicBezTo>
                  <a:pt x="390" y="96"/>
                  <a:pt x="391" y="95"/>
                  <a:pt x="392" y="95"/>
                </a:cubicBezTo>
                <a:cubicBezTo>
                  <a:pt x="393" y="94"/>
                  <a:pt x="392" y="93"/>
                  <a:pt x="391" y="93"/>
                </a:cubicBezTo>
                <a:close/>
                <a:moveTo>
                  <a:pt x="400" y="84"/>
                </a:moveTo>
                <a:cubicBezTo>
                  <a:pt x="398" y="84"/>
                  <a:pt x="396" y="84"/>
                  <a:pt x="396" y="85"/>
                </a:cubicBezTo>
                <a:cubicBezTo>
                  <a:pt x="395" y="86"/>
                  <a:pt x="396" y="87"/>
                  <a:pt x="397" y="86"/>
                </a:cubicBezTo>
                <a:cubicBezTo>
                  <a:pt x="399" y="86"/>
                  <a:pt x="401" y="86"/>
                  <a:pt x="401" y="85"/>
                </a:cubicBezTo>
                <a:cubicBezTo>
                  <a:pt x="402" y="84"/>
                  <a:pt x="401" y="84"/>
                  <a:pt x="400" y="84"/>
                </a:cubicBezTo>
                <a:close/>
                <a:moveTo>
                  <a:pt x="403" y="79"/>
                </a:moveTo>
                <a:cubicBezTo>
                  <a:pt x="402" y="79"/>
                  <a:pt x="400" y="80"/>
                  <a:pt x="399" y="81"/>
                </a:cubicBezTo>
                <a:cubicBezTo>
                  <a:pt x="399" y="81"/>
                  <a:pt x="400" y="82"/>
                  <a:pt x="401" y="82"/>
                </a:cubicBezTo>
                <a:cubicBezTo>
                  <a:pt x="403" y="82"/>
                  <a:pt x="405" y="81"/>
                  <a:pt x="405" y="80"/>
                </a:cubicBezTo>
                <a:cubicBezTo>
                  <a:pt x="406" y="79"/>
                  <a:pt x="405" y="79"/>
                  <a:pt x="403" y="79"/>
                </a:cubicBezTo>
                <a:close/>
                <a:moveTo>
                  <a:pt x="406" y="74"/>
                </a:moveTo>
                <a:cubicBezTo>
                  <a:pt x="405" y="74"/>
                  <a:pt x="403" y="75"/>
                  <a:pt x="403" y="76"/>
                </a:cubicBezTo>
                <a:cubicBezTo>
                  <a:pt x="402" y="77"/>
                  <a:pt x="403" y="77"/>
                  <a:pt x="405" y="77"/>
                </a:cubicBezTo>
                <a:cubicBezTo>
                  <a:pt x="406" y="77"/>
                  <a:pt x="408" y="76"/>
                  <a:pt x="408" y="75"/>
                </a:cubicBezTo>
                <a:cubicBezTo>
                  <a:pt x="409" y="75"/>
                  <a:pt x="408" y="74"/>
                  <a:pt x="406" y="74"/>
                </a:cubicBezTo>
                <a:close/>
                <a:moveTo>
                  <a:pt x="409" y="70"/>
                </a:moveTo>
                <a:cubicBezTo>
                  <a:pt x="407" y="70"/>
                  <a:pt x="406" y="71"/>
                  <a:pt x="405" y="71"/>
                </a:cubicBezTo>
                <a:cubicBezTo>
                  <a:pt x="405" y="72"/>
                  <a:pt x="406" y="72"/>
                  <a:pt x="407" y="72"/>
                </a:cubicBezTo>
                <a:cubicBezTo>
                  <a:pt x="409" y="72"/>
                  <a:pt x="411" y="71"/>
                  <a:pt x="411" y="71"/>
                </a:cubicBezTo>
                <a:cubicBezTo>
                  <a:pt x="411" y="70"/>
                  <a:pt x="410" y="69"/>
                  <a:pt x="409" y="70"/>
                </a:cubicBezTo>
                <a:close/>
                <a:moveTo>
                  <a:pt x="411" y="65"/>
                </a:moveTo>
                <a:cubicBezTo>
                  <a:pt x="409" y="65"/>
                  <a:pt x="408" y="66"/>
                  <a:pt x="407" y="67"/>
                </a:cubicBezTo>
                <a:cubicBezTo>
                  <a:pt x="407" y="67"/>
                  <a:pt x="408" y="68"/>
                  <a:pt x="410" y="68"/>
                </a:cubicBezTo>
                <a:cubicBezTo>
                  <a:pt x="411" y="67"/>
                  <a:pt x="413" y="67"/>
                  <a:pt x="413" y="66"/>
                </a:cubicBezTo>
                <a:cubicBezTo>
                  <a:pt x="414" y="65"/>
                  <a:pt x="412" y="65"/>
                  <a:pt x="411" y="65"/>
                </a:cubicBezTo>
                <a:close/>
                <a:moveTo>
                  <a:pt x="412" y="60"/>
                </a:moveTo>
                <a:cubicBezTo>
                  <a:pt x="410" y="61"/>
                  <a:pt x="409" y="62"/>
                  <a:pt x="409" y="62"/>
                </a:cubicBezTo>
                <a:cubicBezTo>
                  <a:pt x="409" y="63"/>
                  <a:pt x="410" y="63"/>
                  <a:pt x="411" y="63"/>
                </a:cubicBezTo>
                <a:cubicBezTo>
                  <a:pt x="413" y="63"/>
                  <a:pt x="415" y="62"/>
                  <a:pt x="415" y="61"/>
                </a:cubicBezTo>
                <a:cubicBezTo>
                  <a:pt x="415" y="61"/>
                  <a:pt x="414" y="60"/>
                  <a:pt x="412" y="60"/>
                </a:cubicBezTo>
                <a:close/>
                <a:moveTo>
                  <a:pt x="413" y="56"/>
                </a:moveTo>
                <a:cubicBezTo>
                  <a:pt x="411" y="56"/>
                  <a:pt x="410" y="57"/>
                  <a:pt x="410" y="58"/>
                </a:cubicBezTo>
                <a:cubicBezTo>
                  <a:pt x="410" y="59"/>
                  <a:pt x="411" y="59"/>
                  <a:pt x="413" y="59"/>
                </a:cubicBezTo>
                <a:cubicBezTo>
                  <a:pt x="414" y="58"/>
                  <a:pt x="416" y="57"/>
                  <a:pt x="416" y="57"/>
                </a:cubicBezTo>
                <a:cubicBezTo>
                  <a:pt x="416" y="56"/>
                  <a:pt x="415" y="56"/>
                  <a:pt x="413" y="56"/>
                </a:cubicBezTo>
                <a:close/>
                <a:moveTo>
                  <a:pt x="413" y="52"/>
                </a:moveTo>
                <a:cubicBezTo>
                  <a:pt x="412" y="52"/>
                  <a:pt x="410" y="53"/>
                  <a:pt x="410" y="54"/>
                </a:cubicBezTo>
                <a:cubicBezTo>
                  <a:pt x="410" y="54"/>
                  <a:pt x="412" y="54"/>
                  <a:pt x="413" y="54"/>
                </a:cubicBezTo>
                <a:cubicBezTo>
                  <a:pt x="415" y="54"/>
                  <a:pt x="416" y="53"/>
                  <a:pt x="416" y="52"/>
                </a:cubicBezTo>
                <a:cubicBezTo>
                  <a:pt x="416" y="52"/>
                  <a:pt x="415" y="51"/>
                  <a:pt x="413" y="52"/>
                </a:cubicBezTo>
                <a:close/>
                <a:moveTo>
                  <a:pt x="413" y="47"/>
                </a:moveTo>
                <a:cubicBezTo>
                  <a:pt x="411" y="48"/>
                  <a:pt x="410" y="49"/>
                  <a:pt x="410" y="49"/>
                </a:cubicBezTo>
                <a:cubicBezTo>
                  <a:pt x="410" y="50"/>
                  <a:pt x="412" y="50"/>
                  <a:pt x="413" y="50"/>
                </a:cubicBezTo>
                <a:cubicBezTo>
                  <a:pt x="415" y="50"/>
                  <a:pt x="416" y="49"/>
                  <a:pt x="416" y="48"/>
                </a:cubicBezTo>
                <a:cubicBezTo>
                  <a:pt x="416" y="47"/>
                  <a:pt x="415" y="47"/>
                  <a:pt x="413" y="47"/>
                </a:cubicBezTo>
                <a:close/>
                <a:moveTo>
                  <a:pt x="412" y="43"/>
                </a:moveTo>
                <a:cubicBezTo>
                  <a:pt x="410" y="44"/>
                  <a:pt x="409" y="45"/>
                  <a:pt x="409" y="45"/>
                </a:cubicBezTo>
                <a:cubicBezTo>
                  <a:pt x="410" y="46"/>
                  <a:pt x="411" y="46"/>
                  <a:pt x="413" y="46"/>
                </a:cubicBezTo>
                <a:cubicBezTo>
                  <a:pt x="414" y="45"/>
                  <a:pt x="416" y="44"/>
                  <a:pt x="415" y="44"/>
                </a:cubicBezTo>
                <a:cubicBezTo>
                  <a:pt x="415" y="43"/>
                  <a:pt x="414" y="43"/>
                  <a:pt x="412" y="43"/>
                </a:cubicBezTo>
                <a:close/>
                <a:moveTo>
                  <a:pt x="408" y="41"/>
                </a:moveTo>
                <a:cubicBezTo>
                  <a:pt x="408" y="42"/>
                  <a:pt x="410" y="42"/>
                  <a:pt x="412" y="42"/>
                </a:cubicBezTo>
                <a:cubicBezTo>
                  <a:pt x="413" y="41"/>
                  <a:pt x="414" y="40"/>
                  <a:pt x="414" y="40"/>
                </a:cubicBezTo>
                <a:cubicBezTo>
                  <a:pt x="414" y="39"/>
                  <a:pt x="412" y="39"/>
                  <a:pt x="411" y="39"/>
                </a:cubicBezTo>
                <a:cubicBezTo>
                  <a:pt x="409" y="40"/>
                  <a:pt x="408" y="41"/>
                  <a:pt x="408" y="41"/>
                </a:cubicBezTo>
                <a:close/>
                <a:moveTo>
                  <a:pt x="406" y="38"/>
                </a:moveTo>
                <a:cubicBezTo>
                  <a:pt x="407" y="38"/>
                  <a:pt x="408" y="38"/>
                  <a:pt x="410" y="38"/>
                </a:cubicBezTo>
                <a:cubicBezTo>
                  <a:pt x="412" y="37"/>
                  <a:pt x="413" y="36"/>
                  <a:pt x="412" y="36"/>
                </a:cubicBezTo>
                <a:cubicBezTo>
                  <a:pt x="412" y="35"/>
                  <a:pt x="410" y="35"/>
                  <a:pt x="409" y="36"/>
                </a:cubicBezTo>
                <a:cubicBezTo>
                  <a:pt x="407" y="36"/>
                  <a:pt x="406" y="37"/>
                  <a:pt x="406" y="38"/>
                </a:cubicBezTo>
                <a:close/>
                <a:moveTo>
                  <a:pt x="404" y="34"/>
                </a:moveTo>
                <a:cubicBezTo>
                  <a:pt x="405" y="34"/>
                  <a:pt x="406" y="35"/>
                  <a:pt x="408" y="34"/>
                </a:cubicBezTo>
                <a:cubicBezTo>
                  <a:pt x="409" y="34"/>
                  <a:pt x="410" y="33"/>
                  <a:pt x="410" y="32"/>
                </a:cubicBezTo>
                <a:cubicBezTo>
                  <a:pt x="410" y="32"/>
                  <a:pt x="408" y="31"/>
                  <a:pt x="406" y="32"/>
                </a:cubicBezTo>
                <a:cubicBezTo>
                  <a:pt x="405" y="32"/>
                  <a:pt x="404" y="33"/>
                  <a:pt x="404" y="34"/>
                </a:cubicBezTo>
                <a:close/>
                <a:moveTo>
                  <a:pt x="401" y="30"/>
                </a:moveTo>
                <a:cubicBezTo>
                  <a:pt x="401" y="30"/>
                  <a:pt x="402" y="31"/>
                  <a:pt x="402" y="31"/>
                </a:cubicBezTo>
                <a:cubicBezTo>
                  <a:pt x="402" y="31"/>
                  <a:pt x="402" y="31"/>
                  <a:pt x="402" y="31"/>
                </a:cubicBezTo>
                <a:cubicBezTo>
                  <a:pt x="403" y="31"/>
                  <a:pt x="405" y="31"/>
                  <a:pt x="406" y="31"/>
                </a:cubicBezTo>
                <a:cubicBezTo>
                  <a:pt x="407" y="31"/>
                  <a:pt x="407" y="30"/>
                  <a:pt x="406" y="30"/>
                </a:cubicBezTo>
                <a:cubicBezTo>
                  <a:pt x="406" y="30"/>
                  <a:pt x="406" y="30"/>
                  <a:pt x="406" y="30"/>
                </a:cubicBezTo>
                <a:cubicBezTo>
                  <a:pt x="407" y="30"/>
                  <a:pt x="407" y="29"/>
                  <a:pt x="407" y="28"/>
                </a:cubicBezTo>
                <a:cubicBezTo>
                  <a:pt x="407" y="28"/>
                  <a:pt x="405" y="28"/>
                  <a:pt x="403" y="28"/>
                </a:cubicBezTo>
                <a:cubicBezTo>
                  <a:pt x="402" y="29"/>
                  <a:pt x="401" y="30"/>
                  <a:pt x="401" y="30"/>
                </a:cubicBezTo>
                <a:close/>
                <a:moveTo>
                  <a:pt x="398" y="27"/>
                </a:moveTo>
                <a:cubicBezTo>
                  <a:pt x="398" y="28"/>
                  <a:pt x="400" y="28"/>
                  <a:pt x="402" y="27"/>
                </a:cubicBezTo>
                <a:cubicBezTo>
                  <a:pt x="403" y="26"/>
                  <a:pt x="404" y="26"/>
                  <a:pt x="404" y="25"/>
                </a:cubicBezTo>
                <a:cubicBezTo>
                  <a:pt x="403" y="25"/>
                  <a:pt x="401" y="25"/>
                  <a:pt x="400" y="25"/>
                </a:cubicBezTo>
                <a:cubicBezTo>
                  <a:pt x="398" y="26"/>
                  <a:pt x="397" y="27"/>
                  <a:pt x="398" y="27"/>
                </a:cubicBezTo>
                <a:close/>
                <a:moveTo>
                  <a:pt x="394" y="24"/>
                </a:moveTo>
                <a:cubicBezTo>
                  <a:pt x="395" y="24"/>
                  <a:pt x="396" y="24"/>
                  <a:pt x="398" y="24"/>
                </a:cubicBezTo>
                <a:cubicBezTo>
                  <a:pt x="400" y="23"/>
                  <a:pt x="400" y="22"/>
                  <a:pt x="400" y="22"/>
                </a:cubicBezTo>
                <a:cubicBezTo>
                  <a:pt x="399" y="21"/>
                  <a:pt x="397" y="21"/>
                  <a:pt x="396" y="22"/>
                </a:cubicBezTo>
                <a:cubicBezTo>
                  <a:pt x="394" y="23"/>
                  <a:pt x="393" y="23"/>
                  <a:pt x="394" y="24"/>
                </a:cubicBezTo>
                <a:close/>
                <a:moveTo>
                  <a:pt x="390" y="21"/>
                </a:moveTo>
                <a:cubicBezTo>
                  <a:pt x="390" y="21"/>
                  <a:pt x="392" y="21"/>
                  <a:pt x="394" y="21"/>
                </a:cubicBezTo>
                <a:cubicBezTo>
                  <a:pt x="395" y="20"/>
                  <a:pt x="396" y="19"/>
                  <a:pt x="395" y="19"/>
                </a:cubicBezTo>
                <a:cubicBezTo>
                  <a:pt x="394" y="18"/>
                  <a:pt x="392" y="18"/>
                  <a:pt x="391" y="19"/>
                </a:cubicBezTo>
                <a:cubicBezTo>
                  <a:pt x="389" y="20"/>
                  <a:pt x="389" y="21"/>
                  <a:pt x="390" y="21"/>
                </a:cubicBezTo>
                <a:close/>
                <a:moveTo>
                  <a:pt x="385" y="18"/>
                </a:moveTo>
                <a:cubicBezTo>
                  <a:pt x="385" y="19"/>
                  <a:pt x="387" y="18"/>
                  <a:pt x="389" y="18"/>
                </a:cubicBezTo>
                <a:cubicBezTo>
                  <a:pt x="390" y="17"/>
                  <a:pt x="391" y="16"/>
                  <a:pt x="390" y="16"/>
                </a:cubicBezTo>
                <a:cubicBezTo>
                  <a:pt x="389" y="16"/>
                  <a:pt x="387" y="16"/>
                  <a:pt x="386" y="16"/>
                </a:cubicBezTo>
                <a:cubicBezTo>
                  <a:pt x="384" y="17"/>
                  <a:pt x="384" y="18"/>
                  <a:pt x="385" y="18"/>
                </a:cubicBezTo>
                <a:close/>
                <a:moveTo>
                  <a:pt x="379" y="16"/>
                </a:moveTo>
                <a:cubicBezTo>
                  <a:pt x="380" y="16"/>
                  <a:pt x="382" y="16"/>
                  <a:pt x="383" y="15"/>
                </a:cubicBezTo>
                <a:cubicBezTo>
                  <a:pt x="385" y="15"/>
                  <a:pt x="385" y="14"/>
                  <a:pt x="384" y="13"/>
                </a:cubicBezTo>
                <a:cubicBezTo>
                  <a:pt x="384" y="13"/>
                  <a:pt x="382" y="13"/>
                  <a:pt x="380" y="14"/>
                </a:cubicBezTo>
                <a:cubicBezTo>
                  <a:pt x="379" y="14"/>
                  <a:pt x="378" y="15"/>
                  <a:pt x="379" y="16"/>
                </a:cubicBezTo>
                <a:close/>
                <a:moveTo>
                  <a:pt x="373" y="13"/>
                </a:moveTo>
                <a:cubicBezTo>
                  <a:pt x="374" y="14"/>
                  <a:pt x="376" y="13"/>
                  <a:pt x="378" y="13"/>
                </a:cubicBezTo>
                <a:cubicBezTo>
                  <a:pt x="379" y="12"/>
                  <a:pt x="379" y="11"/>
                  <a:pt x="378" y="11"/>
                </a:cubicBezTo>
                <a:cubicBezTo>
                  <a:pt x="377" y="11"/>
                  <a:pt x="376" y="11"/>
                  <a:pt x="374" y="11"/>
                </a:cubicBezTo>
                <a:cubicBezTo>
                  <a:pt x="373" y="12"/>
                  <a:pt x="372" y="13"/>
                  <a:pt x="373" y="13"/>
                </a:cubicBezTo>
                <a:close/>
                <a:moveTo>
                  <a:pt x="367" y="11"/>
                </a:moveTo>
                <a:cubicBezTo>
                  <a:pt x="368" y="12"/>
                  <a:pt x="370" y="11"/>
                  <a:pt x="371" y="11"/>
                </a:cubicBezTo>
                <a:cubicBezTo>
                  <a:pt x="373" y="10"/>
                  <a:pt x="373" y="9"/>
                  <a:pt x="372" y="9"/>
                </a:cubicBezTo>
                <a:cubicBezTo>
                  <a:pt x="371" y="8"/>
                  <a:pt x="369" y="9"/>
                  <a:pt x="368" y="9"/>
                </a:cubicBezTo>
                <a:cubicBezTo>
                  <a:pt x="366" y="10"/>
                  <a:pt x="366" y="11"/>
                  <a:pt x="367" y="11"/>
                </a:cubicBezTo>
                <a:close/>
                <a:moveTo>
                  <a:pt x="360" y="9"/>
                </a:moveTo>
                <a:cubicBezTo>
                  <a:pt x="361" y="10"/>
                  <a:pt x="363" y="9"/>
                  <a:pt x="365" y="9"/>
                </a:cubicBezTo>
                <a:cubicBezTo>
                  <a:pt x="366" y="8"/>
                  <a:pt x="366" y="7"/>
                  <a:pt x="365" y="7"/>
                </a:cubicBezTo>
                <a:cubicBezTo>
                  <a:pt x="364" y="7"/>
                  <a:pt x="362" y="7"/>
                  <a:pt x="361" y="8"/>
                </a:cubicBezTo>
                <a:cubicBezTo>
                  <a:pt x="359" y="8"/>
                  <a:pt x="359" y="9"/>
                  <a:pt x="360" y="9"/>
                </a:cubicBezTo>
                <a:close/>
                <a:moveTo>
                  <a:pt x="353" y="8"/>
                </a:moveTo>
                <a:cubicBezTo>
                  <a:pt x="354" y="8"/>
                  <a:pt x="356" y="8"/>
                  <a:pt x="358" y="7"/>
                </a:cubicBezTo>
                <a:cubicBezTo>
                  <a:pt x="359" y="6"/>
                  <a:pt x="359" y="5"/>
                  <a:pt x="358" y="5"/>
                </a:cubicBezTo>
                <a:cubicBezTo>
                  <a:pt x="356" y="5"/>
                  <a:pt x="355" y="5"/>
                  <a:pt x="353" y="6"/>
                </a:cubicBezTo>
                <a:cubicBezTo>
                  <a:pt x="352" y="7"/>
                  <a:pt x="352" y="7"/>
                  <a:pt x="353" y="8"/>
                </a:cubicBezTo>
                <a:close/>
                <a:moveTo>
                  <a:pt x="346" y="6"/>
                </a:moveTo>
                <a:cubicBezTo>
                  <a:pt x="347" y="6"/>
                  <a:pt x="349" y="6"/>
                  <a:pt x="350" y="5"/>
                </a:cubicBezTo>
                <a:cubicBezTo>
                  <a:pt x="351" y="5"/>
                  <a:pt x="351" y="4"/>
                  <a:pt x="350" y="4"/>
                </a:cubicBezTo>
                <a:cubicBezTo>
                  <a:pt x="349" y="3"/>
                  <a:pt x="347" y="4"/>
                  <a:pt x="346" y="5"/>
                </a:cubicBezTo>
                <a:cubicBezTo>
                  <a:pt x="344" y="5"/>
                  <a:pt x="344" y="6"/>
                  <a:pt x="346" y="6"/>
                </a:cubicBezTo>
                <a:close/>
                <a:moveTo>
                  <a:pt x="338" y="5"/>
                </a:moveTo>
                <a:cubicBezTo>
                  <a:pt x="339" y="5"/>
                  <a:pt x="341" y="5"/>
                  <a:pt x="342" y="4"/>
                </a:cubicBezTo>
                <a:cubicBezTo>
                  <a:pt x="343" y="3"/>
                  <a:pt x="343" y="3"/>
                  <a:pt x="342" y="2"/>
                </a:cubicBezTo>
                <a:cubicBezTo>
                  <a:pt x="340" y="2"/>
                  <a:pt x="338" y="3"/>
                  <a:pt x="337" y="3"/>
                </a:cubicBezTo>
                <a:cubicBezTo>
                  <a:pt x="336" y="4"/>
                  <a:pt x="336" y="5"/>
                  <a:pt x="338" y="5"/>
                </a:cubicBezTo>
                <a:close/>
                <a:moveTo>
                  <a:pt x="334" y="3"/>
                </a:moveTo>
                <a:cubicBezTo>
                  <a:pt x="335" y="2"/>
                  <a:pt x="334" y="2"/>
                  <a:pt x="333" y="1"/>
                </a:cubicBezTo>
                <a:cubicBezTo>
                  <a:pt x="332" y="1"/>
                  <a:pt x="330" y="2"/>
                  <a:pt x="329" y="2"/>
                </a:cubicBezTo>
                <a:cubicBezTo>
                  <a:pt x="328" y="3"/>
                  <a:pt x="328" y="4"/>
                  <a:pt x="329" y="4"/>
                </a:cubicBezTo>
                <a:cubicBezTo>
                  <a:pt x="331" y="4"/>
                  <a:pt x="333" y="4"/>
                  <a:pt x="334" y="3"/>
                </a:cubicBezTo>
                <a:close/>
                <a:moveTo>
                  <a:pt x="321" y="3"/>
                </a:moveTo>
                <a:cubicBezTo>
                  <a:pt x="322" y="3"/>
                  <a:pt x="324" y="3"/>
                  <a:pt x="325" y="2"/>
                </a:cubicBezTo>
                <a:cubicBezTo>
                  <a:pt x="326" y="1"/>
                  <a:pt x="326" y="1"/>
                  <a:pt x="324" y="1"/>
                </a:cubicBezTo>
                <a:cubicBezTo>
                  <a:pt x="323" y="1"/>
                  <a:pt x="321" y="1"/>
                  <a:pt x="320" y="2"/>
                </a:cubicBezTo>
                <a:cubicBezTo>
                  <a:pt x="319" y="3"/>
                  <a:pt x="319" y="3"/>
                  <a:pt x="321" y="3"/>
                </a:cubicBezTo>
                <a:close/>
                <a:moveTo>
                  <a:pt x="312" y="3"/>
                </a:moveTo>
                <a:cubicBezTo>
                  <a:pt x="313" y="3"/>
                  <a:pt x="315" y="2"/>
                  <a:pt x="316" y="2"/>
                </a:cubicBezTo>
                <a:cubicBezTo>
                  <a:pt x="317" y="1"/>
                  <a:pt x="316" y="0"/>
                  <a:pt x="315" y="0"/>
                </a:cubicBezTo>
                <a:cubicBezTo>
                  <a:pt x="314" y="0"/>
                  <a:pt x="312" y="1"/>
                  <a:pt x="311" y="1"/>
                </a:cubicBezTo>
                <a:cubicBezTo>
                  <a:pt x="310" y="2"/>
                  <a:pt x="310" y="3"/>
                  <a:pt x="312" y="3"/>
                </a:cubicBezTo>
                <a:close/>
                <a:moveTo>
                  <a:pt x="303" y="3"/>
                </a:moveTo>
                <a:cubicBezTo>
                  <a:pt x="304" y="3"/>
                  <a:pt x="306" y="2"/>
                  <a:pt x="307" y="1"/>
                </a:cubicBezTo>
                <a:cubicBezTo>
                  <a:pt x="308" y="1"/>
                  <a:pt x="307" y="0"/>
                  <a:pt x="306" y="0"/>
                </a:cubicBezTo>
                <a:cubicBezTo>
                  <a:pt x="304" y="0"/>
                  <a:pt x="302" y="1"/>
                  <a:pt x="301" y="1"/>
                </a:cubicBezTo>
                <a:cubicBezTo>
                  <a:pt x="301" y="2"/>
                  <a:pt x="301" y="3"/>
                  <a:pt x="303" y="3"/>
                </a:cubicBezTo>
                <a:close/>
                <a:moveTo>
                  <a:pt x="293" y="3"/>
                </a:moveTo>
                <a:cubicBezTo>
                  <a:pt x="295" y="3"/>
                  <a:pt x="297" y="2"/>
                  <a:pt x="297" y="1"/>
                </a:cubicBezTo>
                <a:cubicBezTo>
                  <a:pt x="298" y="1"/>
                  <a:pt x="297" y="0"/>
                  <a:pt x="296" y="0"/>
                </a:cubicBezTo>
                <a:cubicBezTo>
                  <a:pt x="294" y="0"/>
                  <a:pt x="292" y="1"/>
                  <a:pt x="292" y="1"/>
                </a:cubicBezTo>
                <a:cubicBezTo>
                  <a:pt x="291" y="2"/>
                  <a:pt x="292" y="3"/>
                  <a:pt x="293" y="3"/>
                </a:cubicBezTo>
                <a:close/>
                <a:moveTo>
                  <a:pt x="284" y="3"/>
                </a:moveTo>
                <a:cubicBezTo>
                  <a:pt x="285" y="3"/>
                  <a:pt x="287" y="2"/>
                  <a:pt x="287" y="1"/>
                </a:cubicBezTo>
                <a:cubicBezTo>
                  <a:pt x="288" y="1"/>
                  <a:pt x="287" y="0"/>
                  <a:pt x="286" y="0"/>
                </a:cubicBezTo>
                <a:cubicBezTo>
                  <a:pt x="284" y="0"/>
                  <a:pt x="282" y="1"/>
                  <a:pt x="282" y="2"/>
                </a:cubicBezTo>
                <a:cubicBezTo>
                  <a:pt x="281" y="2"/>
                  <a:pt x="282" y="3"/>
                  <a:pt x="284" y="3"/>
                </a:cubicBezTo>
                <a:close/>
                <a:moveTo>
                  <a:pt x="274" y="3"/>
                </a:moveTo>
                <a:cubicBezTo>
                  <a:pt x="275" y="3"/>
                  <a:pt x="277" y="3"/>
                  <a:pt x="277" y="2"/>
                </a:cubicBezTo>
                <a:cubicBezTo>
                  <a:pt x="278" y="1"/>
                  <a:pt x="277" y="1"/>
                  <a:pt x="276" y="1"/>
                </a:cubicBezTo>
                <a:cubicBezTo>
                  <a:pt x="274" y="1"/>
                  <a:pt x="272" y="2"/>
                  <a:pt x="272" y="2"/>
                </a:cubicBezTo>
                <a:cubicBezTo>
                  <a:pt x="271" y="3"/>
                  <a:pt x="272" y="4"/>
                  <a:pt x="274" y="3"/>
                </a:cubicBezTo>
                <a:close/>
                <a:moveTo>
                  <a:pt x="264" y="4"/>
                </a:moveTo>
                <a:cubicBezTo>
                  <a:pt x="265" y="4"/>
                  <a:pt x="267" y="3"/>
                  <a:pt x="267" y="3"/>
                </a:cubicBezTo>
                <a:cubicBezTo>
                  <a:pt x="268" y="2"/>
                  <a:pt x="267" y="1"/>
                  <a:pt x="265" y="2"/>
                </a:cubicBezTo>
                <a:cubicBezTo>
                  <a:pt x="264" y="2"/>
                  <a:pt x="262" y="2"/>
                  <a:pt x="261" y="3"/>
                </a:cubicBezTo>
                <a:cubicBezTo>
                  <a:pt x="261" y="4"/>
                  <a:pt x="262" y="4"/>
                  <a:pt x="264" y="4"/>
                </a:cubicBezTo>
                <a:close/>
                <a:moveTo>
                  <a:pt x="253" y="5"/>
                </a:moveTo>
                <a:cubicBezTo>
                  <a:pt x="255" y="5"/>
                  <a:pt x="257" y="4"/>
                  <a:pt x="257" y="4"/>
                </a:cubicBezTo>
                <a:cubicBezTo>
                  <a:pt x="257" y="3"/>
                  <a:pt x="256" y="2"/>
                  <a:pt x="255" y="3"/>
                </a:cubicBezTo>
                <a:cubicBezTo>
                  <a:pt x="253" y="3"/>
                  <a:pt x="251" y="3"/>
                  <a:pt x="251" y="4"/>
                </a:cubicBezTo>
                <a:cubicBezTo>
                  <a:pt x="251" y="5"/>
                  <a:pt x="252" y="5"/>
                  <a:pt x="253" y="5"/>
                </a:cubicBezTo>
                <a:close/>
                <a:moveTo>
                  <a:pt x="243" y="6"/>
                </a:moveTo>
                <a:cubicBezTo>
                  <a:pt x="245" y="6"/>
                  <a:pt x="246" y="5"/>
                  <a:pt x="246" y="5"/>
                </a:cubicBezTo>
                <a:cubicBezTo>
                  <a:pt x="247" y="4"/>
                  <a:pt x="246" y="4"/>
                  <a:pt x="244" y="4"/>
                </a:cubicBezTo>
                <a:cubicBezTo>
                  <a:pt x="242" y="4"/>
                  <a:pt x="241" y="5"/>
                  <a:pt x="240" y="6"/>
                </a:cubicBezTo>
                <a:cubicBezTo>
                  <a:pt x="240" y="6"/>
                  <a:pt x="241" y="7"/>
                  <a:pt x="243" y="6"/>
                </a:cubicBezTo>
                <a:close/>
                <a:moveTo>
                  <a:pt x="236" y="6"/>
                </a:moveTo>
                <a:cubicBezTo>
                  <a:pt x="236" y="5"/>
                  <a:pt x="235" y="5"/>
                  <a:pt x="233" y="5"/>
                </a:cubicBezTo>
                <a:cubicBezTo>
                  <a:pt x="232" y="6"/>
                  <a:pt x="230" y="6"/>
                  <a:pt x="230" y="7"/>
                </a:cubicBezTo>
                <a:cubicBezTo>
                  <a:pt x="230" y="8"/>
                  <a:pt x="231" y="8"/>
                  <a:pt x="232" y="8"/>
                </a:cubicBezTo>
                <a:cubicBezTo>
                  <a:pt x="234" y="8"/>
                  <a:pt x="236" y="7"/>
                  <a:pt x="236" y="6"/>
                </a:cubicBezTo>
                <a:close/>
                <a:moveTo>
                  <a:pt x="222" y="10"/>
                </a:moveTo>
                <a:cubicBezTo>
                  <a:pt x="224" y="9"/>
                  <a:pt x="225" y="9"/>
                  <a:pt x="225" y="8"/>
                </a:cubicBezTo>
                <a:cubicBezTo>
                  <a:pt x="225" y="7"/>
                  <a:pt x="224" y="7"/>
                  <a:pt x="222" y="7"/>
                </a:cubicBezTo>
                <a:cubicBezTo>
                  <a:pt x="221" y="7"/>
                  <a:pt x="219" y="8"/>
                  <a:pt x="219" y="9"/>
                </a:cubicBezTo>
                <a:cubicBezTo>
                  <a:pt x="219" y="10"/>
                  <a:pt x="220" y="10"/>
                  <a:pt x="222" y="10"/>
                </a:cubicBezTo>
                <a:close/>
                <a:moveTo>
                  <a:pt x="211" y="12"/>
                </a:moveTo>
                <a:cubicBezTo>
                  <a:pt x="213" y="11"/>
                  <a:pt x="214" y="10"/>
                  <a:pt x="214" y="10"/>
                </a:cubicBezTo>
                <a:cubicBezTo>
                  <a:pt x="215" y="9"/>
                  <a:pt x="213" y="9"/>
                  <a:pt x="211" y="9"/>
                </a:cubicBezTo>
                <a:cubicBezTo>
                  <a:pt x="210" y="9"/>
                  <a:pt x="208" y="10"/>
                  <a:pt x="208" y="11"/>
                </a:cubicBezTo>
                <a:cubicBezTo>
                  <a:pt x="208" y="12"/>
                  <a:pt x="210" y="12"/>
                  <a:pt x="211" y="12"/>
                </a:cubicBezTo>
                <a:close/>
                <a:moveTo>
                  <a:pt x="201" y="14"/>
                </a:moveTo>
                <a:cubicBezTo>
                  <a:pt x="203" y="13"/>
                  <a:pt x="204" y="13"/>
                  <a:pt x="204" y="12"/>
                </a:cubicBezTo>
                <a:cubicBezTo>
                  <a:pt x="204" y="11"/>
                  <a:pt x="202" y="11"/>
                  <a:pt x="201" y="11"/>
                </a:cubicBezTo>
                <a:cubicBezTo>
                  <a:pt x="199" y="12"/>
                  <a:pt x="198" y="13"/>
                  <a:pt x="198" y="13"/>
                </a:cubicBezTo>
                <a:cubicBezTo>
                  <a:pt x="198" y="14"/>
                  <a:pt x="199" y="14"/>
                  <a:pt x="201" y="14"/>
                </a:cubicBezTo>
                <a:close/>
              </a:path>
            </a:pathLst>
          </a:custGeom>
          <a:solidFill>
            <a:srgbClr val="FFFFFF"/>
          </a:solidFill>
          <a:ln w="381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86" name="Freeform 928"/>
          <p:cNvSpPr>
            <a:spLocks/>
          </p:cNvSpPr>
          <p:nvPr/>
        </p:nvSpPr>
        <p:spPr bwMode="auto">
          <a:xfrm>
            <a:off x="2690688" y="2752996"/>
            <a:ext cx="1030288" cy="884238"/>
          </a:xfrm>
          <a:custGeom>
            <a:avLst/>
            <a:gdLst/>
            <a:ahLst/>
            <a:cxnLst>
              <a:cxn ang="0">
                <a:pos x="130" y="0"/>
              </a:cxn>
              <a:cxn ang="0">
                <a:pos x="88" y="24"/>
              </a:cxn>
              <a:cxn ang="0">
                <a:pos x="1" y="163"/>
              </a:cxn>
              <a:cxn ang="0">
                <a:pos x="0" y="188"/>
              </a:cxn>
              <a:cxn ang="0">
                <a:pos x="0" y="188"/>
              </a:cxn>
              <a:cxn ang="0">
                <a:pos x="3" y="217"/>
              </a:cxn>
              <a:cxn ang="0">
                <a:pos x="66" y="334"/>
              </a:cxn>
              <a:cxn ang="0">
                <a:pos x="243" y="395"/>
              </a:cxn>
              <a:cxn ang="0">
                <a:pos x="429" y="341"/>
              </a:cxn>
              <a:cxn ang="0">
                <a:pos x="461" y="315"/>
              </a:cxn>
            </a:cxnLst>
            <a:rect l="0" t="0" r="r" b="b"/>
            <a:pathLst>
              <a:path w="461" h="396">
                <a:moveTo>
                  <a:pt x="130" y="0"/>
                </a:moveTo>
                <a:cubicBezTo>
                  <a:pt x="115" y="7"/>
                  <a:pt x="101" y="15"/>
                  <a:pt x="88" y="24"/>
                </a:cubicBezTo>
                <a:cubicBezTo>
                  <a:pt x="38" y="59"/>
                  <a:pt x="5" y="108"/>
                  <a:pt x="1" y="163"/>
                </a:cubicBezTo>
                <a:cubicBezTo>
                  <a:pt x="0" y="171"/>
                  <a:pt x="0" y="179"/>
                  <a:pt x="0" y="188"/>
                </a:cubicBezTo>
                <a:cubicBezTo>
                  <a:pt x="0" y="188"/>
                  <a:pt x="0" y="188"/>
                  <a:pt x="0" y="188"/>
                </a:cubicBezTo>
                <a:cubicBezTo>
                  <a:pt x="1" y="197"/>
                  <a:pt x="2" y="207"/>
                  <a:pt x="3" y="217"/>
                </a:cubicBezTo>
                <a:cubicBezTo>
                  <a:pt x="6" y="262"/>
                  <a:pt x="29" y="302"/>
                  <a:pt x="66" y="334"/>
                </a:cubicBezTo>
                <a:cubicBezTo>
                  <a:pt x="109" y="370"/>
                  <a:pt x="172" y="394"/>
                  <a:pt x="243" y="395"/>
                </a:cubicBezTo>
                <a:cubicBezTo>
                  <a:pt x="314" y="396"/>
                  <a:pt x="380" y="376"/>
                  <a:pt x="429" y="341"/>
                </a:cubicBezTo>
                <a:cubicBezTo>
                  <a:pt x="441" y="333"/>
                  <a:pt x="451" y="324"/>
                  <a:pt x="461" y="315"/>
                </a:cubicBezTo>
              </a:path>
            </a:pathLst>
          </a:custGeom>
          <a:noFill/>
          <a:ln w="38100" cap="rnd">
            <a:solidFill>
              <a:schemeClr val="accent1">
                <a:lumMod val="60000"/>
                <a:lumOff val="40000"/>
              </a:schemeClr>
            </a:solidFill>
            <a:prstDash val="solid"/>
            <a:round/>
            <a:headEnd/>
            <a:tailEnd/>
          </a:ln>
        </p:spPr>
        <p:txBody>
          <a:bodyPr/>
          <a:lstStyle/>
          <a:p>
            <a:endParaRPr lang="zh-CN" altLang="en-US">
              <a:latin typeface="微软雅黑" pitchFamily="34" charset="-122"/>
              <a:ea typeface="微软雅黑" pitchFamily="34" charset="-122"/>
            </a:endParaRPr>
          </a:p>
        </p:txBody>
      </p:sp>
      <p:grpSp>
        <p:nvGrpSpPr>
          <p:cNvPr id="87" name="Group 945"/>
          <p:cNvGrpSpPr>
            <a:grpSpLocks/>
          </p:cNvGrpSpPr>
          <p:nvPr/>
        </p:nvGrpSpPr>
        <p:grpSpPr bwMode="auto">
          <a:xfrm>
            <a:off x="2981201" y="2683146"/>
            <a:ext cx="657225" cy="96838"/>
            <a:chOff x="1889" y="1712"/>
            <a:chExt cx="414" cy="61"/>
          </a:xfrm>
        </p:grpSpPr>
        <p:sp>
          <p:nvSpPr>
            <p:cNvPr id="88" name="Freeform 924"/>
            <p:cNvSpPr>
              <a:spLocks/>
            </p:cNvSpPr>
            <p:nvPr/>
          </p:nvSpPr>
          <p:spPr bwMode="auto">
            <a:xfrm>
              <a:off x="2125" y="1715"/>
              <a:ext cx="178" cy="58"/>
            </a:xfrm>
            <a:custGeom>
              <a:avLst/>
              <a:gdLst/>
              <a:ahLst/>
              <a:cxnLst>
                <a:cxn ang="0">
                  <a:pos x="126" y="41"/>
                </a:cxn>
                <a:cxn ang="0">
                  <a:pos x="0" y="0"/>
                </a:cxn>
              </a:cxnLst>
              <a:rect l="0" t="0" r="r" b="b"/>
              <a:pathLst>
                <a:path w="126" h="41">
                  <a:moveTo>
                    <a:pt x="126" y="41"/>
                  </a:moveTo>
                  <a:cubicBezTo>
                    <a:pt x="91" y="19"/>
                    <a:pt x="48" y="4"/>
                    <a:pt x="0" y="0"/>
                  </a:cubicBezTo>
                </a:path>
              </a:pathLst>
            </a:custGeom>
            <a:noFill/>
            <a:ln w="38100" cap="rnd">
              <a:solidFill>
                <a:schemeClr val="accent1">
                  <a:lumMod val="60000"/>
                  <a:lumOff val="40000"/>
                </a:schemeClr>
              </a:solidFill>
              <a:prstDash val="solid"/>
              <a:round/>
              <a:headEnd/>
              <a:tailEnd/>
            </a:ln>
          </p:spPr>
          <p:txBody>
            <a:bodyPr/>
            <a:lstStyle/>
            <a:p>
              <a:endParaRPr lang="zh-CN" altLang="en-US">
                <a:latin typeface="微软雅黑" pitchFamily="34" charset="-122"/>
                <a:ea typeface="微软雅黑" pitchFamily="34" charset="-122"/>
              </a:endParaRPr>
            </a:p>
          </p:txBody>
        </p:sp>
        <p:sp>
          <p:nvSpPr>
            <p:cNvPr id="89" name="Freeform 929"/>
            <p:cNvSpPr>
              <a:spLocks/>
            </p:cNvSpPr>
            <p:nvPr/>
          </p:nvSpPr>
          <p:spPr bwMode="auto">
            <a:xfrm>
              <a:off x="1889" y="1712"/>
              <a:ext cx="236" cy="44"/>
            </a:xfrm>
            <a:custGeom>
              <a:avLst/>
              <a:gdLst/>
              <a:ahLst/>
              <a:cxnLst>
                <a:cxn ang="0">
                  <a:pos x="168" y="2"/>
                </a:cxn>
                <a:cxn ang="0">
                  <a:pos x="145" y="1"/>
                </a:cxn>
                <a:cxn ang="0">
                  <a:pos x="0" y="31"/>
                </a:cxn>
              </a:cxnLst>
              <a:rect l="0" t="0" r="r" b="b"/>
              <a:pathLst>
                <a:path w="168" h="31">
                  <a:moveTo>
                    <a:pt x="168" y="2"/>
                  </a:moveTo>
                  <a:cubicBezTo>
                    <a:pt x="160" y="1"/>
                    <a:pt x="152" y="1"/>
                    <a:pt x="145" y="1"/>
                  </a:cubicBezTo>
                  <a:cubicBezTo>
                    <a:pt x="92" y="0"/>
                    <a:pt x="43" y="11"/>
                    <a:pt x="0" y="31"/>
                  </a:cubicBezTo>
                </a:path>
              </a:pathLst>
            </a:custGeom>
            <a:noFill/>
            <a:ln w="38100" cap="rnd">
              <a:solidFill>
                <a:schemeClr val="accent1">
                  <a:lumMod val="60000"/>
                  <a:lumOff val="40000"/>
                </a:schemeClr>
              </a:solidFill>
              <a:prstDash val="solid"/>
              <a:round/>
              <a:headEnd/>
              <a:tailEnd/>
            </a:ln>
          </p:spPr>
          <p:txBody>
            <a:bodyPr/>
            <a:lstStyle/>
            <a:p>
              <a:endParaRPr lang="zh-CN" altLang="en-US">
                <a:latin typeface="微软雅黑" pitchFamily="34" charset="-122"/>
                <a:ea typeface="微软雅黑" pitchFamily="34" charset="-122"/>
              </a:endParaRPr>
            </a:p>
          </p:txBody>
        </p:sp>
      </p:grpSp>
      <p:sp>
        <p:nvSpPr>
          <p:cNvPr id="90" name="Freeform 930"/>
          <p:cNvSpPr>
            <a:spLocks noEditPoints="1"/>
          </p:cNvSpPr>
          <p:nvPr/>
        </p:nvSpPr>
        <p:spPr bwMode="auto">
          <a:xfrm>
            <a:off x="2716088" y="2708546"/>
            <a:ext cx="1100138" cy="833438"/>
          </a:xfrm>
          <a:custGeom>
            <a:avLst/>
            <a:gdLst/>
            <a:ahLst/>
            <a:cxnLst>
              <a:cxn ang="0">
                <a:pos x="340" y="54"/>
              </a:cxn>
              <a:cxn ang="0">
                <a:pos x="300" y="40"/>
              </a:cxn>
              <a:cxn ang="0">
                <a:pos x="248" y="38"/>
              </a:cxn>
              <a:cxn ang="0">
                <a:pos x="203" y="40"/>
              </a:cxn>
              <a:cxn ang="0">
                <a:pos x="167" y="56"/>
              </a:cxn>
              <a:cxn ang="0">
                <a:pos x="122" y="79"/>
              </a:cxn>
              <a:cxn ang="0">
                <a:pos x="89" y="102"/>
              </a:cxn>
              <a:cxn ang="0">
                <a:pos x="63" y="139"/>
              </a:cxn>
              <a:cxn ang="0">
                <a:pos x="57" y="167"/>
              </a:cxn>
              <a:cxn ang="0">
                <a:pos x="51" y="200"/>
              </a:cxn>
              <a:cxn ang="0">
                <a:pos x="64" y="237"/>
              </a:cxn>
              <a:cxn ang="0">
                <a:pos x="80" y="264"/>
              </a:cxn>
              <a:cxn ang="0">
                <a:pos x="114" y="295"/>
              </a:cxn>
              <a:cxn ang="0">
                <a:pos x="142" y="318"/>
              </a:cxn>
              <a:cxn ang="0">
                <a:pos x="184" y="329"/>
              </a:cxn>
              <a:cxn ang="0">
                <a:pos x="234" y="332"/>
              </a:cxn>
              <a:cxn ang="0">
                <a:pos x="278" y="332"/>
              </a:cxn>
              <a:cxn ang="0">
                <a:pos x="326" y="318"/>
              </a:cxn>
              <a:cxn ang="0">
                <a:pos x="360" y="305"/>
              </a:cxn>
              <a:cxn ang="0">
                <a:pos x="395" y="280"/>
              </a:cxn>
              <a:cxn ang="0">
                <a:pos x="424" y="244"/>
              </a:cxn>
              <a:cxn ang="0">
                <a:pos x="436" y="220"/>
              </a:cxn>
              <a:cxn ang="0">
                <a:pos x="438" y="176"/>
              </a:cxn>
              <a:cxn ang="0">
                <a:pos x="437" y="148"/>
              </a:cxn>
              <a:cxn ang="0">
                <a:pos x="418" y="118"/>
              </a:cxn>
              <a:cxn ang="0">
                <a:pos x="388" y="85"/>
              </a:cxn>
              <a:cxn ang="0">
                <a:pos x="374" y="27"/>
              </a:cxn>
              <a:cxn ang="0">
                <a:pos x="330" y="15"/>
              </a:cxn>
              <a:cxn ang="0">
                <a:pos x="291" y="5"/>
              </a:cxn>
              <a:cxn ang="0">
                <a:pos x="261" y="3"/>
              </a:cxn>
              <a:cxn ang="0">
                <a:pos x="210" y="6"/>
              </a:cxn>
              <a:cxn ang="0">
                <a:pos x="166" y="15"/>
              </a:cxn>
              <a:cxn ang="0">
                <a:pos x="125" y="33"/>
              </a:cxn>
              <a:cxn ang="0">
                <a:pos x="90" y="46"/>
              </a:cxn>
              <a:cxn ang="0">
                <a:pos x="62" y="71"/>
              </a:cxn>
              <a:cxn ang="0">
                <a:pos x="38" y="102"/>
              </a:cxn>
              <a:cxn ang="0">
                <a:pos x="16" y="126"/>
              </a:cxn>
              <a:cxn ang="0">
                <a:pos x="6" y="167"/>
              </a:cxn>
              <a:cxn ang="0">
                <a:pos x="4" y="191"/>
              </a:cxn>
              <a:cxn ang="0">
                <a:pos x="10" y="221"/>
              </a:cxn>
              <a:cxn ang="0">
                <a:pos x="19" y="256"/>
              </a:cxn>
              <a:cxn ang="0">
                <a:pos x="39" y="287"/>
              </a:cxn>
              <a:cxn ang="0">
                <a:pos x="65" y="313"/>
              </a:cxn>
              <a:cxn ang="0">
                <a:pos x="93" y="336"/>
              </a:cxn>
              <a:cxn ang="0">
                <a:pos x="128" y="347"/>
              </a:cxn>
              <a:cxn ang="0">
                <a:pos x="169" y="363"/>
              </a:cxn>
              <a:cxn ang="0">
                <a:pos x="214" y="370"/>
              </a:cxn>
              <a:cxn ang="0">
                <a:pos x="260" y="367"/>
              </a:cxn>
              <a:cxn ang="0">
                <a:pos x="299" y="368"/>
              </a:cxn>
              <a:cxn ang="0">
                <a:pos x="333" y="353"/>
              </a:cxn>
              <a:cxn ang="0">
                <a:pos x="377" y="339"/>
              </a:cxn>
              <a:cxn ang="0">
                <a:pos x="413" y="317"/>
              </a:cxn>
              <a:cxn ang="0">
                <a:pos x="446" y="287"/>
              </a:cxn>
              <a:cxn ang="0">
                <a:pos x="462" y="267"/>
              </a:cxn>
              <a:cxn ang="0">
                <a:pos x="479" y="235"/>
              </a:cxn>
              <a:cxn ang="0">
                <a:pos x="484" y="199"/>
              </a:cxn>
              <a:cxn ang="0">
                <a:pos x="488" y="168"/>
              </a:cxn>
              <a:cxn ang="0">
                <a:pos x="477" y="134"/>
              </a:cxn>
              <a:cxn ang="0">
                <a:pos x="471" y="105"/>
              </a:cxn>
              <a:cxn ang="0">
                <a:pos x="451" y="83"/>
              </a:cxn>
              <a:cxn ang="0">
                <a:pos x="419" y="50"/>
              </a:cxn>
            </a:cxnLst>
            <a:rect l="0" t="0" r="r" b="b"/>
            <a:pathLst>
              <a:path w="493" h="373">
                <a:moveTo>
                  <a:pt x="385" y="36"/>
                </a:moveTo>
                <a:cubicBezTo>
                  <a:pt x="387" y="37"/>
                  <a:pt x="389" y="37"/>
                  <a:pt x="390" y="36"/>
                </a:cubicBezTo>
                <a:cubicBezTo>
                  <a:pt x="392" y="34"/>
                  <a:pt x="391" y="33"/>
                  <a:pt x="390" y="32"/>
                </a:cubicBezTo>
                <a:cubicBezTo>
                  <a:pt x="388" y="31"/>
                  <a:pt x="386" y="31"/>
                  <a:pt x="385" y="33"/>
                </a:cubicBezTo>
                <a:cubicBezTo>
                  <a:pt x="383" y="34"/>
                  <a:pt x="384" y="35"/>
                  <a:pt x="385" y="36"/>
                </a:cubicBezTo>
                <a:close/>
                <a:moveTo>
                  <a:pt x="358" y="66"/>
                </a:moveTo>
                <a:cubicBezTo>
                  <a:pt x="360" y="67"/>
                  <a:pt x="362" y="66"/>
                  <a:pt x="363" y="65"/>
                </a:cubicBezTo>
                <a:cubicBezTo>
                  <a:pt x="364" y="64"/>
                  <a:pt x="364" y="62"/>
                  <a:pt x="362" y="61"/>
                </a:cubicBezTo>
                <a:cubicBezTo>
                  <a:pt x="361" y="60"/>
                  <a:pt x="358" y="61"/>
                  <a:pt x="357" y="62"/>
                </a:cubicBezTo>
                <a:cubicBezTo>
                  <a:pt x="356" y="63"/>
                  <a:pt x="357" y="65"/>
                  <a:pt x="358" y="66"/>
                </a:cubicBezTo>
                <a:close/>
                <a:moveTo>
                  <a:pt x="347" y="60"/>
                </a:moveTo>
                <a:cubicBezTo>
                  <a:pt x="349" y="61"/>
                  <a:pt x="351" y="61"/>
                  <a:pt x="352" y="59"/>
                </a:cubicBezTo>
                <a:cubicBezTo>
                  <a:pt x="353" y="58"/>
                  <a:pt x="352" y="56"/>
                  <a:pt x="351" y="56"/>
                </a:cubicBezTo>
                <a:cubicBezTo>
                  <a:pt x="349" y="55"/>
                  <a:pt x="347" y="55"/>
                  <a:pt x="346" y="57"/>
                </a:cubicBezTo>
                <a:cubicBezTo>
                  <a:pt x="345" y="58"/>
                  <a:pt x="345" y="60"/>
                  <a:pt x="347" y="60"/>
                </a:cubicBezTo>
                <a:close/>
                <a:moveTo>
                  <a:pt x="335" y="56"/>
                </a:moveTo>
                <a:cubicBezTo>
                  <a:pt x="337" y="56"/>
                  <a:pt x="339" y="56"/>
                  <a:pt x="340" y="54"/>
                </a:cubicBezTo>
                <a:cubicBezTo>
                  <a:pt x="341" y="53"/>
                  <a:pt x="340" y="51"/>
                  <a:pt x="339" y="51"/>
                </a:cubicBezTo>
                <a:cubicBezTo>
                  <a:pt x="337" y="50"/>
                  <a:pt x="335" y="51"/>
                  <a:pt x="334" y="52"/>
                </a:cubicBezTo>
                <a:cubicBezTo>
                  <a:pt x="333" y="53"/>
                  <a:pt x="334" y="55"/>
                  <a:pt x="335" y="56"/>
                </a:cubicBezTo>
                <a:close/>
                <a:moveTo>
                  <a:pt x="321" y="48"/>
                </a:moveTo>
                <a:cubicBezTo>
                  <a:pt x="321" y="49"/>
                  <a:pt x="321" y="51"/>
                  <a:pt x="323" y="52"/>
                </a:cubicBezTo>
                <a:cubicBezTo>
                  <a:pt x="325" y="52"/>
                  <a:pt x="327" y="51"/>
                  <a:pt x="328" y="50"/>
                </a:cubicBezTo>
                <a:cubicBezTo>
                  <a:pt x="329" y="49"/>
                  <a:pt x="328" y="47"/>
                  <a:pt x="326" y="46"/>
                </a:cubicBezTo>
                <a:cubicBezTo>
                  <a:pt x="324" y="46"/>
                  <a:pt x="322" y="47"/>
                  <a:pt x="321" y="48"/>
                </a:cubicBezTo>
                <a:close/>
                <a:moveTo>
                  <a:pt x="309" y="45"/>
                </a:moveTo>
                <a:cubicBezTo>
                  <a:pt x="308" y="46"/>
                  <a:pt x="309" y="48"/>
                  <a:pt x="311" y="48"/>
                </a:cubicBezTo>
                <a:cubicBezTo>
                  <a:pt x="313" y="49"/>
                  <a:pt x="315" y="48"/>
                  <a:pt x="315" y="46"/>
                </a:cubicBezTo>
                <a:cubicBezTo>
                  <a:pt x="316" y="45"/>
                  <a:pt x="315" y="43"/>
                  <a:pt x="313" y="43"/>
                </a:cubicBezTo>
                <a:cubicBezTo>
                  <a:pt x="311" y="42"/>
                  <a:pt x="309" y="43"/>
                  <a:pt x="309" y="45"/>
                </a:cubicBezTo>
                <a:close/>
                <a:moveTo>
                  <a:pt x="295" y="42"/>
                </a:moveTo>
                <a:cubicBezTo>
                  <a:pt x="295" y="43"/>
                  <a:pt x="296" y="45"/>
                  <a:pt x="298" y="45"/>
                </a:cubicBezTo>
                <a:cubicBezTo>
                  <a:pt x="300" y="46"/>
                  <a:pt x="302" y="45"/>
                  <a:pt x="302" y="43"/>
                </a:cubicBezTo>
                <a:cubicBezTo>
                  <a:pt x="303" y="42"/>
                  <a:pt x="302" y="40"/>
                  <a:pt x="300" y="40"/>
                </a:cubicBezTo>
                <a:cubicBezTo>
                  <a:pt x="298" y="40"/>
                  <a:pt x="296" y="40"/>
                  <a:pt x="295" y="42"/>
                </a:cubicBezTo>
                <a:close/>
                <a:moveTo>
                  <a:pt x="285" y="43"/>
                </a:moveTo>
                <a:cubicBezTo>
                  <a:pt x="287" y="43"/>
                  <a:pt x="289" y="42"/>
                  <a:pt x="289" y="41"/>
                </a:cubicBezTo>
                <a:cubicBezTo>
                  <a:pt x="290" y="39"/>
                  <a:pt x="288" y="38"/>
                  <a:pt x="286" y="38"/>
                </a:cubicBezTo>
                <a:cubicBezTo>
                  <a:pt x="284" y="38"/>
                  <a:pt x="282" y="39"/>
                  <a:pt x="282" y="40"/>
                </a:cubicBezTo>
                <a:cubicBezTo>
                  <a:pt x="282" y="41"/>
                  <a:pt x="283" y="43"/>
                  <a:pt x="285" y="43"/>
                </a:cubicBezTo>
                <a:close/>
                <a:moveTo>
                  <a:pt x="276" y="39"/>
                </a:moveTo>
                <a:cubicBezTo>
                  <a:pt x="276" y="38"/>
                  <a:pt x="275" y="36"/>
                  <a:pt x="273" y="36"/>
                </a:cubicBezTo>
                <a:cubicBezTo>
                  <a:pt x="271" y="36"/>
                  <a:pt x="269" y="37"/>
                  <a:pt x="269" y="39"/>
                </a:cubicBezTo>
                <a:cubicBezTo>
                  <a:pt x="268" y="40"/>
                  <a:pt x="270" y="42"/>
                  <a:pt x="272" y="42"/>
                </a:cubicBezTo>
                <a:cubicBezTo>
                  <a:pt x="274" y="42"/>
                  <a:pt x="275" y="41"/>
                  <a:pt x="276" y="39"/>
                </a:cubicBezTo>
                <a:close/>
                <a:moveTo>
                  <a:pt x="262" y="38"/>
                </a:moveTo>
                <a:cubicBezTo>
                  <a:pt x="262" y="37"/>
                  <a:pt x="261" y="36"/>
                  <a:pt x="259" y="36"/>
                </a:cubicBezTo>
                <a:cubicBezTo>
                  <a:pt x="257" y="36"/>
                  <a:pt x="255" y="37"/>
                  <a:pt x="255" y="38"/>
                </a:cubicBezTo>
                <a:cubicBezTo>
                  <a:pt x="255" y="40"/>
                  <a:pt x="256" y="41"/>
                  <a:pt x="258" y="41"/>
                </a:cubicBezTo>
                <a:cubicBezTo>
                  <a:pt x="260" y="41"/>
                  <a:pt x="262" y="40"/>
                  <a:pt x="262" y="38"/>
                </a:cubicBezTo>
                <a:close/>
                <a:moveTo>
                  <a:pt x="248" y="38"/>
                </a:moveTo>
                <a:cubicBezTo>
                  <a:pt x="248" y="37"/>
                  <a:pt x="247" y="36"/>
                  <a:pt x="245" y="36"/>
                </a:cubicBezTo>
                <a:cubicBezTo>
                  <a:pt x="243" y="36"/>
                  <a:pt x="241" y="37"/>
                  <a:pt x="241" y="38"/>
                </a:cubicBezTo>
                <a:cubicBezTo>
                  <a:pt x="241" y="40"/>
                  <a:pt x="243" y="41"/>
                  <a:pt x="245" y="41"/>
                </a:cubicBezTo>
                <a:cubicBezTo>
                  <a:pt x="247" y="41"/>
                  <a:pt x="249" y="40"/>
                  <a:pt x="248" y="38"/>
                </a:cubicBezTo>
                <a:close/>
                <a:moveTo>
                  <a:pt x="235" y="39"/>
                </a:moveTo>
                <a:cubicBezTo>
                  <a:pt x="235" y="37"/>
                  <a:pt x="233" y="36"/>
                  <a:pt x="231" y="36"/>
                </a:cubicBezTo>
                <a:cubicBezTo>
                  <a:pt x="229" y="36"/>
                  <a:pt x="227" y="38"/>
                  <a:pt x="228" y="39"/>
                </a:cubicBezTo>
                <a:cubicBezTo>
                  <a:pt x="228" y="41"/>
                  <a:pt x="230" y="42"/>
                  <a:pt x="231" y="42"/>
                </a:cubicBezTo>
                <a:cubicBezTo>
                  <a:pt x="233" y="42"/>
                  <a:pt x="235" y="40"/>
                  <a:pt x="235" y="39"/>
                </a:cubicBezTo>
                <a:close/>
                <a:moveTo>
                  <a:pt x="221" y="40"/>
                </a:moveTo>
                <a:cubicBezTo>
                  <a:pt x="221" y="39"/>
                  <a:pt x="219" y="38"/>
                  <a:pt x="217" y="38"/>
                </a:cubicBezTo>
                <a:cubicBezTo>
                  <a:pt x="215" y="38"/>
                  <a:pt x="214" y="40"/>
                  <a:pt x="214" y="41"/>
                </a:cubicBezTo>
                <a:cubicBezTo>
                  <a:pt x="214" y="42"/>
                  <a:pt x="216" y="43"/>
                  <a:pt x="218" y="43"/>
                </a:cubicBezTo>
                <a:cubicBezTo>
                  <a:pt x="220" y="43"/>
                  <a:pt x="222" y="42"/>
                  <a:pt x="221" y="40"/>
                </a:cubicBezTo>
                <a:close/>
                <a:moveTo>
                  <a:pt x="205" y="45"/>
                </a:moveTo>
                <a:cubicBezTo>
                  <a:pt x="207" y="45"/>
                  <a:pt x="208" y="43"/>
                  <a:pt x="208" y="42"/>
                </a:cubicBezTo>
                <a:cubicBezTo>
                  <a:pt x="207" y="41"/>
                  <a:pt x="205" y="40"/>
                  <a:pt x="203" y="40"/>
                </a:cubicBezTo>
                <a:cubicBezTo>
                  <a:pt x="201" y="40"/>
                  <a:pt x="200" y="42"/>
                  <a:pt x="201" y="43"/>
                </a:cubicBezTo>
                <a:cubicBezTo>
                  <a:pt x="201" y="45"/>
                  <a:pt x="203" y="46"/>
                  <a:pt x="205" y="45"/>
                </a:cubicBezTo>
                <a:close/>
                <a:moveTo>
                  <a:pt x="192" y="48"/>
                </a:moveTo>
                <a:cubicBezTo>
                  <a:pt x="194" y="48"/>
                  <a:pt x="195" y="46"/>
                  <a:pt x="194" y="45"/>
                </a:cubicBezTo>
                <a:cubicBezTo>
                  <a:pt x="194" y="43"/>
                  <a:pt x="192" y="42"/>
                  <a:pt x="190" y="43"/>
                </a:cubicBezTo>
                <a:cubicBezTo>
                  <a:pt x="188" y="43"/>
                  <a:pt x="187" y="45"/>
                  <a:pt x="187" y="46"/>
                </a:cubicBezTo>
                <a:cubicBezTo>
                  <a:pt x="188" y="48"/>
                  <a:pt x="190" y="49"/>
                  <a:pt x="192" y="48"/>
                </a:cubicBezTo>
                <a:close/>
                <a:moveTo>
                  <a:pt x="179" y="52"/>
                </a:moveTo>
                <a:cubicBezTo>
                  <a:pt x="181" y="51"/>
                  <a:pt x="182" y="49"/>
                  <a:pt x="181" y="48"/>
                </a:cubicBezTo>
                <a:cubicBezTo>
                  <a:pt x="181" y="47"/>
                  <a:pt x="179" y="46"/>
                  <a:pt x="177" y="47"/>
                </a:cubicBezTo>
                <a:cubicBezTo>
                  <a:pt x="175" y="47"/>
                  <a:pt x="174" y="49"/>
                  <a:pt x="175" y="50"/>
                </a:cubicBezTo>
                <a:cubicBezTo>
                  <a:pt x="175" y="52"/>
                  <a:pt x="177" y="52"/>
                  <a:pt x="179" y="52"/>
                </a:cubicBezTo>
                <a:close/>
                <a:moveTo>
                  <a:pt x="167" y="56"/>
                </a:moveTo>
                <a:cubicBezTo>
                  <a:pt x="169" y="55"/>
                  <a:pt x="169" y="53"/>
                  <a:pt x="169" y="52"/>
                </a:cubicBezTo>
                <a:cubicBezTo>
                  <a:pt x="168" y="51"/>
                  <a:pt x="166" y="50"/>
                  <a:pt x="164" y="51"/>
                </a:cubicBezTo>
                <a:cubicBezTo>
                  <a:pt x="162" y="52"/>
                  <a:pt x="161" y="53"/>
                  <a:pt x="162" y="55"/>
                </a:cubicBezTo>
                <a:cubicBezTo>
                  <a:pt x="163" y="56"/>
                  <a:pt x="165" y="56"/>
                  <a:pt x="167" y="56"/>
                </a:cubicBezTo>
                <a:close/>
                <a:moveTo>
                  <a:pt x="150" y="60"/>
                </a:moveTo>
                <a:cubicBezTo>
                  <a:pt x="151" y="61"/>
                  <a:pt x="153" y="61"/>
                  <a:pt x="155" y="61"/>
                </a:cubicBezTo>
                <a:cubicBezTo>
                  <a:pt x="157" y="60"/>
                  <a:pt x="157" y="58"/>
                  <a:pt x="156" y="57"/>
                </a:cubicBezTo>
                <a:cubicBezTo>
                  <a:pt x="155" y="56"/>
                  <a:pt x="153" y="55"/>
                  <a:pt x="151" y="56"/>
                </a:cubicBezTo>
                <a:cubicBezTo>
                  <a:pt x="150" y="57"/>
                  <a:pt x="149" y="58"/>
                  <a:pt x="150" y="60"/>
                </a:cubicBezTo>
                <a:close/>
                <a:moveTo>
                  <a:pt x="138" y="65"/>
                </a:moveTo>
                <a:cubicBezTo>
                  <a:pt x="139" y="66"/>
                  <a:pt x="142" y="67"/>
                  <a:pt x="143" y="66"/>
                </a:cubicBezTo>
                <a:cubicBezTo>
                  <a:pt x="145" y="65"/>
                  <a:pt x="145" y="63"/>
                  <a:pt x="144" y="62"/>
                </a:cubicBezTo>
                <a:cubicBezTo>
                  <a:pt x="143" y="61"/>
                  <a:pt x="141" y="61"/>
                  <a:pt x="139" y="61"/>
                </a:cubicBezTo>
                <a:cubicBezTo>
                  <a:pt x="138" y="62"/>
                  <a:pt x="137" y="64"/>
                  <a:pt x="138" y="65"/>
                </a:cubicBezTo>
                <a:close/>
                <a:moveTo>
                  <a:pt x="127" y="71"/>
                </a:moveTo>
                <a:cubicBezTo>
                  <a:pt x="128" y="73"/>
                  <a:pt x="131" y="73"/>
                  <a:pt x="132" y="72"/>
                </a:cubicBezTo>
                <a:cubicBezTo>
                  <a:pt x="134" y="71"/>
                  <a:pt x="134" y="69"/>
                  <a:pt x="133" y="68"/>
                </a:cubicBezTo>
                <a:cubicBezTo>
                  <a:pt x="132" y="67"/>
                  <a:pt x="129" y="67"/>
                  <a:pt x="128" y="68"/>
                </a:cubicBezTo>
                <a:cubicBezTo>
                  <a:pt x="126" y="69"/>
                  <a:pt x="126" y="70"/>
                  <a:pt x="127" y="71"/>
                </a:cubicBezTo>
                <a:close/>
                <a:moveTo>
                  <a:pt x="117" y="78"/>
                </a:moveTo>
                <a:cubicBezTo>
                  <a:pt x="118" y="79"/>
                  <a:pt x="120" y="80"/>
                  <a:pt x="122" y="79"/>
                </a:cubicBezTo>
                <a:cubicBezTo>
                  <a:pt x="123" y="77"/>
                  <a:pt x="123" y="76"/>
                  <a:pt x="122" y="75"/>
                </a:cubicBezTo>
                <a:cubicBezTo>
                  <a:pt x="121" y="74"/>
                  <a:pt x="118" y="73"/>
                  <a:pt x="117" y="74"/>
                </a:cubicBezTo>
                <a:cubicBezTo>
                  <a:pt x="115" y="75"/>
                  <a:pt x="115" y="77"/>
                  <a:pt x="117" y="78"/>
                </a:cubicBezTo>
                <a:close/>
                <a:moveTo>
                  <a:pt x="107" y="86"/>
                </a:moveTo>
                <a:cubicBezTo>
                  <a:pt x="108" y="87"/>
                  <a:pt x="110" y="87"/>
                  <a:pt x="112" y="86"/>
                </a:cubicBezTo>
                <a:cubicBezTo>
                  <a:pt x="113" y="84"/>
                  <a:pt x="113" y="83"/>
                  <a:pt x="112" y="82"/>
                </a:cubicBezTo>
                <a:cubicBezTo>
                  <a:pt x="110" y="81"/>
                  <a:pt x="108" y="81"/>
                  <a:pt x="107" y="82"/>
                </a:cubicBezTo>
                <a:cubicBezTo>
                  <a:pt x="105" y="83"/>
                  <a:pt x="105" y="85"/>
                  <a:pt x="107" y="86"/>
                </a:cubicBezTo>
                <a:close/>
                <a:moveTo>
                  <a:pt x="97" y="93"/>
                </a:moveTo>
                <a:cubicBezTo>
                  <a:pt x="99" y="94"/>
                  <a:pt x="101" y="94"/>
                  <a:pt x="102" y="93"/>
                </a:cubicBezTo>
                <a:cubicBezTo>
                  <a:pt x="104" y="92"/>
                  <a:pt x="104" y="90"/>
                  <a:pt x="102" y="89"/>
                </a:cubicBezTo>
                <a:cubicBezTo>
                  <a:pt x="101" y="88"/>
                  <a:pt x="98" y="88"/>
                  <a:pt x="97" y="90"/>
                </a:cubicBezTo>
                <a:cubicBezTo>
                  <a:pt x="96" y="91"/>
                  <a:pt x="96" y="93"/>
                  <a:pt x="97" y="93"/>
                </a:cubicBezTo>
                <a:close/>
                <a:moveTo>
                  <a:pt x="94" y="101"/>
                </a:moveTo>
                <a:cubicBezTo>
                  <a:pt x="95" y="100"/>
                  <a:pt x="95" y="98"/>
                  <a:pt x="93" y="97"/>
                </a:cubicBezTo>
                <a:cubicBezTo>
                  <a:pt x="92" y="96"/>
                  <a:pt x="89" y="97"/>
                  <a:pt x="88" y="98"/>
                </a:cubicBezTo>
                <a:cubicBezTo>
                  <a:pt x="87" y="99"/>
                  <a:pt x="87" y="101"/>
                  <a:pt x="89" y="102"/>
                </a:cubicBezTo>
                <a:cubicBezTo>
                  <a:pt x="90" y="103"/>
                  <a:pt x="93" y="102"/>
                  <a:pt x="94" y="101"/>
                </a:cubicBezTo>
                <a:close/>
                <a:moveTo>
                  <a:pt x="85" y="106"/>
                </a:moveTo>
                <a:cubicBezTo>
                  <a:pt x="83" y="105"/>
                  <a:pt x="81" y="105"/>
                  <a:pt x="80" y="107"/>
                </a:cubicBezTo>
                <a:cubicBezTo>
                  <a:pt x="79" y="108"/>
                  <a:pt x="79" y="110"/>
                  <a:pt x="81" y="110"/>
                </a:cubicBezTo>
                <a:cubicBezTo>
                  <a:pt x="83" y="111"/>
                  <a:pt x="85" y="111"/>
                  <a:pt x="86" y="110"/>
                </a:cubicBezTo>
                <a:cubicBezTo>
                  <a:pt x="87" y="108"/>
                  <a:pt x="87" y="107"/>
                  <a:pt x="85" y="106"/>
                </a:cubicBezTo>
                <a:close/>
                <a:moveTo>
                  <a:pt x="73" y="116"/>
                </a:moveTo>
                <a:cubicBezTo>
                  <a:pt x="72" y="117"/>
                  <a:pt x="72" y="119"/>
                  <a:pt x="74" y="120"/>
                </a:cubicBezTo>
                <a:cubicBezTo>
                  <a:pt x="76" y="120"/>
                  <a:pt x="78" y="120"/>
                  <a:pt x="79" y="118"/>
                </a:cubicBezTo>
                <a:cubicBezTo>
                  <a:pt x="80" y="117"/>
                  <a:pt x="79" y="115"/>
                  <a:pt x="78" y="115"/>
                </a:cubicBezTo>
                <a:cubicBezTo>
                  <a:pt x="76" y="114"/>
                  <a:pt x="74" y="115"/>
                  <a:pt x="73" y="116"/>
                </a:cubicBezTo>
                <a:close/>
                <a:moveTo>
                  <a:pt x="66" y="125"/>
                </a:moveTo>
                <a:cubicBezTo>
                  <a:pt x="65" y="127"/>
                  <a:pt x="66" y="128"/>
                  <a:pt x="68" y="129"/>
                </a:cubicBezTo>
                <a:cubicBezTo>
                  <a:pt x="70" y="130"/>
                  <a:pt x="72" y="129"/>
                  <a:pt x="73" y="128"/>
                </a:cubicBezTo>
                <a:cubicBezTo>
                  <a:pt x="74" y="126"/>
                  <a:pt x="73" y="125"/>
                  <a:pt x="71" y="124"/>
                </a:cubicBezTo>
                <a:cubicBezTo>
                  <a:pt x="69" y="123"/>
                  <a:pt x="67" y="124"/>
                  <a:pt x="66" y="125"/>
                </a:cubicBezTo>
                <a:close/>
                <a:moveTo>
                  <a:pt x="63" y="139"/>
                </a:moveTo>
                <a:cubicBezTo>
                  <a:pt x="65" y="139"/>
                  <a:pt x="67" y="138"/>
                  <a:pt x="68" y="137"/>
                </a:cubicBezTo>
                <a:cubicBezTo>
                  <a:pt x="68" y="136"/>
                  <a:pt x="67" y="134"/>
                  <a:pt x="65" y="133"/>
                </a:cubicBezTo>
                <a:cubicBezTo>
                  <a:pt x="64" y="133"/>
                  <a:pt x="62" y="134"/>
                  <a:pt x="61" y="135"/>
                </a:cubicBezTo>
                <a:cubicBezTo>
                  <a:pt x="60" y="137"/>
                  <a:pt x="61" y="138"/>
                  <a:pt x="63" y="139"/>
                </a:cubicBezTo>
                <a:close/>
                <a:moveTo>
                  <a:pt x="63" y="147"/>
                </a:moveTo>
                <a:cubicBezTo>
                  <a:pt x="64" y="145"/>
                  <a:pt x="63" y="144"/>
                  <a:pt x="61" y="143"/>
                </a:cubicBezTo>
                <a:cubicBezTo>
                  <a:pt x="59" y="143"/>
                  <a:pt x="57" y="144"/>
                  <a:pt x="56" y="145"/>
                </a:cubicBezTo>
                <a:cubicBezTo>
                  <a:pt x="56" y="147"/>
                  <a:pt x="57" y="148"/>
                  <a:pt x="58" y="149"/>
                </a:cubicBezTo>
                <a:cubicBezTo>
                  <a:pt x="60" y="149"/>
                  <a:pt x="62" y="148"/>
                  <a:pt x="63" y="147"/>
                </a:cubicBezTo>
                <a:close/>
                <a:moveTo>
                  <a:pt x="52" y="155"/>
                </a:moveTo>
                <a:cubicBezTo>
                  <a:pt x="52" y="157"/>
                  <a:pt x="53" y="158"/>
                  <a:pt x="55" y="159"/>
                </a:cubicBezTo>
                <a:cubicBezTo>
                  <a:pt x="57" y="159"/>
                  <a:pt x="59" y="158"/>
                  <a:pt x="59" y="157"/>
                </a:cubicBezTo>
                <a:cubicBezTo>
                  <a:pt x="60" y="155"/>
                  <a:pt x="59" y="154"/>
                  <a:pt x="57" y="153"/>
                </a:cubicBezTo>
                <a:cubicBezTo>
                  <a:pt x="55" y="153"/>
                  <a:pt x="53" y="154"/>
                  <a:pt x="52" y="155"/>
                </a:cubicBezTo>
                <a:close/>
                <a:moveTo>
                  <a:pt x="50" y="166"/>
                </a:moveTo>
                <a:cubicBezTo>
                  <a:pt x="49" y="167"/>
                  <a:pt x="51" y="169"/>
                  <a:pt x="53" y="169"/>
                </a:cubicBezTo>
                <a:cubicBezTo>
                  <a:pt x="55" y="169"/>
                  <a:pt x="56" y="168"/>
                  <a:pt x="57" y="167"/>
                </a:cubicBezTo>
                <a:cubicBezTo>
                  <a:pt x="57" y="165"/>
                  <a:pt x="56" y="164"/>
                  <a:pt x="54" y="163"/>
                </a:cubicBezTo>
                <a:cubicBezTo>
                  <a:pt x="52" y="163"/>
                  <a:pt x="50" y="164"/>
                  <a:pt x="50" y="166"/>
                </a:cubicBezTo>
                <a:close/>
                <a:moveTo>
                  <a:pt x="48" y="176"/>
                </a:moveTo>
                <a:cubicBezTo>
                  <a:pt x="48" y="178"/>
                  <a:pt x="49" y="179"/>
                  <a:pt x="51" y="179"/>
                </a:cubicBezTo>
                <a:cubicBezTo>
                  <a:pt x="53" y="179"/>
                  <a:pt x="55" y="178"/>
                  <a:pt x="55" y="177"/>
                </a:cubicBezTo>
                <a:cubicBezTo>
                  <a:pt x="55" y="175"/>
                  <a:pt x="54" y="174"/>
                  <a:pt x="52" y="174"/>
                </a:cubicBezTo>
                <a:cubicBezTo>
                  <a:pt x="50" y="174"/>
                  <a:pt x="48" y="175"/>
                  <a:pt x="48" y="176"/>
                </a:cubicBezTo>
                <a:close/>
                <a:moveTo>
                  <a:pt x="50" y="190"/>
                </a:moveTo>
                <a:cubicBezTo>
                  <a:pt x="52" y="190"/>
                  <a:pt x="54" y="188"/>
                  <a:pt x="54" y="187"/>
                </a:cubicBezTo>
                <a:cubicBezTo>
                  <a:pt x="54" y="185"/>
                  <a:pt x="53" y="184"/>
                  <a:pt x="51" y="184"/>
                </a:cubicBezTo>
                <a:cubicBezTo>
                  <a:pt x="49" y="184"/>
                  <a:pt x="47" y="185"/>
                  <a:pt x="47" y="187"/>
                </a:cubicBezTo>
                <a:cubicBezTo>
                  <a:pt x="47" y="188"/>
                  <a:pt x="48" y="190"/>
                  <a:pt x="50" y="190"/>
                </a:cubicBezTo>
                <a:close/>
                <a:moveTo>
                  <a:pt x="51" y="200"/>
                </a:moveTo>
                <a:cubicBezTo>
                  <a:pt x="53" y="200"/>
                  <a:pt x="54" y="199"/>
                  <a:pt x="54" y="197"/>
                </a:cubicBezTo>
                <a:cubicBezTo>
                  <a:pt x="54" y="196"/>
                  <a:pt x="52" y="194"/>
                  <a:pt x="50" y="194"/>
                </a:cubicBezTo>
                <a:cubicBezTo>
                  <a:pt x="48" y="195"/>
                  <a:pt x="47" y="196"/>
                  <a:pt x="47" y="197"/>
                </a:cubicBezTo>
                <a:cubicBezTo>
                  <a:pt x="47" y="199"/>
                  <a:pt x="49" y="200"/>
                  <a:pt x="51" y="200"/>
                </a:cubicBezTo>
                <a:close/>
                <a:moveTo>
                  <a:pt x="52" y="210"/>
                </a:moveTo>
                <a:cubicBezTo>
                  <a:pt x="54" y="210"/>
                  <a:pt x="55" y="209"/>
                  <a:pt x="55" y="207"/>
                </a:cubicBezTo>
                <a:cubicBezTo>
                  <a:pt x="55" y="206"/>
                  <a:pt x="53" y="205"/>
                  <a:pt x="51" y="205"/>
                </a:cubicBezTo>
                <a:cubicBezTo>
                  <a:pt x="49" y="205"/>
                  <a:pt x="48" y="206"/>
                  <a:pt x="48" y="208"/>
                </a:cubicBezTo>
                <a:cubicBezTo>
                  <a:pt x="48" y="209"/>
                  <a:pt x="50" y="210"/>
                  <a:pt x="52" y="210"/>
                </a:cubicBezTo>
                <a:close/>
                <a:moveTo>
                  <a:pt x="54" y="220"/>
                </a:moveTo>
                <a:cubicBezTo>
                  <a:pt x="56" y="220"/>
                  <a:pt x="58" y="219"/>
                  <a:pt x="57" y="217"/>
                </a:cubicBezTo>
                <a:cubicBezTo>
                  <a:pt x="57" y="216"/>
                  <a:pt x="55" y="215"/>
                  <a:pt x="53" y="215"/>
                </a:cubicBezTo>
                <a:cubicBezTo>
                  <a:pt x="51" y="215"/>
                  <a:pt x="50" y="217"/>
                  <a:pt x="50" y="218"/>
                </a:cubicBezTo>
                <a:cubicBezTo>
                  <a:pt x="50" y="220"/>
                  <a:pt x="52" y="221"/>
                  <a:pt x="54" y="220"/>
                </a:cubicBezTo>
                <a:close/>
                <a:moveTo>
                  <a:pt x="57" y="230"/>
                </a:moveTo>
                <a:cubicBezTo>
                  <a:pt x="59" y="230"/>
                  <a:pt x="61" y="228"/>
                  <a:pt x="60" y="227"/>
                </a:cubicBezTo>
                <a:cubicBezTo>
                  <a:pt x="60" y="226"/>
                  <a:pt x="58" y="225"/>
                  <a:pt x="56" y="225"/>
                </a:cubicBezTo>
                <a:cubicBezTo>
                  <a:pt x="54" y="226"/>
                  <a:pt x="53" y="227"/>
                  <a:pt x="53" y="229"/>
                </a:cubicBezTo>
                <a:cubicBezTo>
                  <a:pt x="54" y="230"/>
                  <a:pt x="56" y="231"/>
                  <a:pt x="57" y="230"/>
                </a:cubicBezTo>
                <a:close/>
                <a:moveTo>
                  <a:pt x="62" y="240"/>
                </a:moveTo>
                <a:cubicBezTo>
                  <a:pt x="63" y="240"/>
                  <a:pt x="64" y="238"/>
                  <a:pt x="64" y="237"/>
                </a:cubicBezTo>
                <a:cubicBezTo>
                  <a:pt x="63" y="235"/>
                  <a:pt x="61" y="235"/>
                  <a:pt x="59" y="235"/>
                </a:cubicBezTo>
                <a:cubicBezTo>
                  <a:pt x="57" y="236"/>
                  <a:pt x="56" y="237"/>
                  <a:pt x="57" y="239"/>
                </a:cubicBezTo>
                <a:cubicBezTo>
                  <a:pt x="58" y="240"/>
                  <a:pt x="60" y="241"/>
                  <a:pt x="62" y="240"/>
                </a:cubicBezTo>
                <a:close/>
                <a:moveTo>
                  <a:pt x="67" y="250"/>
                </a:moveTo>
                <a:cubicBezTo>
                  <a:pt x="68" y="249"/>
                  <a:pt x="69" y="248"/>
                  <a:pt x="69" y="246"/>
                </a:cubicBezTo>
                <a:cubicBezTo>
                  <a:pt x="68" y="245"/>
                  <a:pt x="66" y="244"/>
                  <a:pt x="64" y="245"/>
                </a:cubicBezTo>
                <a:cubicBezTo>
                  <a:pt x="62" y="245"/>
                  <a:pt x="61" y="247"/>
                  <a:pt x="62" y="248"/>
                </a:cubicBezTo>
                <a:cubicBezTo>
                  <a:pt x="63" y="250"/>
                  <a:pt x="65" y="250"/>
                  <a:pt x="67" y="250"/>
                </a:cubicBezTo>
                <a:close/>
                <a:moveTo>
                  <a:pt x="74" y="255"/>
                </a:moveTo>
                <a:cubicBezTo>
                  <a:pt x="73" y="254"/>
                  <a:pt x="71" y="253"/>
                  <a:pt x="69" y="254"/>
                </a:cubicBezTo>
                <a:cubicBezTo>
                  <a:pt x="67" y="255"/>
                  <a:pt x="67" y="257"/>
                  <a:pt x="68" y="258"/>
                </a:cubicBezTo>
                <a:cubicBezTo>
                  <a:pt x="68" y="259"/>
                  <a:pt x="71" y="260"/>
                  <a:pt x="72" y="259"/>
                </a:cubicBezTo>
                <a:cubicBezTo>
                  <a:pt x="74" y="258"/>
                  <a:pt x="75" y="257"/>
                  <a:pt x="74" y="255"/>
                </a:cubicBezTo>
                <a:close/>
                <a:moveTo>
                  <a:pt x="75" y="263"/>
                </a:moveTo>
                <a:cubicBezTo>
                  <a:pt x="74" y="264"/>
                  <a:pt x="73" y="266"/>
                  <a:pt x="74" y="267"/>
                </a:cubicBezTo>
                <a:cubicBezTo>
                  <a:pt x="75" y="268"/>
                  <a:pt x="77" y="269"/>
                  <a:pt x="79" y="268"/>
                </a:cubicBezTo>
                <a:cubicBezTo>
                  <a:pt x="81" y="267"/>
                  <a:pt x="81" y="265"/>
                  <a:pt x="80" y="264"/>
                </a:cubicBezTo>
                <a:cubicBezTo>
                  <a:pt x="79" y="263"/>
                  <a:pt x="77" y="262"/>
                  <a:pt x="75" y="263"/>
                </a:cubicBezTo>
                <a:close/>
                <a:moveTo>
                  <a:pt x="87" y="276"/>
                </a:moveTo>
                <a:cubicBezTo>
                  <a:pt x="88" y="275"/>
                  <a:pt x="89" y="274"/>
                  <a:pt x="88" y="272"/>
                </a:cubicBezTo>
                <a:cubicBezTo>
                  <a:pt x="87" y="271"/>
                  <a:pt x="84" y="271"/>
                  <a:pt x="83" y="272"/>
                </a:cubicBezTo>
                <a:cubicBezTo>
                  <a:pt x="81" y="273"/>
                  <a:pt x="81" y="274"/>
                  <a:pt x="82" y="276"/>
                </a:cubicBezTo>
                <a:cubicBezTo>
                  <a:pt x="83" y="277"/>
                  <a:pt x="85" y="277"/>
                  <a:pt x="87" y="276"/>
                </a:cubicBezTo>
                <a:close/>
                <a:moveTo>
                  <a:pt x="95" y="284"/>
                </a:moveTo>
                <a:cubicBezTo>
                  <a:pt x="97" y="283"/>
                  <a:pt x="97" y="282"/>
                  <a:pt x="96" y="280"/>
                </a:cubicBezTo>
                <a:cubicBezTo>
                  <a:pt x="94" y="279"/>
                  <a:pt x="92" y="279"/>
                  <a:pt x="91" y="280"/>
                </a:cubicBezTo>
                <a:cubicBezTo>
                  <a:pt x="89" y="281"/>
                  <a:pt x="89" y="283"/>
                  <a:pt x="90" y="284"/>
                </a:cubicBezTo>
                <a:cubicBezTo>
                  <a:pt x="91" y="285"/>
                  <a:pt x="93" y="285"/>
                  <a:pt x="95" y="284"/>
                </a:cubicBezTo>
                <a:close/>
                <a:moveTo>
                  <a:pt x="104" y="292"/>
                </a:moveTo>
                <a:cubicBezTo>
                  <a:pt x="106" y="291"/>
                  <a:pt x="106" y="289"/>
                  <a:pt x="104" y="288"/>
                </a:cubicBezTo>
                <a:cubicBezTo>
                  <a:pt x="103" y="287"/>
                  <a:pt x="101" y="287"/>
                  <a:pt x="99" y="288"/>
                </a:cubicBezTo>
                <a:cubicBezTo>
                  <a:pt x="98" y="289"/>
                  <a:pt x="98" y="291"/>
                  <a:pt x="99" y="292"/>
                </a:cubicBezTo>
                <a:cubicBezTo>
                  <a:pt x="100" y="293"/>
                  <a:pt x="103" y="293"/>
                  <a:pt x="104" y="292"/>
                </a:cubicBezTo>
                <a:close/>
                <a:moveTo>
                  <a:pt x="114" y="295"/>
                </a:moveTo>
                <a:cubicBezTo>
                  <a:pt x="112" y="294"/>
                  <a:pt x="110" y="294"/>
                  <a:pt x="109" y="295"/>
                </a:cubicBezTo>
                <a:cubicBezTo>
                  <a:pt x="107" y="296"/>
                  <a:pt x="107" y="298"/>
                  <a:pt x="109" y="299"/>
                </a:cubicBezTo>
                <a:cubicBezTo>
                  <a:pt x="110" y="300"/>
                  <a:pt x="112" y="300"/>
                  <a:pt x="114" y="299"/>
                </a:cubicBezTo>
                <a:cubicBezTo>
                  <a:pt x="115" y="298"/>
                  <a:pt x="115" y="296"/>
                  <a:pt x="114" y="295"/>
                </a:cubicBezTo>
                <a:close/>
                <a:moveTo>
                  <a:pt x="124" y="302"/>
                </a:moveTo>
                <a:cubicBezTo>
                  <a:pt x="122" y="301"/>
                  <a:pt x="120" y="301"/>
                  <a:pt x="119" y="302"/>
                </a:cubicBezTo>
                <a:cubicBezTo>
                  <a:pt x="117" y="303"/>
                  <a:pt x="118" y="305"/>
                  <a:pt x="119" y="306"/>
                </a:cubicBezTo>
                <a:cubicBezTo>
                  <a:pt x="121" y="307"/>
                  <a:pt x="123" y="307"/>
                  <a:pt x="124" y="305"/>
                </a:cubicBezTo>
                <a:cubicBezTo>
                  <a:pt x="125" y="304"/>
                  <a:pt x="125" y="303"/>
                  <a:pt x="124" y="302"/>
                </a:cubicBezTo>
                <a:close/>
                <a:moveTo>
                  <a:pt x="134" y="308"/>
                </a:moveTo>
                <a:cubicBezTo>
                  <a:pt x="133" y="307"/>
                  <a:pt x="130" y="307"/>
                  <a:pt x="129" y="308"/>
                </a:cubicBezTo>
                <a:cubicBezTo>
                  <a:pt x="128" y="310"/>
                  <a:pt x="129" y="311"/>
                  <a:pt x="130" y="312"/>
                </a:cubicBezTo>
                <a:cubicBezTo>
                  <a:pt x="132" y="313"/>
                  <a:pt x="134" y="313"/>
                  <a:pt x="135" y="311"/>
                </a:cubicBezTo>
                <a:cubicBezTo>
                  <a:pt x="136" y="310"/>
                  <a:pt x="136" y="308"/>
                  <a:pt x="134" y="308"/>
                </a:cubicBezTo>
                <a:close/>
                <a:moveTo>
                  <a:pt x="146" y="313"/>
                </a:moveTo>
                <a:cubicBezTo>
                  <a:pt x="144" y="312"/>
                  <a:pt x="142" y="313"/>
                  <a:pt x="141" y="314"/>
                </a:cubicBezTo>
                <a:cubicBezTo>
                  <a:pt x="139" y="315"/>
                  <a:pt x="140" y="317"/>
                  <a:pt x="142" y="318"/>
                </a:cubicBezTo>
                <a:cubicBezTo>
                  <a:pt x="143" y="319"/>
                  <a:pt x="146" y="318"/>
                  <a:pt x="147" y="317"/>
                </a:cubicBezTo>
                <a:cubicBezTo>
                  <a:pt x="148" y="315"/>
                  <a:pt x="147" y="314"/>
                  <a:pt x="146" y="313"/>
                </a:cubicBezTo>
                <a:close/>
                <a:moveTo>
                  <a:pt x="157" y="318"/>
                </a:moveTo>
                <a:cubicBezTo>
                  <a:pt x="155" y="317"/>
                  <a:pt x="153" y="318"/>
                  <a:pt x="152" y="319"/>
                </a:cubicBezTo>
                <a:cubicBezTo>
                  <a:pt x="151" y="320"/>
                  <a:pt x="152" y="322"/>
                  <a:pt x="154" y="323"/>
                </a:cubicBezTo>
                <a:cubicBezTo>
                  <a:pt x="156" y="323"/>
                  <a:pt x="158" y="323"/>
                  <a:pt x="159" y="321"/>
                </a:cubicBezTo>
                <a:cubicBezTo>
                  <a:pt x="160" y="320"/>
                  <a:pt x="159" y="318"/>
                  <a:pt x="157" y="318"/>
                </a:cubicBezTo>
                <a:close/>
                <a:moveTo>
                  <a:pt x="171" y="325"/>
                </a:moveTo>
                <a:cubicBezTo>
                  <a:pt x="172" y="324"/>
                  <a:pt x="171" y="322"/>
                  <a:pt x="169" y="322"/>
                </a:cubicBezTo>
                <a:cubicBezTo>
                  <a:pt x="167" y="321"/>
                  <a:pt x="165" y="322"/>
                  <a:pt x="165" y="323"/>
                </a:cubicBezTo>
                <a:cubicBezTo>
                  <a:pt x="164" y="325"/>
                  <a:pt x="165" y="326"/>
                  <a:pt x="166" y="327"/>
                </a:cubicBezTo>
                <a:cubicBezTo>
                  <a:pt x="168" y="328"/>
                  <a:pt x="170" y="327"/>
                  <a:pt x="171" y="325"/>
                </a:cubicBezTo>
                <a:close/>
                <a:moveTo>
                  <a:pt x="184" y="329"/>
                </a:moveTo>
                <a:cubicBezTo>
                  <a:pt x="185" y="327"/>
                  <a:pt x="184" y="326"/>
                  <a:pt x="182" y="325"/>
                </a:cubicBezTo>
                <a:cubicBezTo>
                  <a:pt x="180" y="325"/>
                  <a:pt x="178" y="326"/>
                  <a:pt x="177" y="327"/>
                </a:cubicBezTo>
                <a:cubicBezTo>
                  <a:pt x="176" y="329"/>
                  <a:pt x="177" y="330"/>
                  <a:pt x="179" y="331"/>
                </a:cubicBezTo>
                <a:cubicBezTo>
                  <a:pt x="181" y="331"/>
                  <a:pt x="183" y="330"/>
                  <a:pt x="184" y="329"/>
                </a:cubicBezTo>
                <a:close/>
                <a:moveTo>
                  <a:pt x="197" y="331"/>
                </a:moveTo>
                <a:cubicBezTo>
                  <a:pt x="198" y="330"/>
                  <a:pt x="196" y="329"/>
                  <a:pt x="195" y="328"/>
                </a:cubicBezTo>
                <a:cubicBezTo>
                  <a:pt x="193" y="328"/>
                  <a:pt x="191" y="329"/>
                  <a:pt x="190" y="330"/>
                </a:cubicBezTo>
                <a:cubicBezTo>
                  <a:pt x="190" y="332"/>
                  <a:pt x="191" y="333"/>
                  <a:pt x="193" y="333"/>
                </a:cubicBezTo>
                <a:cubicBezTo>
                  <a:pt x="195" y="334"/>
                  <a:pt x="197" y="333"/>
                  <a:pt x="197" y="331"/>
                </a:cubicBezTo>
                <a:close/>
                <a:moveTo>
                  <a:pt x="210" y="333"/>
                </a:moveTo>
                <a:cubicBezTo>
                  <a:pt x="211" y="332"/>
                  <a:pt x="210" y="331"/>
                  <a:pt x="208" y="330"/>
                </a:cubicBezTo>
                <a:cubicBezTo>
                  <a:pt x="206" y="330"/>
                  <a:pt x="204" y="331"/>
                  <a:pt x="203" y="332"/>
                </a:cubicBezTo>
                <a:cubicBezTo>
                  <a:pt x="203" y="334"/>
                  <a:pt x="204" y="335"/>
                  <a:pt x="206" y="336"/>
                </a:cubicBezTo>
                <a:cubicBezTo>
                  <a:pt x="208" y="336"/>
                  <a:pt x="210" y="335"/>
                  <a:pt x="210" y="333"/>
                </a:cubicBezTo>
                <a:close/>
                <a:moveTo>
                  <a:pt x="224" y="335"/>
                </a:moveTo>
                <a:cubicBezTo>
                  <a:pt x="224" y="333"/>
                  <a:pt x="223" y="332"/>
                  <a:pt x="221" y="332"/>
                </a:cubicBezTo>
                <a:cubicBezTo>
                  <a:pt x="219" y="332"/>
                  <a:pt x="217" y="333"/>
                  <a:pt x="217" y="334"/>
                </a:cubicBezTo>
                <a:cubicBezTo>
                  <a:pt x="216" y="336"/>
                  <a:pt x="218" y="337"/>
                  <a:pt x="220" y="337"/>
                </a:cubicBezTo>
                <a:cubicBezTo>
                  <a:pt x="222" y="337"/>
                  <a:pt x="224" y="336"/>
                  <a:pt x="224" y="335"/>
                </a:cubicBezTo>
                <a:close/>
                <a:moveTo>
                  <a:pt x="238" y="335"/>
                </a:moveTo>
                <a:cubicBezTo>
                  <a:pt x="238" y="334"/>
                  <a:pt x="236" y="332"/>
                  <a:pt x="234" y="332"/>
                </a:cubicBezTo>
                <a:cubicBezTo>
                  <a:pt x="232" y="332"/>
                  <a:pt x="230" y="333"/>
                  <a:pt x="230" y="335"/>
                </a:cubicBezTo>
                <a:cubicBezTo>
                  <a:pt x="230" y="337"/>
                  <a:pt x="232" y="338"/>
                  <a:pt x="234" y="338"/>
                </a:cubicBezTo>
                <a:cubicBezTo>
                  <a:pt x="236" y="338"/>
                  <a:pt x="237" y="337"/>
                  <a:pt x="238" y="335"/>
                </a:cubicBezTo>
                <a:close/>
                <a:moveTo>
                  <a:pt x="248" y="338"/>
                </a:moveTo>
                <a:cubicBezTo>
                  <a:pt x="250" y="338"/>
                  <a:pt x="251" y="337"/>
                  <a:pt x="251" y="335"/>
                </a:cubicBezTo>
                <a:cubicBezTo>
                  <a:pt x="251" y="333"/>
                  <a:pt x="250" y="332"/>
                  <a:pt x="248" y="332"/>
                </a:cubicBezTo>
                <a:cubicBezTo>
                  <a:pt x="246" y="332"/>
                  <a:pt x="244" y="334"/>
                  <a:pt x="244" y="335"/>
                </a:cubicBezTo>
                <a:cubicBezTo>
                  <a:pt x="244" y="337"/>
                  <a:pt x="246" y="338"/>
                  <a:pt x="248" y="338"/>
                </a:cubicBezTo>
                <a:close/>
                <a:moveTo>
                  <a:pt x="261" y="332"/>
                </a:moveTo>
                <a:cubicBezTo>
                  <a:pt x="259" y="332"/>
                  <a:pt x="258" y="333"/>
                  <a:pt x="258" y="335"/>
                </a:cubicBezTo>
                <a:cubicBezTo>
                  <a:pt x="258" y="336"/>
                  <a:pt x="260" y="337"/>
                  <a:pt x="262" y="337"/>
                </a:cubicBezTo>
                <a:cubicBezTo>
                  <a:pt x="264" y="337"/>
                  <a:pt x="265" y="336"/>
                  <a:pt x="265" y="334"/>
                </a:cubicBezTo>
                <a:cubicBezTo>
                  <a:pt x="265" y="333"/>
                  <a:pt x="263" y="331"/>
                  <a:pt x="261" y="332"/>
                </a:cubicBezTo>
                <a:close/>
                <a:moveTo>
                  <a:pt x="274" y="330"/>
                </a:moveTo>
                <a:cubicBezTo>
                  <a:pt x="272" y="330"/>
                  <a:pt x="271" y="332"/>
                  <a:pt x="271" y="333"/>
                </a:cubicBezTo>
                <a:cubicBezTo>
                  <a:pt x="272" y="335"/>
                  <a:pt x="273" y="336"/>
                  <a:pt x="275" y="336"/>
                </a:cubicBezTo>
                <a:cubicBezTo>
                  <a:pt x="277" y="335"/>
                  <a:pt x="279" y="334"/>
                  <a:pt x="278" y="332"/>
                </a:cubicBezTo>
                <a:cubicBezTo>
                  <a:pt x="278" y="331"/>
                  <a:pt x="276" y="330"/>
                  <a:pt x="274" y="330"/>
                </a:cubicBezTo>
                <a:close/>
                <a:moveTo>
                  <a:pt x="288" y="328"/>
                </a:moveTo>
                <a:cubicBezTo>
                  <a:pt x="286" y="328"/>
                  <a:pt x="284" y="330"/>
                  <a:pt x="285" y="331"/>
                </a:cubicBezTo>
                <a:cubicBezTo>
                  <a:pt x="285" y="333"/>
                  <a:pt x="287" y="334"/>
                  <a:pt x="289" y="333"/>
                </a:cubicBezTo>
                <a:cubicBezTo>
                  <a:pt x="291" y="333"/>
                  <a:pt x="292" y="332"/>
                  <a:pt x="292" y="330"/>
                </a:cubicBezTo>
                <a:cubicBezTo>
                  <a:pt x="291" y="329"/>
                  <a:pt x="289" y="328"/>
                  <a:pt x="288" y="328"/>
                </a:cubicBezTo>
                <a:close/>
                <a:moveTo>
                  <a:pt x="301" y="325"/>
                </a:moveTo>
                <a:cubicBezTo>
                  <a:pt x="299" y="326"/>
                  <a:pt x="298" y="327"/>
                  <a:pt x="298" y="329"/>
                </a:cubicBezTo>
                <a:cubicBezTo>
                  <a:pt x="299" y="330"/>
                  <a:pt x="301" y="331"/>
                  <a:pt x="303" y="330"/>
                </a:cubicBezTo>
                <a:cubicBezTo>
                  <a:pt x="304" y="330"/>
                  <a:pt x="306" y="328"/>
                  <a:pt x="305" y="327"/>
                </a:cubicBezTo>
                <a:cubicBezTo>
                  <a:pt x="304" y="326"/>
                  <a:pt x="302" y="325"/>
                  <a:pt x="301" y="325"/>
                </a:cubicBezTo>
                <a:close/>
                <a:moveTo>
                  <a:pt x="313" y="322"/>
                </a:moveTo>
                <a:cubicBezTo>
                  <a:pt x="311" y="322"/>
                  <a:pt x="310" y="324"/>
                  <a:pt x="311" y="325"/>
                </a:cubicBezTo>
                <a:cubicBezTo>
                  <a:pt x="312" y="327"/>
                  <a:pt x="314" y="327"/>
                  <a:pt x="316" y="327"/>
                </a:cubicBezTo>
                <a:cubicBezTo>
                  <a:pt x="318" y="326"/>
                  <a:pt x="319" y="325"/>
                  <a:pt x="318" y="323"/>
                </a:cubicBezTo>
                <a:cubicBezTo>
                  <a:pt x="317" y="322"/>
                  <a:pt x="315" y="321"/>
                  <a:pt x="313" y="322"/>
                </a:cubicBezTo>
                <a:close/>
                <a:moveTo>
                  <a:pt x="326" y="318"/>
                </a:moveTo>
                <a:cubicBezTo>
                  <a:pt x="324" y="318"/>
                  <a:pt x="323" y="320"/>
                  <a:pt x="324" y="321"/>
                </a:cubicBezTo>
                <a:cubicBezTo>
                  <a:pt x="325" y="323"/>
                  <a:pt x="327" y="323"/>
                  <a:pt x="329" y="323"/>
                </a:cubicBezTo>
                <a:cubicBezTo>
                  <a:pt x="330" y="322"/>
                  <a:pt x="331" y="320"/>
                  <a:pt x="330" y="319"/>
                </a:cubicBezTo>
                <a:cubicBezTo>
                  <a:pt x="330" y="318"/>
                  <a:pt x="327" y="317"/>
                  <a:pt x="326" y="318"/>
                </a:cubicBezTo>
                <a:close/>
                <a:moveTo>
                  <a:pt x="343" y="314"/>
                </a:moveTo>
                <a:cubicBezTo>
                  <a:pt x="342" y="313"/>
                  <a:pt x="339" y="312"/>
                  <a:pt x="338" y="313"/>
                </a:cubicBezTo>
                <a:cubicBezTo>
                  <a:pt x="336" y="314"/>
                  <a:pt x="335" y="315"/>
                  <a:pt x="336" y="317"/>
                </a:cubicBezTo>
                <a:cubicBezTo>
                  <a:pt x="337" y="318"/>
                  <a:pt x="339" y="318"/>
                  <a:pt x="341" y="318"/>
                </a:cubicBezTo>
                <a:cubicBezTo>
                  <a:pt x="343" y="317"/>
                  <a:pt x="344" y="315"/>
                  <a:pt x="343" y="314"/>
                </a:cubicBezTo>
                <a:close/>
                <a:moveTo>
                  <a:pt x="354" y="308"/>
                </a:moveTo>
                <a:cubicBezTo>
                  <a:pt x="353" y="307"/>
                  <a:pt x="351" y="307"/>
                  <a:pt x="349" y="307"/>
                </a:cubicBezTo>
                <a:cubicBezTo>
                  <a:pt x="348" y="308"/>
                  <a:pt x="347" y="310"/>
                  <a:pt x="348" y="311"/>
                </a:cubicBezTo>
                <a:cubicBezTo>
                  <a:pt x="349" y="313"/>
                  <a:pt x="351" y="313"/>
                  <a:pt x="353" y="312"/>
                </a:cubicBezTo>
                <a:cubicBezTo>
                  <a:pt x="355" y="311"/>
                  <a:pt x="355" y="309"/>
                  <a:pt x="354" y="308"/>
                </a:cubicBezTo>
                <a:close/>
                <a:moveTo>
                  <a:pt x="365" y="302"/>
                </a:moveTo>
                <a:cubicBezTo>
                  <a:pt x="364" y="301"/>
                  <a:pt x="362" y="301"/>
                  <a:pt x="360" y="301"/>
                </a:cubicBezTo>
                <a:cubicBezTo>
                  <a:pt x="359" y="302"/>
                  <a:pt x="358" y="304"/>
                  <a:pt x="360" y="305"/>
                </a:cubicBezTo>
                <a:cubicBezTo>
                  <a:pt x="361" y="307"/>
                  <a:pt x="363" y="307"/>
                  <a:pt x="365" y="306"/>
                </a:cubicBezTo>
                <a:cubicBezTo>
                  <a:pt x="366" y="305"/>
                  <a:pt x="367" y="303"/>
                  <a:pt x="365" y="302"/>
                </a:cubicBezTo>
                <a:close/>
                <a:moveTo>
                  <a:pt x="376" y="295"/>
                </a:moveTo>
                <a:cubicBezTo>
                  <a:pt x="375" y="294"/>
                  <a:pt x="372" y="294"/>
                  <a:pt x="371" y="295"/>
                </a:cubicBezTo>
                <a:cubicBezTo>
                  <a:pt x="369" y="296"/>
                  <a:pt x="369" y="298"/>
                  <a:pt x="370" y="299"/>
                </a:cubicBezTo>
                <a:cubicBezTo>
                  <a:pt x="372" y="300"/>
                  <a:pt x="374" y="300"/>
                  <a:pt x="376" y="299"/>
                </a:cubicBezTo>
                <a:cubicBezTo>
                  <a:pt x="377" y="298"/>
                  <a:pt x="377" y="296"/>
                  <a:pt x="376" y="295"/>
                </a:cubicBezTo>
                <a:close/>
                <a:moveTo>
                  <a:pt x="386" y="288"/>
                </a:moveTo>
                <a:cubicBezTo>
                  <a:pt x="384" y="287"/>
                  <a:pt x="382" y="287"/>
                  <a:pt x="381" y="288"/>
                </a:cubicBezTo>
                <a:cubicBezTo>
                  <a:pt x="379" y="289"/>
                  <a:pt x="379" y="291"/>
                  <a:pt x="381" y="292"/>
                </a:cubicBezTo>
                <a:cubicBezTo>
                  <a:pt x="382" y="293"/>
                  <a:pt x="384" y="293"/>
                  <a:pt x="386" y="292"/>
                </a:cubicBezTo>
                <a:cubicBezTo>
                  <a:pt x="387" y="291"/>
                  <a:pt x="387" y="289"/>
                  <a:pt x="386" y="288"/>
                </a:cubicBezTo>
                <a:close/>
                <a:moveTo>
                  <a:pt x="395" y="280"/>
                </a:moveTo>
                <a:cubicBezTo>
                  <a:pt x="394" y="279"/>
                  <a:pt x="391" y="279"/>
                  <a:pt x="390" y="280"/>
                </a:cubicBezTo>
                <a:cubicBezTo>
                  <a:pt x="389" y="281"/>
                  <a:pt x="389" y="283"/>
                  <a:pt x="390" y="284"/>
                </a:cubicBezTo>
                <a:cubicBezTo>
                  <a:pt x="392" y="285"/>
                  <a:pt x="394" y="285"/>
                  <a:pt x="395" y="284"/>
                </a:cubicBezTo>
                <a:cubicBezTo>
                  <a:pt x="397" y="283"/>
                  <a:pt x="397" y="281"/>
                  <a:pt x="395" y="280"/>
                </a:cubicBezTo>
                <a:close/>
                <a:moveTo>
                  <a:pt x="404" y="272"/>
                </a:moveTo>
                <a:cubicBezTo>
                  <a:pt x="402" y="271"/>
                  <a:pt x="400" y="271"/>
                  <a:pt x="399" y="272"/>
                </a:cubicBezTo>
                <a:cubicBezTo>
                  <a:pt x="397" y="273"/>
                  <a:pt x="398" y="275"/>
                  <a:pt x="399" y="276"/>
                </a:cubicBezTo>
                <a:cubicBezTo>
                  <a:pt x="401" y="277"/>
                  <a:pt x="403" y="277"/>
                  <a:pt x="404" y="275"/>
                </a:cubicBezTo>
                <a:cubicBezTo>
                  <a:pt x="406" y="274"/>
                  <a:pt x="405" y="273"/>
                  <a:pt x="404" y="272"/>
                </a:cubicBezTo>
                <a:close/>
                <a:moveTo>
                  <a:pt x="407" y="268"/>
                </a:moveTo>
                <a:cubicBezTo>
                  <a:pt x="409" y="268"/>
                  <a:pt x="411" y="268"/>
                  <a:pt x="412" y="267"/>
                </a:cubicBezTo>
                <a:cubicBezTo>
                  <a:pt x="413" y="265"/>
                  <a:pt x="413" y="264"/>
                  <a:pt x="411" y="263"/>
                </a:cubicBezTo>
                <a:cubicBezTo>
                  <a:pt x="410" y="262"/>
                  <a:pt x="407" y="263"/>
                  <a:pt x="406" y="264"/>
                </a:cubicBezTo>
                <a:cubicBezTo>
                  <a:pt x="405" y="265"/>
                  <a:pt x="406" y="267"/>
                  <a:pt x="407" y="268"/>
                </a:cubicBezTo>
                <a:close/>
                <a:moveTo>
                  <a:pt x="420" y="258"/>
                </a:moveTo>
                <a:cubicBezTo>
                  <a:pt x="421" y="256"/>
                  <a:pt x="420" y="255"/>
                  <a:pt x="418" y="254"/>
                </a:cubicBezTo>
                <a:cubicBezTo>
                  <a:pt x="417" y="253"/>
                  <a:pt x="414" y="254"/>
                  <a:pt x="413" y="255"/>
                </a:cubicBezTo>
                <a:cubicBezTo>
                  <a:pt x="412" y="256"/>
                  <a:pt x="413" y="258"/>
                  <a:pt x="415" y="259"/>
                </a:cubicBezTo>
                <a:cubicBezTo>
                  <a:pt x="416" y="259"/>
                  <a:pt x="419" y="259"/>
                  <a:pt x="420" y="258"/>
                </a:cubicBezTo>
                <a:close/>
                <a:moveTo>
                  <a:pt x="426" y="248"/>
                </a:moveTo>
                <a:cubicBezTo>
                  <a:pt x="427" y="247"/>
                  <a:pt x="426" y="245"/>
                  <a:pt x="424" y="244"/>
                </a:cubicBezTo>
                <a:cubicBezTo>
                  <a:pt x="423" y="244"/>
                  <a:pt x="420" y="244"/>
                  <a:pt x="420" y="246"/>
                </a:cubicBezTo>
                <a:cubicBezTo>
                  <a:pt x="419" y="247"/>
                  <a:pt x="420" y="249"/>
                  <a:pt x="421" y="249"/>
                </a:cubicBezTo>
                <a:cubicBezTo>
                  <a:pt x="423" y="250"/>
                  <a:pt x="425" y="249"/>
                  <a:pt x="426" y="248"/>
                </a:cubicBezTo>
                <a:close/>
                <a:moveTo>
                  <a:pt x="430" y="235"/>
                </a:moveTo>
                <a:cubicBezTo>
                  <a:pt x="428" y="234"/>
                  <a:pt x="426" y="235"/>
                  <a:pt x="425" y="236"/>
                </a:cubicBezTo>
                <a:cubicBezTo>
                  <a:pt x="424" y="238"/>
                  <a:pt x="425" y="239"/>
                  <a:pt x="427" y="240"/>
                </a:cubicBezTo>
                <a:cubicBezTo>
                  <a:pt x="429" y="240"/>
                  <a:pt x="431" y="240"/>
                  <a:pt x="432" y="238"/>
                </a:cubicBezTo>
                <a:cubicBezTo>
                  <a:pt x="432" y="237"/>
                  <a:pt x="432" y="235"/>
                  <a:pt x="430" y="235"/>
                </a:cubicBezTo>
                <a:close/>
                <a:moveTo>
                  <a:pt x="432" y="230"/>
                </a:moveTo>
                <a:cubicBezTo>
                  <a:pt x="434" y="231"/>
                  <a:pt x="436" y="230"/>
                  <a:pt x="436" y="228"/>
                </a:cubicBezTo>
                <a:cubicBezTo>
                  <a:pt x="437" y="227"/>
                  <a:pt x="436" y="225"/>
                  <a:pt x="434" y="225"/>
                </a:cubicBezTo>
                <a:cubicBezTo>
                  <a:pt x="432" y="224"/>
                  <a:pt x="430" y="225"/>
                  <a:pt x="429" y="227"/>
                </a:cubicBezTo>
                <a:cubicBezTo>
                  <a:pt x="429" y="228"/>
                  <a:pt x="430" y="230"/>
                  <a:pt x="432" y="230"/>
                </a:cubicBezTo>
                <a:close/>
                <a:moveTo>
                  <a:pt x="440" y="218"/>
                </a:moveTo>
                <a:cubicBezTo>
                  <a:pt x="441" y="217"/>
                  <a:pt x="439" y="215"/>
                  <a:pt x="437" y="215"/>
                </a:cubicBezTo>
                <a:cubicBezTo>
                  <a:pt x="436" y="214"/>
                  <a:pt x="434" y="215"/>
                  <a:pt x="433" y="217"/>
                </a:cubicBezTo>
                <a:cubicBezTo>
                  <a:pt x="433" y="218"/>
                  <a:pt x="434" y="220"/>
                  <a:pt x="436" y="220"/>
                </a:cubicBezTo>
                <a:cubicBezTo>
                  <a:pt x="438" y="220"/>
                  <a:pt x="440" y="219"/>
                  <a:pt x="440" y="218"/>
                </a:cubicBezTo>
                <a:close/>
                <a:moveTo>
                  <a:pt x="443" y="208"/>
                </a:moveTo>
                <a:cubicBezTo>
                  <a:pt x="443" y="206"/>
                  <a:pt x="442" y="205"/>
                  <a:pt x="440" y="205"/>
                </a:cubicBezTo>
                <a:cubicBezTo>
                  <a:pt x="438" y="204"/>
                  <a:pt x="436" y="205"/>
                  <a:pt x="436" y="207"/>
                </a:cubicBezTo>
                <a:cubicBezTo>
                  <a:pt x="435" y="208"/>
                  <a:pt x="437" y="210"/>
                  <a:pt x="439" y="210"/>
                </a:cubicBezTo>
                <a:cubicBezTo>
                  <a:pt x="441" y="210"/>
                  <a:pt x="443" y="209"/>
                  <a:pt x="443" y="208"/>
                </a:cubicBezTo>
                <a:close/>
                <a:moveTo>
                  <a:pt x="445" y="197"/>
                </a:moveTo>
                <a:cubicBezTo>
                  <a:pt x="445" y="196"/>
                  <a:pt x="444" y="194"/>
                  <a:pt x="442" y="194"/>
                </a:cubicBezTo>
                <a:cubicBezTo>
                  <a:pt x="440" y="194"/>
                  <a:pt x="438" y="195"/>
                  <a:pt x="438" y="197"/>
                </a:cubicBezTo>
                <a:cubicBezTo>
                  <a:pt x="437" y="198"/>
                  <a:pt x="439" y="200"/>
                  <a:pt x="441" y="200"/>
                </a:cubicBezTo>
                <a:cubicBezTo>
                  <a:pt x="443" y="200"/>
                  <a:pt x="445" y="199"/>
                  <a:pt x="445" y="197"/>
                </a:cubicBezTo>
                <a:close/>
                <a:moveTo>
                  <a:pt x="442" y="184"/>
                </a:moveTo>
                <a:cubicBezTo>
                  <a:pt x="440" y="184"/>
                  <a:pt x="438" y="185"/>
                  <a:pt x="438" y="187"/>
                </a:cubicBezTo>
                <a:cubicBezTo>
                  <a:pt x="438" y="188"/>
                  <a:pt x="440" y="189"/>
                  <a:pt x="442" y="189"/>
                </a:cubicBezTo>
                <a:cubicBezTo>
                  <a:pt x="444" y="189"/>
                  <a:pt x="446" y="188"/>
                  <a:pt x="446" y="187"/>
                </a:cubicBezTo>
                <a:cubicBezTo>
                  <a:pt x="446" y="185"/>
                  <a:pt x="444" y="184"/>
                  <a:pt x="442" y="184"/>
                </a:cubicBezTo>
                <a:close/>
                <a:moveTo>
                  <a:pt x="438" y="176"/>
                </a:moveTo>
                <a:cubicBezTo>
                  <a:pt x="438" y="178"/>
                  <a:pt x="440" y="179"/>
                  <a:pt x="442" y="179"/>
                </a:cubicBezTo>
                <a:cubicBezTo>
                  <a:pt x="444" y="179"/>
                  <a:pt x="446" y="178"/>
                  <a:pt x="446" y="176"/>
                </a:cubicBezTo>
                <a:cubicBezTo>
                  <a:pt x="445" y="174"/>
                  <a:pt x="444" y="173"/>
                  <a:pt x="442" y="173"/>
                </a:cubicBezTo>
                <a:cubicBezTo>
                  <a:pt x="440" y="174"/>
                  <a:pt x="438" y="175"/>
                  <a:pt x="438" y="176"/>
                </a:cubicBezTo>
                <a:close/>
                <a:moveTo>
                  <a:pt x="440" y="163"/>
                </a:moveTo>
                <a:cubicBezTo>
                  <a:pt x="438" y="163"/>
                  <a:pt x="437" y="165"/>
                  <a:pt x="437" y="166"/>
                </a:cubicBezTo>
                <a:cubicBezTo>
                  <a:pt x="437" y="168"/>
                  <a:pt x="439" y="169"/>
                  <a:pt x="441" y="169"/>
                </a:cubicBezTo>
                <a:cubicBezTo>
                  <a:pt x="443" y="168"/>
                  <a:pt x="445" y="167"/>
                  <a:pt x="444" y="166"/>
                </a:cubicBezTo>
                <a:cubicBezTo>
                  <a:pt x="444" y="164"/>
                  <a:pt x="442" y="163"/>
                  <a:pt x="440" y="163"/>
                </a:cubicBezTo>
                <a:close/>
                <a:moveTo>
                  <a:pt x="438" y="153"/>
                </a:moveTo>
                <a:cubicBezTo>
                  <a:pt x="436" y="153"/>
                  <a:pt x="435" y="155"/>
                  <a:pt x="435" y="156"/>
                </a:cubicBezTo>
                <a:cubicBezTo>
                  <a:pt x="436" y="158"/>
                  <a:pt x="438" y="159"/>
                  <a:pt x="440" y="158"/>
                </a:cubicBezTo>
                <a:cubicBezTo>
                  <a:pt x="442" y="158"/>
                  <a:pt x="443" y="157"/>
                  <a:pt x="442" y="155"/>
                </a:cubicBezTo>
                <a:cubicBezTo>
                  <a:pt x="442" y="154"/>
                  <a:pt x="440" y="153"/>
                  <a:pt x="438" y="153"/>
                </a:cubicBezTo>
                <a:close/>
                <a:moveTo>
                  <a:pt x="435" y="143"/>
                </a:moveTo>
                <a:cubicBezTo>
                  <a:pt x="433" y="143"/>
                  <a:pt x="432" y="145"/>
                  <a:pt x="432" y="146"/>
                </a:cubicBezTo>
                <a:cubicBezTo>
                  <a:pt x="433" y="148"/>
                  <a:pt x="435" y="149"/>
                  <a:pt x="437" y="148"/>
                </a:cubicBezTo>
                <a:cubicBezTo>
                  <a:pt x="439" y="148"/>
                  <a:pt x="440" y="146"/>
                  <a:pt x="439" y="145"/>
                </a:cubicBezTo>
                <a:cubicBezTo>
                  <a:pt x="439" y="143"/>
                  <a:pt x="437" y="143"/>
                  <a:pt x="435" y="143"/>
                </a:cubicBezTo>
                <a:close/>
                <a:moveTo>
                  <a:pt x="431" y="133"/>
                </a:moveTo>
                <a:cubicBezTo>
                  <a:pt x="429" y="134"/>
                  <a:pt x="428" y="135"/>
                  <a:pt x="429" y="137"/>
                </a:cubicBezTo>
                <a:cubicBezTo>
                  <a:pt x="429" y="138"/>
                  <a:pt x="431" y="139"/>
                  <a:pt x="433" y="138"/>
                </a:cubicBezTo>
                <a:cubicBezTo>
                  <a:pt x="435" y="138"/>
                  <a:pt x="436" y="136"/>
                  <a:pt x="436" y="135"/>
                </a:cubicBezTo>
                <a:cubicBezTo>
                  <a:pt x="435" y="133"/>
                  <a:pt x="433" y="133"/>
                  <a:pt x="431" y="133"/>
                </a:cubicBezTo>
                <a:close/>
                <a:moveTo>
                  <a:pt x="426" y="124"/>
                </a:moveTo>
                <a:cubicBezTo>
                  <a:pt x="424" y="124"/>
                  <a:pt x="423" y="126"/>
                  <a:pt x="424" y="127"/>
                </a:cubicBezTo>
                <a:cubicBezTo>
                  <a:pt x="425" y="129"/>
                  <a:pt x="427" y="129"/>
                  <a:pt x="429" y="129"/>
                </a:cubicBezTo>
                <a:cubicBezTo>
                  <a:pt x="431" y="128"/>
                  <a:pt x="431" y="126"/>
                  <a:pt x="431" y="125"/>
                </a:cubicBezTo>
                <a:cubicBezTo>
                  <a:pt x="430" y="124"/>
                  <a:pt x="428" y="123"/>
                  <a:pt x="426" y="124"/>
                </a:cubicBezTo>
                <a:close/>
                <a:moveTo>
                  <a:pt x="418" y="118"/>
                </a:moveTo>
                <a:cubicBezTo>
                  <a:pt x="419" y="119"/>
                  <a:pt x="421" y="120"/>
                  <a:pt x="423" y="119"/>
                </a:cubicBezTo>
                <a:cubicBezTo>
                  <a:pt x="425" y="119"/>
                  <a:pt x="426" y="117"/>
                  <a:pt x="425" y="116"/>
                </a:cubicBezTo>
                <a:cubicBezTo>
                  <a:pt x="424" y="114"/>
                  <a:pt x="422" y="114"/>
                  <a:pt x="420" y="114"/>
                </a:cubicBezTo>
                <a:cubicBezTo>
                  <a:pt x="418" y="115"/>
                  <a:pt x="418" y="117"/>
                  <a:pt x="418" y="118"/>
                </a:cubicBezTo>
                <a:close/>
                <a:moveTo>
                  <a:pt x="417" y="110"/>
                </a:moveTo>
                <a:cubicBezTo>
                  <a:pt x="419" y="109"/>
                  <a:pt x="419" y="108"/>
                  <a:pt x="418" y="106"/>
                </a:cubicBezTo>
                <a:cubicBezTo>
                  <a:pt x="417" y="105"/>
                  <a:pt x="415" y="105"/>
                  <a:pt x="413" y="106"/>
                </a:cubicBezTo>
                <a:cubicBezTo>
                  <a:pt x="412" y="106"/>
                  <a:pt x="411" y="108"/>
                  <a:pt x="412" y="109"/>
                </a:cubicBezTo>
                <a:cubicBezTo>
                  <a:pt x="413" y="111"/>
                  <a:pt x="415" y="111"/>
                  <a:pt x="417" y="110"/>
                </a:cubicBezTo>
                <a:close/>
                <a:moveTo>
                  <a:pt x="406" y="97"/>
                </a:moveTo>
                <a:cubicBezTo>
                  <a:pt x="404" y="98"/>
                  <a:pt x="404" y="100"/>
                  <a:pt x="405" y="101"/>
                </a:cubicBezTo>
                <a:cubicBezTo>
                  <a:pt x="406" y="102"/>
                  <a:pt x="408" y="102"/>
                  <a:pt x="410" y="102"/>
                </a:cubicBezTo>
                <a:cubicBezTo>
                  <a:pt x="412" y="101"/>
                  <a:pt x="412" y="99"/>
                  <a:pt x="411" y="98"/>
                </a:cubicBezTo>
                <a:cubicBezTo>
                  <a:pt x="410" y="96"/>
                  <a:pt x="407" y="96"/>
                  <a:pt x="406" y="97"/>
                </a:cubicBezTo>
                <a:close/>
                <a:moveTo>
                  <a:pt x="397" y="89"/>
                </a:moveTo>
                <a:cubicBezTo>
                  <a:pt x="396" y="90"/>
                  <a:pt x="396" y="92"/>
                  <a:pt x="397" y="93"/>
                </a:cubicBezTo>
                <a:cubicBezTo>
                  <a:pt x="398" y="94"/>
                  <a:pt x="400" y="94"/>
                  <a:pt x="402" y="93"/>
                </a:cubicBezTo>
                <a:cubicBezTo>
                  <a:pt x="404" y="92"/>
                  <a:pt x="404" y="91"/>
                  <a:pt x="403" y="89"/>
                </a:cubicBezTo>
                <a:cubicBezTo>
                  <a:pt x="401" y="88"/>
                  <a:pt x="399" y="88"/>
                  <a:pt x="397" y="89"/>
                </a:cubicBezTo>
                <a:close/>
                <a:moveTo>
                  <a:pt x="388" y="81"/>
                </a:moveTo>
                <a:cubicBezTo>
                  <a:pt x="387" y="83"/>
                  <a:pt x="387" y="84"/>
                  <a:pt x="388" y="85"/>
                </a:cubicBezTo>
                <a:cubicBezTo>
                  <a:pt x="390" y="86"/>
                  <a:pt x="392" y="86"/>
                  <a:pt x="393" y="85"/>
                </a:cubicBezTo>
                <a:cubicBezTo>
                  <a:pt x="395" y="84"/>
                  <a:pt x="395" y="83"/>
                  <a:pt x="394" y="82"/>
                </a:cubicBezTo>
                <a:cubicBezTo>
                  <a:pt x="392" y="80"/>
                  <a:pt x="390" y="80"/>
                  <a:pt x="388" y="81"/>
                </a:cubicBezTo>
                <a:close/>
                <a:moveTo>
                  <a:pt x="379" y="78"/>
                </a:moveTo>
                <a:cubicBezTo>
                  <a:pt x="380" y="79"/>
                  <a:pt x="383" y="79"/>
                  <a:pt x="384" y="78"/>
                </a:cubicBezTo>
                <a:cubicBezTo>
                  <a:pt x="385" y="77"/>
                  <a:pt x="385" y="75"/>
                  <a:pt x="384" y="74"/>
                </a:cubicBezTo>
                <a:cubicBezTo>
                  <a:pt x="382" y="73"/>
                  <a:pt x="380" y="73"/>
                  <a:pt x="379" y="74"/>
                </a:cubicBezTo>
                <a:cubicBezTo>
                  <a:pt x="377" y="76"/>
                  <a:pt x="377" y="77"/>
                  <a:pt x="379" y="78"/>
                </a:cubicBezTo>
                <a:close/>
                <a:moveTo>
                  <a:pt x="369" y="72"/>
                </a:moveTo>
                <a:cubicBezTo>
                  <a:pt x="370" y="73"/>
                  <a:pt x="373" y="73"/>
                  <a:pt x="374" y="71"/>
                </a:cubicBezTo>
                <a:cubicBezTo>
                  <a:pt x="375" y="70"/>
                  <a:pt x="375" y="68"/>
                  <a:pt x="373" y="67"/>
                </a:cubicBezTo>
                <a:cubicBezTo>
                  <a:pt x="372" y="67"/>
                  <a:pt x="370" y="67"/>
                  <a:pt x="368" y="68"/>
                </a:cubicBezTo>
                <a:cubicBezTo>
                  <a:pt x="367" y="69"/>
                  <a:pt x="367" y="71"/>
                  <a:pt x="369" y="72"/>
                </a:cubicBezTo>
                <a:close/>
                <a:moveTo>
                  <a:pt x="375" y="31"/>
                </a:moveTo>
                <a:cubicBezTo>
                  <a:pt x="377" y="32"/>
                  <a:pt x="379" y="32"/>
                  <a:pt x="380" y="30"/>
                </a:cubicBezTo>
                <a:cubicBezTo>
                  <a:pt x="381" y="29"/>
                  <a:pt x="381" y="27"/>
                  <a:pt x="379" y="27"/>
                </a:cubicBezTo>
                <a:cubicBezTo>
                  <a:pt x="377" y="26"/>
                  <a:pt x="375" y="26"/>
                  <a:pt x="374" y="27"/>
                </a:cubicBezTo>
                <a:cubicBezTo>
                  <a:pt x="373" y="29"/>
                  <a:pt x="373" y="30"/>
                  <a:pt x="375" y="31"/>
                </a:cubicBezTo>
                <a:close/>
                <a:moveTo>
                  <a:pt x="364" y="27"/>
                </a:moveTo>
                <a:cubicBezTo>
                  <a:pt x="366" y="27"/>
                  <a:pt x="368" y="27"/>
                  <a:pt x="369" y="25"/>
                </a:cubicBezTo>
                <a:cubicBezTo>
                  <a:pt x="370" y="24"/>
                  <a:pt x="370" y="22"/>
                  <a:pt x="368" y="22"/>
                </a:cubicBezTo>
                <a:cubicBezTo>
                  <a:pt x="366" y="21"/>
                  <a:pt x="364" y="22"/>
                  <a:pt x="363" y="23"/>
                </a:cubicBezTo>
                <a:cubicBezTo>
                  <a:pt x="362" y="24"/>
                  <a:pt x="363" y="26"/>
                  <a:pt x="364" y="27"/>
                </a:cubicBezTo>
                <a:close/>
                <a:moveTo>
                  <a:pt x="353" y="22"/>
                </a:moveTo>
                <a:cubicBezTo>
                  <a:pt x="355" y="23"/>
                  <a:pt x="357" y="22"/>
                  <a:pt x="358" y="21"/>
                </a:cubicBezTo>
                <a:cubicBezTo>
                  <a:pt x="359" y="20"/>
                  <a:pt x="358" y="18"/>
                  <a:pt x="357" y="17"/>
                </a:cubicBezTo>
                <a:cubicBezTo>
                  <a:pt x="355" y="17"/>
                  <a:pt x="353" y="17"/>
                  <a:pt x="352" y="19"/>
                </a:cubicBezTo>
                <a:cubicBezTo>
                  <a:pt x="351" y="20"/>
                  <a:pt x="352" y="22"/>
                  <a:pt x="353" y="22"/>
                </a:cubicBezTo>
                <a:close/>
                <a:moveTo>
                  <a:pt x="342" y="19"/>
                </a:moveTo>
                <a:cubicBezTo>
                  <a:pt x="344" y="19"/>
                  <a:pt x="346" y="18"/>
                  <a:pt x="347" y="17"/>
                </a:cubicBezTo>
                <a:cubicBezTo>
                  <a:pt x="348" y="16"/>
                  <a:pt x="347" y="14"/>
                  <a:pt x="345" y="13"/>
                </a:cubicBezTo>
                <a:cubicBezTo>
                  <a:pt x="343" y="13"/>
                  <a:pt x="341" y="14"/>
                  <a:pt x="340" y="15"/>
                </a:cubicBezTo>
                <a:cubicBezTo>
                  <a:pt x="339" y="16"/>
                  <a:pt x="340" y="18"/>
                  <a:pt x="342" y="19"/>
                </a:cubicBezTo>
                <a:close/>
                <a:moveTo>
                  <a:pt x="330" y="15"/>
                </a:moveTo>
                <a:cubicBezTo>
                  <a:pt x="332" y="16"/>
                  <a:pt x="334" y="15"/>
                  <a:pt x="335" y="14"/>
                </a:cubicBezTo>
                <a:cubicBezTo>
                  <a:pt x="336" y="12"/>
                  <a:pt x="335" y="11"/>
                  <a:pt x="333" y="10"/>
                </a:cubicBezTo>
                <a:cubicBezTo>
                  <a:pt x="331" y="10"/>
                  <a:pt x="329" y="10"/>
                  <a:pt x="328" y="12"/>
                </a:cubicBezTo>
                <a:cubicBezTo>
                  <a:pt x="328" y="13"/>
                  <a:pt x="328" y="15"/>
                  <a:pt x="330" y="15"/>
                </a:cubicBezTo>
                <a:close/>
                <a:moveTo>
                  <a:pt x="323" y="11"/>
                </a:moveTo>
                <a:cubicBezTo>
                  <a:pt x="324" y="9"/>
                  <a:pt x="323" y="8"/>
                  <a:pt x="321" y="7"/>
                </a:cubicBezTo>
                <a:cubicBezTo>
                  <a:pt x="319" y="7"/>
                  <a:pt x="317" y="8"/>
                  <a:pt x="316" y="9"/>
                </a:cubicBezTo>
                <a:cubicBezTo>
                  <a:pt x="316" y="10"/>
                  <a:pt x="317" y="12"/>
                  <a:pt x="319" y="12"/>
                </a:cubicBezTo>
                <a:cubicBezTo>
                  <a:pt x="320" y="13"/>
                  <a:pt x="322" y="12"/>
                  <a:pt x="323" y="11"/>
                </a:cubicBezTo>
                <a:close/>
                <a:moveTo>
                  <a:pt x="311" y="8"/>
                </a:moveTo>
                <a:cubicBezTo>
                  <a:pt x="311" y="7"/>
                  <a:pt x="310" y="5"/>
                  <a:pt x="308" y="5"/>
                </a:cubicBezTo>
                <a:cubicBezTo>
                  <a:pt x="306" y="4"/>
                  <a:pt x="304" y="5"/>
                  <a:pt x="304" y="7"/>
                </a:cubicBezTo>
                <a:cubicBezTo>
                  <a:pt x="303" y="8"/>
                  <a:pt x="305" y="10"/>
                  <a:pt x="307" y="10"/>
                </a:cubicBezTo>
                <a:cubicBezTo>
                  <a:pt x="308" y="10"/>
                  <a:pt x="310" y="9"/>
                  <a:pt x="311" y="8"/>
                </a:cubicBezTo>
                <a:close/>
                <a:moveTo>
                  <a:pt x="299" y="6"/>
                </a:moveTo>
                <a:cubicBezTo>
                  <a:pt x="299" y="4"/>
                  <a:pt x="298" y="3"/>
                  <a:pt x="296" y="3"/>
                </a:cubicBezTo>
                <a:cubicBezTo>
                  <a:pt x="294" y="3"/>
                  <a:pt x="292" y="4"/>
                  <a:pt x="291" y="5"/>
                </a:cubicBezTo>
                <a:cubicBezTo>
                  <a:pt x="291" y="6"/>
                  <a:pt x="292" y="8"/>
                  <a:pt x="294" y="8"/>
                </a:cubicBezTo>
                <a:cubicBezTo>
                  <a:pt x="296" y="8"/>
                  <a:pt x="298" y="7"/>
                  <a:pt x="299" y="6"/>
                </a:cubicBezTo>
                <a:close/>
                <a:moveTo>
                  <a:pt x="286" y="4"/>
                </a:moveTo>
                <a:cubicBezTo>
                  <a:pt x="286" y="3"/>
                  <a:pt x="285" y="2"/>
                  <a:pt x="283" y="1"/>
                </a:cubicBezTo>
                <a:cubicBezTo>
                  <a:pt x="281" y="1"/>
                  <a:pt x="279" y="2"/>
                  <a:pt x="279" y="4"/>
                </a:cubicBezTo>
                <a:cubicBezTo>
                  <a:pt x="279" y="5"/>
                  <a:pt x="280" y="7"/>
                  <a:pt x="282" y="7"/>
                </a:cubicBezTo>
                <a:cubicBezTo>
                  <a:pt x="284" y="7"/>
                  <a:pt x="286" y="6"/>
                  <a:pt x="286" y="4"/>
                </a:cubicBezTo>
                <a:close/>
                <a:moveTo>
                  <a:pt x="274" y="3"/>
                </a:moveTo>
                <a:cubicBezTo>
                  <a:pt x="274" y="2"/>
                  <a:pt x="272" y="1"/>
                  <a:pt x="270" y="0"/>
                </a:cubicBezTo>
                <a:cubicBezTo>
                  <a:pt x="268" y="0"/>
                  <a:pt x="267" y="1"/>
                  <a:pt x="266" y="3"/>
                </a:cubicBezTo>
                <a:cubicBezTo>
                  <a:pt x="266" y="4"/>
                  <a:pt x="268" y="6"/>
                  <a:pt x="270" y="6"/>
                </a:cubicBezTo>
                <a:cubicBezTo>
                  <a:pt x="272" y="6"/>
                  <a:pt x="273" y="5"/>
                  <a:pt x="274" y="3"/>
                </a:cubicBezTo>
                <a:close/>
                <a:moveTo>
                  <a:pt x="261" y="3"/>
                </a:moveTo>
                <a:cubicBezTo>
                  <a:pt x="261" y="1"/>
                  <a:pt x="259" y="0"/>
                  <a:pt x="257" y="0"/>
                </a:cubicBezTo>
                <a:cubicBezTo>
                  <a:pt x="255" y="0"/>
                  <a:pt x="254" y="1"/>
                  <a:pt x="254" y="3"/>
                </a:cubicBezTo>
                <a:cubicBezTo>
                  <a:pt x="254" y="4"/>
                  <a:pt x="255" y="5"/>
                  <a:pt x="257" y="5"/>
                </a:cubicBezTo>
                <a:cubicBezTo>
                  <a:pt x="259" y="6"/>
                  <a:pt x="261" y="4"/>
                  <a:pt x="261" y="3"/>
                </a:cubicBezTo>
                <a:close/>
                <a:moveTo>
                  <a:pt x="245" y="6"/>
                </a:moveTo>
                <a:cubicBezTo>
                  <a:pt x="247" y="6"/>
                  <a:pt x="248" y="4"/>
                  <a:pt x="248" y="3"/>
                </a:cubicBezTo>
                <a:cubicBezTo>
                  <a:pt x="248" y="1"/>
                  <a:pt x="247" y="0"/>
                  <a:pt x="245" y="0"/>
                </a:cubicBezTo>
                <a:cubicBezTo>
                  <a:pt x="243" y="0"/>
                  <a:pt x="241" y="1"/>
                  <a:pt x="241" y="3"/>
                </a:cubicBezTo>
                <a:cubicBezTo>
                  <a:pt x="241" y="4"/>
                  <a:pt x="243" y="6"/>
                  <a:pt x="245" y="6"/>
                </a:cubicBezTo>
                <a:close/>
                <a:moveTo>
                  <a:pt x="232" y="6"/>
                </a:moveTo>
                <a:cubicBezTo>
                  <a:pt x="234" y="6"/>
                  <a:pt x="236" y="5"/>
                  <a:pt x="235" y="3"/>
                </a:cubicBezTo>
                <a:cubicBezTo>
                  <a:pt x="235" y="2"/>
                  <a:pt x="234" y="1"/>
                  <a:pt x="232" y="1"/>
                </a:cubicBezTo>
                <a:cubicBezTo>
                  <a:pt x="230" y="1"/>
                  <a:pt x="228" y="2"/>
                  <a:pt x="228" y="4"/>
                </a:cubicBezTo>
                <a:cubicBezTo>
                  <a:pt x="228" y="5"/>
                  <a:pt x="230" y="6"/>
                  <a:pt x="232" y="6"/>
                </a:cubicBezTo>
                <a:close/>
                <a:moveTo>
                  <a:pt x="220" y="7"/>
                </a:moveTo>
                <a:cubicBezTo>
                  <a:pt x="222" y="7"/>
                  <a:pt x="223" y="6"/>
                  <a:pt x="223" y="4"/>
                </a:cubicBezTo>
                <a:cubicBezTo>
                  <a:pt x="223" y="3"/>
                  <a:pt x="221" y="2"/>
                  <a:pt x="219" y="2"/>
                </a:cubicBezTo>
                <a:cubicBezTo>
                  <a:pt x="217" y="2"/>
                  <a:pt x="215" y="3"/>
                  <a:pt x="216" y="5"/>
                </a:cubicBezTo>
                <a:cubicBezTo>
                  <a:pt x="216" y="6"/>
                  <a:pt x="218" y="7"/>
                  <a:pt x="220" y="7"/>
                </a:cubicBezTo>
                <a:close/>
                <a:moveTo>
                  <a:pt x="207" y="9"/>
                </a:moveTo>
                <a:cubicBezTo>
                  <a:pt x="209" y="9"/>
                  <a:pt x="211" y="7"/>
                  <a:pt x="210" y="6"/>
                </a:cubicBezTo>
                <a:cubicBezTo>
                  <a:pt x="210" y="4"/>
                  <a:pt x="208" y="3"/>
                  <a:pt x="206" y="3"/>
                </a:cubicBezTo>
                <a:cubicBezTo>
                  <a:pt x="204" y="4"/>
                  <a:pt x="203" y="5"/>
                  <a:pt x="203" y="7"/>
                </a:cubicBezTo>
                <a:cubicBezTo>
                  <a:pt x="203" y="8"/>
                  <a:pt x="205" y="9"/>
                  <a:pt x="207" y="9"/>
                </a:cubicBezTo>
                <a:close/>
                <a:moveTo>
                  <a:pt x="195" y="11"/>
                </a:moveTo>
                <a:cubicBezTo>
                  <a:pt x="197" y="11"/>
                  <a:pt x="198" y="9"/>
                  <a:pt x="198" y="8"/>
                </a:cubicBezTo>
                <a:cubicBezTo>
                  <a:pt x="197" y="6"/>
                  <a:pt x="195" y="5"/>
                  <a:pt x="193" y="6"/>
                </a:cubicBezTo>
                <a:cubicBezTo>
                  <a:pt x="191" y="6"/>
                  <a:pt x="190" y="7"/>
                  <a:pt x="191" y="9"/>
                </a:cubicBezTo>
                <a:cubicBezTo>
                  <a:pt x="191" y="10"/>
                  <a:pt x="193" y="11"/>
                  <a:pt x="195" y="11"/>
                </a:cubicBezTo>
                <a:close/>
                <a:moveTo>
                  <a:pt x="183" y="13"/>
                </a:moveTo>
                <a:cubicBezTo>
                  <a:pt x="185" y="13"/>
                  <a:pt x="186" y="11"/>
                  <a:pt x="185" y="10"/>
                </a:cubicBezTo>
                <a:cubicBezTo>
                  <a:pt x="185" y="9"/>
                  <a:pt x="183" y="8"/>
                  <a:pt x="181" y="8"/>
                </a:cubicBezTo>
                <a:cubicBezTo>
                  <a:pt x="179" y="9"/>
                  <a:pt x="178" y="10"/>
                  <a:pt x="178" y="12"/>
                </a:cubicBezTo>
                <a:cubicBezTo>
                  <a:pt x="179" y="13"/>
                  <a:pt x="181" y="14"/>
                  <a:pt x="183" y="13"/>
                </a:cubicBezTo>
                <a:close/>
                <a:moveTo>
                  <a:pt x="171" y="16"/>
                </a:moveTo>
                <a:cubicBezTo>
                  <a:pt x="173" y="16"/>
                  <a:pt x="174" y="14"/>
                  <a:pt x="173" y="13"/>
                </a:cubicBezTo>
                <a:cubicBezTo>
                  <a:pt x="172" y="12"/>
                  <a:pt x="170" y="11"/>
                  <a:pt x="168" y="11"/>
                </a:cubicBezTo>
                <a:cubicBezTo>
                  <a:pt x="167" y="12"/>
                  <a:pt x="166" y="13"/>
                  <a:pt x="166" y="15"/>
                </a:cubicBezTo>
                <a:cubicBezTo>
                  <a:pt x="167" y="16"/>
                  <a:pt x="169" y="17"/>
                  <a:pt x="171" y="16"/>
                </a:cubicBezTo>
                <a:close/>
                <a:moveTo>
                  <a:pt x="159" y="20"/>
                </a:moveTo>
                <a:cubicBezTo>
                  <a:pt x="161" y="19"/>
                  <a:pt x="162" y="18"/>
                  <a:pt x="161" y="16"/>
                </a:cubicBezTo>
                <a:cubicBezTo>
                  <a:pt x="160" y="15"/>
                  <a:pt x="158" y="14"/>
                  <a:pt x="156" y="15"/>
                </a:cubicBezTo>
                <a:cubicBezTo>
                  <a:pt x="154" y="15"/>
                  <a:pt x="154" y="17"/>
                  <a:pt x="154" y="18"/>
                </a:cubicBezTo>
                <a:cubicBezTo>
                  <a:pt x="155" y="20"/>
                  <a:pt x="157" y="21"/>
                  <a:pt x="159" y="20"/>
                </a:cubicBezTo>
                <a:close/>
                <a:moveTo>
                  <a:pt x="147" y="24"/>
                </a:moveTo>
                <a:cubicBezTo>
                  <a:pt x="149" y="23"/>
                  <a:pt x="150" y="22"/>
                  <a:pt x="149" y="20"/>
                </a:cubicBezTo>
                <a:cubicBezTo>
                  <a:pt x="148" y="19"/>
                  <a:pt x="146" y="18"/>
                  <a:pt x="144" y="19"/>
                </a:cubicBezTo>
                <a:cubicBezTo>
                  <a:pt x="143" y="20"/>
                  <a:pt x="142" y="21"/>
                  <a:pt x="143" y="23"/>
                </a:cubicBezTo>
                <a:cubicBezTo>
                  <a:pt x="144" y="24"/>
                  <a:pt x="146" y="25"/>
                  <a:pt x="147" y="24"/>
                </a:cubicBezTo>
                <a:close/>
                <a:moveTo>
                  <a:pt x="136" y="28"/>
                </a:moveTo>
                <a:cubicBezTo>
                  <a:pt x="138" y="28"/>
                  <a:pt x="139" y="26"/>
                  <a:pt x="138" y="25"/>
                </a:cubicBezTo>
                <a:cubicBezTo>
                  <a:pt x="137" y="23"/>
                  <a:pt x="135" y="23"/>
                  <a:pt x="133" y="23"/>
                </a:cubicBezTo>
                <a:cubicBezTo>
                  <a:pt x="131" y="24"/>
                  <a:pt x="130" y="26"/>
                  <a:pt x="131" y="27"/>
                </a:cubicBezTo>
                <a:cubicBezTo>
                  <a:pt x="132" y="29"/>
                  <a:pt x="134" y="29"/>
                  <a:pt x="136" y="28"/>
                </a:cubicBezTo>
                <a:close/>
                <a:moveTo>
                  <a:pt x="125" y="33"/>
                </a:moveTo>
                <a:cubicBezTo>
                  <a:pt x="127" y="32"/>
                  <a:pt x="128" y="31"/>
                  <a:pt x="127" y="29"/>
                </a:cubicBezTo>
                <a:cubicBezTo>
                  <a:pt x="126" y="28"/>
                  <a:pt x="123" y="28"/>
                  <a:pt x="122" y="28"/>
                </a:cubicBezTo>
                <a:cubicBezTo>
                  <a:pt x="120" y="29"/>
                  <a:pt x="119" y="31"/>
                  <a:pt x="120" y="32"/>
                </a:cubicBezTo>
                <a:cubicBezTo>
                  <a:pt x="121" y="34"/>
                  <a:pt x="124" y="34"/>
                  <a:pt x="125" y="33"/>
                </a:cubicBezTo>
                <a:close/>
                <a:moveTo>
                  <a:pt x="115" y="38"/>
                </a:moveTo>
                <a:cubicBezTo>
                  <a:pt x="116" y="37"/>
                  <a:pt x="117" y="36"/>
                  <a:pt x="116" y="35"/>
                </a:cubicBezTo>
                <a:cubicBezTo>
                  <a:pt x="115" y="33"/>
                  <a:pt x="112" y="33"/>
                  <a:pt x="111" y="34"/>
                </a:cubicBezTo>
                <a:cubicBezTo>
                  <a:pt x="109" y="35"/>
                  <a:pt x="109" y="36"/>
                  <a:pt x="110" y="38"/>
                </a:cubicBezTo>
                <a:cubicBezTo>
                  <a:pt x="111" y="39"/>
                  <a:pt x="113" y="39"/>
                  <a:pt x="115" y="38"/>
                </a:cubicBezTo>
                <a:close/>
                <a:moveTo>
                  <a:pt x="104" y="44"/>
                </a:moveTo>
                <a:cubicBezTo>
                  <a:pt x="106" y="43"/>
                  <a:pt x="106" y="41"/>
                  <a:pt x="105" y="40"/>
                </a:cubicBezTo>
                <a:cubicBezTo>
                  <a:pt x="104" y="39"/>
                  <a:pt x="102" y="39"/>
                  <a:pt x="100" y="40"/>
                </a:cubicBezTo>
                <a:cubicBezTo>
                  <a:pt x="98" y="41"/>
                  <a:pt x="98" y="42"/>
                  <a:pt x="99" y="44"/>
                </a:cubicBezTo>
                <a:cubicBezTo>
                  <a:pt x="100" y="45"/>
                  <a:pt x="103" y="45"/>
                  <a:pt x="104" y="44"/>
                </a:cubicBezTo>
                <a:close/>
                <a:moveTo>
                  <a:pt x="94" y="50"/>
                </a:moveTo>
                <a:cubicBezTo>
                  <a:pt x="96" y="49"/>
                  <a:pt x="96" y="47"/>
                  <a:pt x="95" y="46"/>
                </a:cubicBezTo>
                <a:cubicBezTo>
                  <a:pt x="94" y="45"/>
                  <a:pt x="91" y="45"/>
                  <a:pt x="90" y="46"/>
                </a:cubicBezTo>
                <a:cubicBezTo>
                  <a:pt x="88" y="47"/>
                  <a:pt x="88" y="49"/>
                  <a:pt x="89" y="50"/>
                </a:cubicBezTo>
                <a:cubicBezTo>
                  <a:pt x="91" y="51"/>
                  <a:pt x="93" y="51"/>
                  <a:pt x="94" y="50"/>
                </a:cubicBezTo>
                <a:close/>
                <a:moveTo>
                  <a:pt x="85" y="56"/>
                </a:moveTo>
                <a:cubicBezTo>
                  <a:pt x="87" y="55"/>
                  <a:pt x="87" y="54"/>
                  <a:pt x="85" y="53"/>
                </a:cubicBezTo>
                <a:cubicBezTo>
                  <a:pt x="84" y="51"/>
                  <a:pt x="82" y="51"/>
                  <a:pt x="80" y="53"/>
                </a:cubicBezTo>
                <a:cubicBezTo>
                  <a:pt x="79" y="54"/>
                  <a:pt x="79" y="55"/>
                  <a:pt x="80" y="56"/>
                </a:cubicBezTo>
                <a:cubicBezTo>
                  <a:pt x="81" y="57"/>
                  <a:pt x="84" y="58"/>
                  <a:pt x="85" y="56"/>
                </a:cubicBezTo>
                <a:close/>
                <a:moveTo>
                  <a:pt x="76" y="63"/>
                </a:moveTo>
                <a:cubicBezTo>
                  <a:pt x="77" y="62"/>
                  <a:pt x="77" y="60"/>
                  <a:pt x="76" y="59"/>
                </a:cubicBezTo>
                <a:cubicBezTo>
                  <a:pt x="75" y="58"/>
                  <a:pt x="72" y="58"/>
                  <a:pt x="71" y="59"/>
                </a:cubicBezTo>
                <a:cubicBezTo>
                  <a:pt x="69" y="61"/>
                  <a:pt x="69" y="62"/>
                  <a:pt x="71" y="63"/>
                </a:cubicBezTo>
                <a:cubicBezTo>
                  <a:pt x="72" y="64"/>
                  <a:pt x="75" y="64"/>
                  <a:pt x="76" y="63"/>
                </a:cubicBezTo>
                <a:close/>
                <a:moveTo>
                  <a:pt x="62" y="71"/>
                </a:moveTo>
                <a:cubicBezTo>
                  <a:pt x="64" y="72"/>
                  <a:pt x="66" y="72"/>
                  <a:pt x="67" y="70"/>
                </a:cubicBezTo>
                <a:cubicBezTo>
                  <a:pt x="69" y="69"/>
                  <a:pt x="69" y="67"/>
                  <a:pt x="67" y="66"/>
                </a:cubicBezTo>
                <a:cubicBezTo>
                  <a:pt x="66" y="66"/>
                  <a:pt x="63" y="66"/>
                  <a:pt x="62" y="67"/>
                </a:cubicBezTo>
                <a:cubicBezTo>
                  <a:pt x="61" y="68"/>
                  <a:pt x="61" y="70"/>
                  <a:pt x="62" y="71"/>
                </a:cubicBezTo>
                <a:close/>
                <a:moveTo>
                  <a:pt x="54" y="78"/>
                </a:moveTo>
                <a:cubicBezTo>
                  <a:pt x="56" y="79"/>
                  <a:pt x="58" y="79"/>
                  <a:pt x="59" y="78"/>
                </a:cubicBezTo>
                <a:cubicBezTo>
                  <a:pt x="61" y="77"/>
                  <a:pt x="60" y="75"/>
                  <a:pt x="59" y="74"/>
                </a:cubicBezTo>
                <a:cubicBezTo>
                  <a:pt x="57" y="73"/>
                  <a:pt x="55" y="73"/>
                  <a:pt x="54" y="74"/>
                </a:cubicBezTo>
                <a:cubicBezTo>
                  <a:pt x="52" y="76"/>
                  <a:pt x="53" y="77"/>
                  <a:pt x="54" y="78"/>
                </a:cubicBezTo>
                <a:close/>
                <a:moveTo>
                  <a:pt x="47" y="86"/>
                </a:moveTo>
                <a:cubicBezTo>
                  <a:pt x="48" y="87"/>
                  <a:pt x="51" y="87"/>
                  <a:pt x="52" y="86"/>
                </a:cubicBezTo>
                <a:cubicBezTo>
                  <a:pt x="53" y="84"/>
                  <a:pt x="53" y="83"/>
                  <a:pt x="51" y="82"/>
                </a:cubicBezTo>
                <a:cubicBezTo>
                  <a:pt x="49" y="81"/>
                  <a:pt x="47" y="81"/>
                  <a:pt x="46" y="82"/>
                </a:cubicBezTo>
                <a:cubicBezTo>
                  <a:pt x="45" y="84"/>
                  <a:pt x="45" y="85"/>
                  <a:pt x="47" y="86"/>
                </a:cubicBezTo>
                <a:close/>
                <a:moveTo>
                  <a:pt x="40" y="94"/>
                </a:moveTo>
                <a:cubicBezTo>
                  <a:pt x="42" y="95"/>
                  <a:pt x="44" y="95"/>
                  <a:pt x="45" y="94"/>
                </a:cubicBezTo>
                <a:cubicBezTo>
                  <a:pt x="46" y="92"/>
                  <a:pt x="45" y="91"/>
                  <a:pt x="44" y="90"/>
                </a:cubicBezTo>
                <a:cubicBezTo>
                  <a:pt x="42" y="89"/>
                  <a:pt x="40" y="89"/>
                  <a:pt x="39" y="91"/>
                </a:cubicBezTo>
                <a:cubicBezTo>
                  <a:pt x="38" y="92"/>
                  <a:pt x="38" y="94"/>
                  <a:pt x="40" y="94"/>
                </a:cubicBezTo>
                <a:close/>
                <a:moveTo>
                  <a:pt x="33" y="103"/>
                </a:moveTo>
                <a:cubicBezTo>
                  <a:pt x="35" y="104"/>
                  <a:pt x="37" y="103"/>
                  <a:pt x="38" y="102"/>
                </a:cubicBezTo>
                <a:cubicBezTo>
                  <a:pt x="39" y="100"/>
                  <a:pt x="39" y="99"/>
                  <a:pt x="37" y="98"/>
                </a:cubicBezTo>
                <a:cubicBezTo>
                  <a:pt x="35" y="97"/>
                  <a:pt x="33" y="98"/>
                  <a:pt x="32" y="99"/>
                </a:cubicBezTo>
                <a:cubicBezTo>
                  <a:pt x="31" y="101"/>
                  <a:pt x="32" y="102"/>
                  <a:pt x="33" y="103"/>
                </a:cubicBezTo>
                <a:close/>
                <a:moveTo>
                  <a:pt x="28" y="112"/>
                </a:moveTo>
                <a:cubicBezTo>
                  <a:pt x="29" y="112"/>
                  <a:pt x="32" y="112"/>
                  <a:pt x="32" y="110"/>
                </a:cubicBezTo>
                <a:cubicBezTo>
                  <a:pt x="33" y="109"/>
                  <a:pt x="33" y="107"/>
                  <a:pt x="31" y="107"/>
                </a:cubicBezTo>
                <a:cubicBezTo>
                  <a:pt x="29" y="106"/>
                  <a:pt x="27" y="107"/>
                  <a:pt x="26" y="108"/>
                </a:cubicBezTo>
                <a:cubicBezTo>
                  <a:pt x="25" y="109"/>
                  <a:pt x="26" y="111"/>
                  <a:pt x="28" y="112"/>
                </a:cubicBezTo>
                <a:close/>
                <a:moveTo>
                  <a:pt x="22" y="120"/>
                </a:moveTo>
                <a:cubicBezTo>
                  <a:pt x="24" y="121"/>
                  <a:pt x="26" y="120"/>
                  <a:pt x="27" y="119"/>
                </a:cubicBezTo>
                <a:cubicBezTo>
                  <a:pt x="28" y="118"/>
                  <a:pt x="27" y="116"/>
                  <a:pt x="25" y="115"/>
                </a:cubicBezTo>
                <a:cubicBezTo>
                  <a:pt x="23" y="115"/>
                  <a:pt x="21" y="116"/>
                  <a:pt x="21" y="117"/>
                </a:cubicBezTo>
                <a:cubicBezTo>
                  <a:pt x="20" y="118"/>
                  <a:pt x="21" y="120"/>
                  <a:pt x="22" y="120"/>
                </a:cubicBezTo>
                <a:close/>
                <a:moveTo>
                  <a:pt x="18" y="130"/>
                </a:moveTo>
                <a:cubicBezTo>
                  <a:pt x="20" y="130"/>
                  <a:pt x="22" y="129"/>
                  <a:pt x="22" y="128"/>
                </a:cubicBezTo>
                <a:cubicBezTo>
                  <a:pt x="23" y="126"/>
                  <a:pt x="22" y="125"/>
                  <a:pt x="20" y="124"/>
                </a:cubicBezTo>
                <a:cubicBezTo>
                  <a:pt x="18" y="124"/>
                  <a:pt x="16" y="125"/>
                  <a:pt x="16" y="126"/>
                </a:cubicBezTo>
                <a:cubicBezTo>
                  <a:pt x="15" y="128"/>
                  <a:pt x="16" y="129"/>
                  <a:pt x="18" y="130"/>
                </a:cubicBezTo>
                <a:close/>
                <a:moveTo>
                  <a:pt x="14" y="139"/>
                </a:moveTo>
                <a:cubicBezTo>
                  <a:pt x="16" y="139"/>
                  <a:pt x="18" y="138"/>
                  <a:pt x="18" y="137"/>
                </a:cubicBezTo>
                <a:cubicBezTo>
                  <a:pt x="19" y="135"/>
                  <a:pt x="18" y="134"/>
                  <a:pt x="16" y="134"/>
                </a:cubicBezTo>
                <a:cubicBezTo>
                  <a:pt x="14" y="133"/>
                  <a:pt x="12" y="134"/>
                  <a:pt x="11" y="135"/>
                </a:cubicBezTo>
                <a:cubicBezTo>
                  <a:pt x="11" y="137"/>
                  <a:pt x="12" y="138"/>
                  <a:pt x="14" y="139"/>
                </a:cubicBezTo>
                <a:close/>
                <a:moveTo>
                  <a:pt x="10" y="148"/>
                </a:moveTo>
                <a:cubicBezTo>
                  <a:pt x="12" y="149"/>
                  <a:pt x="14" y="148"/>
                  <a:pt x="15" y="146"/>
                </a:cubicBezTo>
                <a:cubicBezTo>
                  <a:pt x="15" y="145"/>
                  <a:pt x="14" y="143"/>
                  <a:pt x="12" y="143"/>
                </a:cubicBezTo>
                <a:cubicBezTo>
                  <a:pt x="10" y="142"/>
                  <a:pt x="8" y="143"/>
                  <a:pt x="8" y="145"/>
                </a:cubicBezTo>
                <a:cubicBezTo>
                  <a:pt x="7" y="146"/>
                  <a:pt x="9" y="148"/>
                  <a:pt x="10" y="148"/>
                </a:cubicBezTo>
                <a:close/>
                <a:moveTo>
                  <a:pt x="8" y="158"/>
                </a:moveTo>
                <a:cubicBezTo>
                  <a:pt x="10" y="158"/>
                  <a:pt x="12" y="157"/>
                  <a:pt x="12" y="155"/>
                </a:cubicBezTo>
                <a:cubicBezTo>
                  <a:pt x="12" y="154"/>
                  <a:pt x="11" y="152"/>
                  <a:pt x="9" y="152"/>
                </a:cubicBezTo>
                <a:cubicBezTo>
                  <a:pt x="7" y="152"/>
                  <a:pt x="5" y="153"/>
                  <a:pt x="5" y="154"/>
                </a:cubicBezTo>
                <a:cubicBezTo>
                  <a:pt x="5" y="156"/>
                  <a:pt x="6" y="157"/>
                  <a:pt x="8" y="158"/>
                </a:cubicBezTo>
                <a:close/>
                <a:moveTo>
                  <a:pt x="6" y="167"/>
                </a:moveTo>
                <a:cubicBezTo>
                  <a:pt x="8" y="167"/>
                  <a:pt x="10" y="166"/>
                  <a:pt x="10" y="165"/>
                </a:cubicBezTo>
                <a:cubicBezTo>
                  <a:pt x="10" y="163"/>
                  <a:pt x="9" y="162"/>
                  <a:pt x="7" y="162"/>
                </a:cubicBezTo>
                <a:cubicBezTo>
                  <a:pt x="5" y="162"/>
                  <a:pt x="3" y="163"/>
                  <a:pt x="3" y="164"/>
                </a:cubicBezTo>
                <a:cubicBezTo>
                  <a:pt x="2" y="166"/>
                  <a:pt x="4" y="167"/>
                  <a:pt x="6" y="167"/>
                </a:cubicBezTo>
                <a:close/>
                <a:moveTo>
                  <a:pt x="4" y="177"/>
                </a:moveTo>
                <a:cubicBezTo>
                  <a:pt x="6" y="177"/>
                  <a:pt x="8" y="176"/>
                  <a:pt x="8" y="174"/>
                </a:cubicBezTo>
                <a:cubicBezTo>
                  <a:pt x="9" y="173"/>
                  <a:pt x="7" y="171"/>
                  <a:pt x="5" y="171"/>
                </a:cubicBezTo>
                <a:cubicBezTo>
                  <a:pt x="3" y="171"/>
                  <a:pt x="1" y="172"/>
                  <a:pt x="1" y="174"/>
                </a:cubicBezTo>
                <a:cubicBezTo>
                  <a:pt x="1" y="175"/>
                  <a:pt x="2" y="177"/>
                  <a:pt x="4" y="177"/>
                </a:cubicBezTo>
                <a:close/>
                <a:moveTo>
                  <a:pt x="4" y="186"/>
                </a:moveTo>
                <a:cubicBezTo>
                  <a:pt x="6" y="186"/>
                  <a:pt x="7" y="185"/>
                  <a:pt x="7" y="184"/>
                </a:cubicBezTo>
                <a:cubicBezTo>
                  <a:pt x="8" y="182"/>
                  <a:pt x="6" y="181"/>
                  <a:pt x="4" y="181"/>
                </a:cubicBezTo>
                <a:cubicBezTo>
                  <a:pt x="2" y="181"/>
                  <a:pt x="0" y="182"/>
                  <a:pt x="0" y="184"/>
                </a:cubicBezTo>
                <a:cubicBezTo>
                  <a:pt x="0" y="185"/>
                  <a:pt x="2" y="186"/>
                  <a:pt x="4" y="186"/>
                </a:cubicBezTo>
                <a:close/>
                <a:moveTo>
                  <a:pt x="4" y="196"/>
                </a:moveTo>
                <a:cubicBezTo>
                  <a:pt x="6" y="196"/>
                  <a:pt x="7" y="195"/>
                  <a:pt x="7" y="193"/>
                </a:cubicBezTo>
                <a:cubicBezTo>
                  <a:pt x="7" y="192"/>
                  <a:pt x="6" y="191"/>
                  <a:pt x="4" y="191"/>
                </a:cubicBezTo>
                <a:cubicBezTo>
                  <a:pt x="2" y="191"/>
                  <a:pt x="0" y="192"/>
                  <a:pt x="0" y="193"/>
                </a:cubicBezTo>
                <a:cubicBezTo>
                  <a:pt x="0" y="195"/>
                  <a:pt x="2" y="196"/>
                  <a:pt x="4" y="196"/>
                </a:cubicBezTo>
                <a:close/>
                <a:moveTo>
                  <a:pt x="8" y="203"/>
                </a:moveTo>
                <a:cubicBezTo>
                  <a:pt x="7" y="201"/>
                  <a:pt x="6" y="200"/>
                  <a:pt x="4" y="200"/>
                </a:cubicBezTo>
                <a:cubicBezTo>
                  <a:pt x="2" y="200"/>
                  <a:pt x="0" y="202"/>
                  <a:pt x="0" y="203"/>
                </a:cubicBezTo>
                <a:cubicBezTo>
                  <a:pt x="0" y="205"/>
                  <a:pt x="2" y="206"/>
                  <a:pt x="4" y="206"/>
                </a:cubicBezTo>
                <a:cubicBezTo>
                  <a:pt x="6" y="206"/>
                  <a:pt x="8" y="204"/>
                  <a:pt x="8" y="203"/>
                </a:cubicBezTo>
                <a:close/>
                <a:moveTo>
                  <a:pt x="9" y="212"/>
                </a:moveTo>
                <a:cubicBezTo>
                  <a:pt x="8" y="211"/>
                  <a:pt x="7" y="210"/>
                  <a:pt x="5" y="210"/>
                </a:cubicBezTo>
                <a:cubicBezTo>
                  <a:pt x="3" y="210"/>
                  <a:pt x="1" y="211"/>
                  <a:pt x="1" y="213"/>
                </a:cubicBezTo>
                <a:cubicBezTo>
                  <a:pt x="2" y="214"/>
                  <a:pt x="3" y="215"/>
                  <a:pt x="5" y="215"/>
                </a:cubicBezTo>
                <a:cubicBezTo>
                  <a:pt x="7" y="215"/>
                  <a:pt x="9" y="214"/>
                  <a:pt x="9" y="212"/>
                </a:cubicBezTo>
                <a:close/>
                <a:moveTo>
                  <a:pt x="10" y="221"/>
                </a:moveTo>
                <a:cubicBezTo>
                  <a:pt x="10" y="220"/>
                  <a:pt x="8" y="219"/>
                  <a:pt x="6" y="219"/>
                </a:cubicBezTo>
                <a:cubicBezTo>
                  <a:pt x="4" y="220"/>
                  <a:pt x="3" y="221"/>
                  <a:pt x="3" y="223"/>
                </a:cubicBezTo>
                <a:cubicBezTo>
                  <a:pt x="4" y="224"/>
                  <a:pt x="5" y="225"/>
                  <a:pt x="7" y="225"/>
                </a:cubicBezTo>
                <a:cubicBezTo>
                  <a:pt x="9" y="224"/>
                  <a:pt x="11" y="223"/>
                  <a:pt x="10" y="221"/>
                </a:cubicBezTo>
                <a:close/>
                <a:moveTo>
                  <a:pt x="13" y="231"/>
                </a:moveTo>
                <a:cubicBezTo>
                  <a:pt x="12" y="229"/>
                  <a:pt x="10" y="228"/>
                  <a:pt x="8" y="229"/>
                </a:cubicBezTo>
                <a:cubicBezTo>
                  <a:pt x="6" y="229"/>
                  <a:pt x="5" y="231"/>
                  <a:pt x="6" y="232"/>
                </a:cubicBezTo>
                <a:cubicBezTo>
                  <a:pt x="6" y="234"/>
                  <a:pt x="8" y="234"/>
                  <a:pt x="10" y="234"/>
                </a:cubicBezTo>
                <a:cubicBezTo>
                  <a:pt x="12" y="234"/>
                  <a:pt x="13" y="232"/>
                  <a:pt x="13" y="231"/>
                </a:cubicBezTo>
                <a:close/>
                <a:moveTo>
                  <a:pt x="16" y="240"/>
                </a:moveTo>
                <a:cubicBezTo>
                  <a:pt x="15" y="238"/>
                  <a:pt x="13" y="238"/>
                  <a:pt x="11" y="238"/>
                </a:cubicBezTo>
                <a:cubicBezTo>
                  <a:pt x="9" y="239"/>
                  <a:pt x="8" y="240"/>
                  <a:pt x="9" y="241"/>
                </a:cubicBezTo>
                <a:cubicBezTo>
                  <a:pt x="9" y="243"/>
                  <a:pt x="11" y="244"/>
                  <a:pt x="13" y="243"/>
                </a:cubicBezTo>
                <a:cubicBezTo>
                  <a:pt x="15" y="243"/>
                  <a:pt x="16" y="241"/>
                  <a:pt x="16" y="240"/>
                </a:cubicBezTo>
                <a:close/>
                <a:moveTo>
                  <a:pt x="19" y="249"/>
                </a:moveTo>
                <a:cubicBezTo>
                  <a:pt x="19" y="247"/>
                  <a:pt x="17" y="247"/>
                  <a:pt x="15" y="247"/>
                </a:cubicBezTo>
                <a:cubicBezTo>
                  <a:pt x="13" y="248"/>
                  <a:pt x="12" y="249"/>
                  <a:pt x="13" y="251"/>
                </a:cubicBezTo>
                <a:cubicBezTo>
                  <a:pt x="13" y="252"/>
                  <a:pt x="15" y="253"/>
                  <a:pt x="17" y="252"/>
                </a:cubicBezTo>
                <a:cubicBezTo>
                  <a:pt x="19" y="252"/>
                  <a:pt x="20" y="250"/>
                  <a:pt x="19" y="249"/>
                </a:cubicBezTo>
                <a:close/>
                <a:moveTo>
                  <a:pt x="24" y="258"/>
                </a:moveTo>
                <a:cubicBezTo>
                  <a:pt x="23" y="256"/>
                  <a:pt x="21" y="256"/>
                  <a:pt x="19" y="256"/>
                </a:cubicBezTo>
                <a:cubicBezTo>
                  <a:pt x="17" y="257"/>
                  <a:pt x="16" y="258"/>
                  <a:pt x="17" y="260"/>
                </a:cubicBezTo>
                <a:cubicBezTo>
                  <a:pt x="18" y="261"/>
                  <a:pt x="20" y="262"/>
                  <a:pt x="22" y="261"/>
                </a:cubicBezTo>
                <a:cubicBezTo>
                  <a:pt x="23" y="261"/>
                  <a:pt x="24" y="259"/>
                  <a:pt x="24" y="258"/>
                </a:cubicBezTo>
                <a:close/>
                <a:moveTo>
                  <a:pt x="29" y="266"/>
                </a:moveTo>
                <a:cubicBezTo>
                  <a:pt x="28" y="265"/>
                  <a:pt x="26" y="264"/>
                  <a:pt x="24" y="265"/>
                </a:cubicBezTo>
                <a:cubicBezTo>
                  <a:pt x="22" y="266"/>
                  <a:pt x="21" y="267"/>
                  <a:pt x="22" y="269"/>
                </a:cubicBezTo>
                <a:cubicBezTo>
                  <a:pt x="23" y="270"/>
                  <a:pt x="25" y="271"/>
                  <a:pt x="27" y="270"/>
                </a:cubicBezTo>
                <a:cubicBezTo>
                  <a:pt x="29" y="269"/>
                  <a:pt x="29" y="268"/>
                  <a:pt x="29" y="266"/>
                </a:cubicBezTo>
                <a:close/>
                <a:moveTo>
                  <a:pt x="34" y="275"/>
                </a:moveTo>
                <a:cubicBezTo>
                  <a:pt x="33" y="273"/>
                  <a:pt x="31" y="273"/>
                  <a:pt x="29" y="274"/>
                </a:cubicBezTo>
                <a:cubicBezTo>
                  <a:pt x="27" y="274"/>
                  <a:pt x="27" y="276"/>
                  <a:pt x="28" y="277"/>
                </a:cubicBezTo>
                <a:cubicBezTo>
                  <a:pt x="28" y="279"/>
                  <a:pt x="31" y="279"/>
                  <a:pt x="32" y="278"/>
                </a:cubicBezTo>
                <a:cubicBezTo>
                  <a:pt x="34" y="278"/>
                  <a:pt x="35" y="276"/>
                  <a:pt x="34" y="275"/>
                </a:cubicBezTo>
                <a:close/>
                <a:moveTo>
                  <a:pt x="40" y="283"/>
                </a:moveTo>
                <a:cubicBezTo>
                  <a:pt x="39" y="282"/>
                  <a:pt x="37" y="281"/>
                  <a:pt x="35" y="282"/>
                </a:cubicBezTo>
                <a:cubicBezTo>
                  <a:pt x="33" y="283"/>
                  <a:pt x="33" y="285"/>
                  <a:pt x="34" y="286"/>
                </a:cubicBezTo>
                <a:cubicBezTo>
                  <a:pt x="35" y="287"/>
                  <a:pt x="37" y="288"/>
                  <a:pt x="39" y="287"/>
                </a:cubicBezTo>
                <a:cubicBezTo>
                  <a:pt x="40" y="286"/>
                  <a:pt x="41" y="284"/>
                  <a:pt x="40" y="283"/>
                </a:cubicBezTo>
                <a:close/>
                <a:moveTo>
                  <a:pt x="42" y="290"/>
                </a:moveTo>
                <a:cubicBezTo>
                  <a:pt x="40" y="291"/>
                  <a:pt x="40" y="293"/>
                  <a:pt x="41" y="294"/>
                </a:cubicBezTo>
                <a:cubicBezTo>
                  <a:pt x="42" y="295"/>
                  <a:pt x="44" y="296"/>
                  <a:pt x="46" y="295"/>
                </a:cubicBezTo>
                <a:cubicBezTo>
                  <a:pt x="47" y="294"/>
                  <a:pt x="48" y="292"/>
                  <a:pt x="47" y="291"/>
                </a:cubicBezTo>
                <a:cubicBezTo>
                  <a:pt x="46" y="290"/>
                  <a:pt x="43" y="289"/>
                  <a:pt x="42" y="290"/>
                </a:cubicBezTo>
                <a:close/>
                <a:moveTo>
                  <a:pt x="49" y="298"/>
                </a:moveTo>
                <a:cubicBezTo>
                  <a:pt x="47" y="299"/>
                  <a:pt x="47" y="301"/>
                  <a:pt x="48" y="302"/>
                </a:cubicBezTo>
                <a:cubicBezTo>
                  <a:pt x="49" y="303"/>
                  <a:pt x="51" y="303"/>
                  <a:pt x="53" y="302"/>
                </a:cubicBezTo>
                <a:cubicBezTo>
                  <a:pt x="55" y="301"/>
                  <a:pt x="55" y="300"/>
                  <a:pt x="54" y="298"/>
                </a:cubicBezTo>
                <a:cubicBezTo>
                  <a:pt x="53" y="297"/>
                  <a:pt x="50" y="297"/>
                  <a:pt x="49" y="298"/>
                </a:cubicBezTo>
                <a:close/>
                <a:moveTo>
                  <a:pt x="56" y="305"/>
                </a:moveTo>
                <a:cubicBezTo>
                  <a:pt x="55" y="306"/>
                  <a:pt x="55" y="308"/>
                  <a:pt x="56" y="309"/>
                </a:cubicBezTo>
                <a:cubicBezTo>
                  <a:pt x="57" y="311"/>
                  <a:pt x="59" y="311"/>
                  <a:pt x="61" y="310"/>
                </a:cubicBezTo>
                <a:cubicBezTo>
                  <a:pt x="63" y="309"/>
                  <a:pt x="63" y="307"/>
                  <a:pt x="62" y="306"/>
                </a:cubicBezTo>
                <a:cubicBezTo>
                  <a:pt x="60" y="305"/>
                  <a:pt x="58" y="304"/>
                  <a:pt x="56" y="305"/>
                </a:cubicBezTo>
                <a:close/>
                <a:moveTo>
                  <a:pt x="65" y="313"/>
                </a:moveTo>
                <a:cubicBezTo>
                  <a:pt x="63" y="314"/>
                  <a:pt x="63" y="315"/>
                  <a:pt x="64" y="317"/>
                </a:cubicBezTo>
                <a:cubicBezTo>
                  <a:pt x="66" y="318"/>
                  <a:pt x="68" y="318"/>
                  <a:pt x="69" y="317"/>
                </a:cubicBezTo>
                <a:cubicBezTo>
                  <a:pt x="71" y="316"/>
                  <a:pt x="71" y="314"/>
                  <a:pt x="70" y="313"/>
                </a:cubicBezTo>
                <a:cubicBezTo>
                  <a:pt x="68" y="312"/>
                  <a:pt x="66" y="312"/>
                  <a:pt x="65" y="313"/>
                </a:cubicBezTo>
                <a:close/>
                <a:moveTo>
                  <a:pt x="73" y="320"/>
                </a:moveTo>
                <a:cubicBezTo>
                  <a:pt x="72" y="321"/>
                  <a:pt x="72" y="322"/>
                  <a:pt x="73" y="323"/>
                </a:cubicBezTo>
                <a:cubicBezTo>
                  <a:pt x="75" y="324"/>
                  <a:pt x="77" y="324"/>
                  <a:pt x="78" y="323"/>
                </a:cubicBezTo>
                <a:cubicBezTo>
                  <a:pt x="80" y="322"/>
                  <a:pt x="80" y="320"/>
                  <a:pt x="78" y="319"/>
                </a:cubicBezTo>
                <a:cubicBezTo>
                  <a:pt x="77" y="318"/>
                  <a:pt x="75" y="318"/>
                  <a:pt x="73" y="320"/>
                </a:cubicBezTo>
                <a:close/>
                <a:moveTo>
                  <a:pt x="88" y="326"/>
                </a:moveTo>
                <a:cubicBezTo>
                  <a:pt x="86" y="325"/>
                  <a:pt x="84" y="325"/>
                  <a:pt x="82" y="326"/>
                </a:cubicBezTo>
                <a:cubicBezTo>
                  <a:pt x="81" y="327"/>
                  <a:pt x="81" y="329"/>
                  <a:pt x="83" y="330"/>
                </a:cubicBezTo>
                <a:cubicBezTo>
                  <a:pt x="84" y="331"/>
                  <a:pt x="86" y="331"/>
                  <a:pt x="88" y="330"/>
                </a:cubicBezTo>
                <a:cubicBezTo>
                  <a:pt x="89" y="328"/>
                  <a:pt x="89" y="327"/>
                  <a:pt x="88" y="326"/>
                </a:cubicBezTo>
                <a:close/>
                <a:moveTo>
                  <a:pt x="97" y="332"/>
                </a:moveTo>
                <a:cubicBezTo>
                  <a:pt x="96" y="331"/>
                  <a:pt x="93" y="331"/>
                  <a:pt x="92" y="332"/>
                </a:cubicBezTo>
                <a:cubicBezTo>
                  <a:pt x="91" y="333"/>
                  <a:pt x="91" y="335"/>
                  <a:pt x="93" y="336"/>
                </a:cubicBezTo>
                <a:cubicBezTo>
                  <a:pt x="94" y="337"/>
                  <a:pt x="96" y="337"/>
                  <a:pt x="98" y="335"/>
                </a:cubicBezTo>
                <a:cubicBezTo>
                  <a:pt x="99" y="334"/>
                  <a:pt x="99" y="332"/>
                  <a:pt x="97" y="332"/>
                </a:cubicBezTo>
                <a:close/>
                <a:moveTo>
                  <a:pt x="107" y="337"/>
                </a:moveTo>
                <a:cubicBezTo>
                  <a:pt x="105" y="336"/>
                  <a:pt x="103" y="337"/>
                  <a:pt x="102" y="338"/>
                </a:cubicBezTo>
                <a:cubicBezTo>
                  <a:pt x="101" y="339"/>
                  <a:pt x="101" y="341"/>
                  <a:pt x="103" y="342"/>
                </a:cubicBezTo>
                <a:cubicBezTo>
                  <a:pt x="104" y="342"/>
                  <a:pt x="107" y="342"/>
                  <a:pt x="108" y="341"/>
                </a:cubicBezTo>
                <a:cubicBezTo>
                  <a:pt x="109" y="340"/>
                  <a:pt x="109" y="338"/>
                  <a:pt x="107" y="337"/>
                </a:cubicBezTo>
                <a:close/>
                <a:moveTo>
                  <a:pt x="117" y="342"/>
                </a:moveTo>
                <a:cubicBezTo>
                  <a:pt x="116" y="341"/>
                  <a:pt x="114" y="342"/>
                  <a:pt x="112" y="343"/>
                </a:cubicBezTo>
                <a:cubicBezTo>
                  <a:pt x="111" y="344"/>
                  <a:pt x="112" y="346"/>
                  <a:pt x="114" y="347"/>
                </a:cubicBezTo>
                <a:cubicBezTo>
                  <a:pt x="115" y="348"/>
                  <a:pt x="117" y="347"/>
                  <a:pt x="119" y="346"/>
                </a:cubicBezTo>
                <a:cubicBezTo>
                  <a:pt x="120" y="345"/>
                  <a:pt x="119" y="343"/>
                  <a:pt x="117" y="342"/>
                </a:cubicBezTo>
                <a:close/>
                <a:moveTo>
                  <a:pt x="128" y="347"/>
                </a:moveTo>
                <a:cubicBezTo>
                  <a:pt x="126" y="346"/>
                  <a:pt x="124" y="347"/>
                  <a:pt x="123" y="348"/>
                </a:cubicBezTo>
                <a:cubicBezTo>
                  <a:pt x="122" y="349"/>
                  <a:pt x="123" y="351"/>
                  <a:pt x="125" y="352"/>
                </a:cubicBezTo>
                <a:cubicBezTo>
                  <a:pt x="126" y="352"/>
                  <a:pt x="129" y="352"/>
                  <a:pt x="130" y="351"/>
                </a:cubicBezTo>
                <a:cubicBezTo>
                  <a:pt x="131" y="349"/>
                  <a:pt x="130" y="348"/>
                  <a:pt x="128" y="347"/>
                </a:cubicBezTo>
                <a:close/>
                <a:moveTo>
                  <a:pt x="139" y="351"/>
                </a:moveTo>
                <a:cubicBezTo>
                  <a:pt x="137" y="350"/>
                  <a:pt x="135" y="351"/>
                  <a:pt x="134" y="352"/>
                </a:cubicBezTo>
                <a:cubicBezTo>
                  <a:pt x="133" y="354"/>
                  <a:pt x="134" y="355"/>
                  <a:pt x="136" y="356"/>
                </a:cubicBezTo>
                <a:cubicBezTo>
                  <a:pt x="138" y="357"/>
                  <a:pt x="140" y="356"/>
                  <a:pt x="141" y="355"/>
                </a:cubicBezTo>
                <a:cubicBezTo>
                  <a:pt x="142" y="353"/>
                  <a:pt x="141" y="352"/>
                  <a:pt x="139" y="351"/>
                </a:cubicBezTo>
                <a:close/>
                <a:moveTo>
                  <a:pt x="151" y="355"/>
                </a:moveTo>
                <a:cubicBezTo>
                  <a:pt x="149" y="354"/>
                  <a:pt x="147" y="355"/>
                  <a:pt x="146" y="356"/>
                </a:cubicBezTo>
                <a:cubicBezTo>
                  <a:pt x="145" y="358"/>
                  <a:pt x="146" y="359"/>
                  <a:pt x="148" y="360"/>
                </a:cubicBezTo>
                <a:cubicBezTo>
                  <a:pt x="149" y="360"/>
                  <a:pt x="152" y="360"/>
                  <a:pt x="152" y="358"/>
                </a:cubicBezTo>
                <a:cubicBezTo>
                  <a:pt x="153" y="357"/>
                  <a:pt x="152" y="355"/>
                  <a:pt x="151" y="355"/>
                </a:cubicBezTo>
                <a:close/>
                <a:moveTo>
                  <a:pt x="162" y="358"/>
                </a:moveTo>
                <a:cubicBezTo>
                  <a:pt x="160" y="358"/>
                  <a:pt x="158" y="358"/>
                  <a:pt x="157" y="360"/>
                </a:cubicBezTo>
                <a:cubicBezTo>
                  <a:pt x="157" y="361"/>
                  <a:pt x="158" y="363"/>
                  <a:pt x="160" y="363"/>
                </a:cubicBezTo>
                <a:cubicBezTo>
                  <a:pt x="161" y="364"/>
                  <a:pt x="164" y="363"/>
                  <a:pt x="164" y="362"/>
                </a:cubicBezTo>
                <a:cubicBezTo>
                  <a:pt x="165" y="360"/>
                  <a:pt x="164" y="359"/>
                  <a:pt x="162" y="358"/>
                </a:cubicBezTo>
                <a:close/>
                <a:moveTo>
                  <a:pt x="174" y="361"/>
                </a:moveTo>
                <a:cubicBezTo>
                  <a:pt x="172" y="361"/>
                  <a:pt x="170" y="361"/>
                  <a:pt x="169" y="363"/>
                </a:cubicBezTo>
                <a:cubicBezTo>
                  <a:pt x="169" y="364"/>
                  <a:pt x="170" y="366"/>
                  <a:pt x="172" y="366"/>
                </a:cubicBezTo>
                <a:cubicBezTo>
                  <a:pt x="174" y="367"/>
                  <a:pt x="176" y="366"/>
                  <a:pt x="176" y="364"/>
                </a:cubicBezTo>
                <a:cubicBezTo>
                  <a:pt x="177" y="363"/>
                  <a:pt x="176" y="361"/>
                  <a:pt x="174" y="361"/>
                </a:cubicBezTo>
                <a:close/>
                <a:moveTo>
                  <a:pt x="186" y="363"/>
                </a:moveTo>
                <a:cubicBezTo>
                  <a:pt x="184" y="363"/>
                  <a:pt x="182" y="364"/>
                  <a:pt x="182" y="365"/>
                </a:cubicBezTo>
                <a:cubicBezTo>
                  <a:pt x="181" y="367"/>
                  <a:pt x="182" y="368"/>
                  <a:pt x="184" y="369"/>
                </a:cubicBezTo>
                <a:cubicBezTo>
                  <a:pt x="186" y="369"/>
                  <a:pt x="188" y="368"/>
                  <a:pt x="189" y="367"/>
                </a:cubicBezTo>
                <a:cubicBezTo>
                  <a:pt x="189" y="365"/>
                  <a:pt x="188" y="364"/>
                  <a:pt x="186" y="363"/>
                </a:cubicBezTo>
                <a:close/>
                <a:moveTo>
                  <a:pt x="198" y="365"/>
                </a:moveTo>
                <a:cubicBezTo>
                  <a:pt x="196" y="365"/>
                  <a:pt x="194" y="366"/>
                  <a:pt x="194" y="367"/>
                </a:cubicBezTo>
                <a:cubicBezTo>
                  <a:pt x="194" y="369"/>
                  <a:pt x="195" y="370"/>
                  <a:pt x="197" y="371"/>
                </a:cubicBezTo>
                <a:cubicBezTo>
                  <a:pt x="199" y="371"/>
                  <a:pt x="201" y="370"/>
                  <a:pt x="201" y="368"/>
                </a:cubicBezTo>
                <a:cubicBezTo>
                  <a:pt x="201" y="367"/>
                  <a:pt x="200" y="366"/>
                  <a:pt x="198" y="365"/>
                </a:cubicBezTo>
                <a:close/>
                <a:moveTo>
                  <a:pt x="211" y="367"/>
                </a:moveTo>
                <a:cubicBezTo>
                  <a:pt x="209" y="366"/>
                  <a:pt x="207" y="368"/>
                  <a:pt x="206" y="369"/>
                </a:cubicBezTo>
                <a:cubicBezTo>
                  <a:pt x="206" y="371"/>
                  <a:pt x="207" y="372"/>
                  <a:pt x="209" y="372"/>
                </a:cubicBezTo>
                <a:cubicBezTo>
                  <a:pt x="211" y="372"/>
                  <a:pt x="213" y="371"/>
                  <a:pt x="214" y="370"/>
                </a:cubicBezTo>
                <a:cubicBezTo>
                  <a:pt x="214" y="368"/>
                  <a:pt x="212" y="367"/>
                  <a:pt x="211" y="367"/>
                </a:cubicBezTo>
                <a:close/>
                <a:moveTo>
                  <a:pt x="223" y="368"/>
                </a:moveTo>
                <a:cubicBezTo>
                  <a:pt x="221" y="367"/>
                  <a:pt x="219" y="369"/>
                  <a:pt x="219" y="370"/>
                </a:cubicBezTo>
                <a:cubicBezTo>
                  <a:pt x="219" y="372"/>
                  <a:pt x="220" y="373"/>
                  <a:pt x="222" y="373"/>
                </a:cubicBezTo>
                <a:cubicBezTo>
                  <a:pt x="224" y="373"/>
                  <a:pt x="226" y="372"/>
                  <a:pt x="226" y="370"/>
                </a:cubicBezTo>
                <a:cubicBezTo>
                  <a:pt x="226" y="369"/>
                  <a:pt x="225" y="368"/>
                  <a:pt x="223" y="368"/>
                </a:cubicBezTo>
                <a:close/>
                <a:moveTo>
                  <a:pt x="235" y="368"/>
                </a:moveTo>
                <a:cubicBezTo>
                  <a:pt x="233" y="368"/>
                  <a:pt x="232" y="369"/>
                  <a:pt x="232" y="371"/>
                </a:cubicBezTo>
                <a:cubicBezTo>
                  <a:pt x="232" y="372"/>
                  <a:pt x="233" y="373"/>
                  <a:pt x="235" y="373"/>
                </a:cubicBezTo>
                <a:cubicBezTo>
                  <a:pt x="237" y="373"/>
                  <a:pt x="239" y="372"/>
                  <a:pt x="239" y="371"/>
                </a:cubicBezTo>
                <a:cubicBezTo>
                  <a:pt x="239" y="369"/>
                  <a:pt x="237" y="368"/>
                  <a:pt x="235" y="368"/>
                </a:cubicBezTo>
                <a:close/>
                <a:moveTo>
                  <a:pt x="248" y="368"/>
                </a:moveTo>
                <a:cubicBezTo>
                  <a:pt x="246" y="368"/>
                  <a:pt x="244" y="369"/>
                  <a:pt x="244" y="371"/>
                </a:cubicBezTo>
                <a:cubicBezTo>
                  <a:pt x="244" y="372"/>
                  <a:pt x="246" y="373"/>
                  <a:pt x="248" y="373"/>
                </a:cubicBezTo>
                <a:cubicBezTo>
                  <a:pt x="250" y="373"/>
                  <a:pt x="252" y="372"/>
                  <a:pt x="252" y="370"/>
                </a:cubicBezTo>
                <a:cubicBezTo>
                  <a:pt x="252" y="369"/>
                  <a:pt x="250" y="368"/>
                  <a:pt x="248" y="368"/>
                </a:cubicBezTo>
                <a:close/>
                <a:moveTo>
                  <a:pt x="260" y="367"/>
                </a:moveTo>
                <a:cubicBezTo>
                  <a:pt x="258" y="367"/>
                  <a:pt x="257" y="369"/>
                  <a:pt x="257" y="370"/>
                </a:cubicBezTo>
                <a:cubicBezTo>
                  <a:pt x="257" y="372"/>
                  <a:pt x="259" y="373"/>
                  <a:pt x="261" y="373"/>
                </a:cubicBezTo>
                <a:cubicBezTo>
                  <a:pt x="263" y="373"/>
                  <a:pt x="264" y="371"/>
                  <a:pt x="264" y="370"/>
                </a:cubicBezTo>
                <a:cubicBezTo>
                  <a:pt x="264" y="368"/>
                  <a:pt x="262" y="367"/>
                  <a:pt x="260" y="367"/>
                </a:cubicBezTo>
                <a:close/>
                <a:moveTo>
                  <a:pt x="273" y="366"/>
                </a:moveTo>
                <a:cubicBezTo>
                  <a:pt x="271" y="366"/>
                  <a:pt x="269" y="368"/>
                  <a:pt x="270" y="369"/>
                </a:cubicBezTo>
                <a:cubicBezTo>
                  <a:pt x="270" y="371"/>
                  <a:pt x="272" y="372"/>
                  <a:pt x="274" y="372"/>
                </a:cubicBezTo>
                <a:cubicBezTo>
                  <a:pt x="276" y="371"/>
                  <a:pt x="277" y="370"/>
                  <a:pt x="277" y="369"/>
                </a:cubicBezTo>
                <a:cubicBezTo>
                  <a:pt x="277" y="367"/>
                  <a:pt x="275" y="366"/>
                  <a:pt x="273" y="366"/>
                </a:cubicBezTo>
                <a:close/>
                <a:moveTo>
                  <a:pt x="285" y="365"/>
                </a:moveTo>
                <a:cubicBezTo>
                  <a:pt x="283" y="365"/>
                  <a:pt x="282" y="366"/>
                  <a:pt x="282" y="368"/>
                </a:cubicBezTo>
                <a:cubicBezTo>
                  <a:pt x="283" y="369"/>
                  <a:pt x="285" y="370"/>
                  <a:pt x="286" y="370"/>
                </a:cubicBezTo>
                <a:cubicBezTo>
                  <a:pt x="288" y="370"/>
                  <a:pt x="290" y="368"/>
                  <a:pt x="289" y="367"/>
                </a:cubicBezTo>
                <a:cubicBezTo>
                  <a:pt x="289" y="365"/>
                  <a:pt x="287" y="364"/>
                  <a:pt x="285" y="365"/>
                </a:cubicBezTo>
                <a:close/>
                <a:moveTo>
                  <a:pt x="298" y="363"/>
                </a:moveTo>
                <a:cubicBezTo>
                  <a:pt x="296" y="363"/>
                  <a:pt x="294" y="364"/>
                  <a:pt x="295" y="366"/>
                </a:cubicBezTo>
                <a:cubicBezTo>
                  <a:pt x="295" y="367"/>
                  <a:pt x="297" y="368"/>
                  <a:pt x="299" y="368"/>
                </a:cubicBezTo>
                <a:cubicBezTo>
                  <a:pt x="301" y="367"/>
                  <a:pt x="302" y="366"/>
                  <a:pt x="302" y="365"/>
                </a:cubicBezTo>
                <a:cubicBezTo>
                  <a:pt x="301" y="363"/>
                  <a:pt x="300" y="362"/>
                  <a:pt x="298" y="363"/>
                </a:cubicBezTo>
                <a:close/>
                <a:moveTo>
                  <a:pt x="310" y="360"/>
                </a:moveTo>
                <a:cubicBezTo>
                  <a:pt x="308" y="360"/>
                  <a:pt x="307" y="362"/>
                  <a:pt x="307" y="363"/>
                </a:cubicBezTo>
                <a:cubicBezTo>
                  <a:pt x="308" y="365"/>
                  <a:pt x="310" y="366"/>
                  <a:pt x="312" y="365"/>
                </a:cubicBezTo>
                <a:cubicBezTo>
                  <a:pt x="314" y="365"/>
                  <a:pt x="315" y="363"/>
                  <a:pt x="314" y="362"/>
                </a:cubicBezTo>
                <a:cubicBezTo>
                  <a:pt x="314" y="360"/>
                  <a:pt x="312" y="360"/>
                  <a:pt x="310" y="360"/>
                </a:cubicBezTo>
                <a:close/>
                <a:moveTo>
                  <a:pt x="322" y="357"/>
                </a:moveTo>
                <a:cubicBezTo>
                  <a:pt x="320" y="357"/>
                  <a:pt x="319" y="359"/>
                  <a:pt x="319" y="360"/>
                </a:cubicBezTo>
                <a:cubicBezTo>
                  <a:pt x="320" y="362"/>
                  <a:pt x="322" y="363"/>
                  <a:pt x="324" y="362"/>
                </a:cubicBezTo>
                <a:cubicBezTo>
                  <a:pt x="326" y="362"/>
                  <a:pt x="327" y="360"/>
                  <a:pt x="326" y="359"/>
                </a:cubicBezTo>
                <a:cubicBezTo>
                  <a:pt x="326" y="357"/>
                  <a:pt x="324" y="356"/>
                  <a:pt x="322" y="357"/>
                </a:cubicBezTo>
                <a:close/>
                <a:moveTo>
                  <a:pt x="333" y="353"/>
                </a:moveTo>
                <a:cubicBezTo>
                  <a:pt x="332" y="354"/>
                  <a:pt x="331" y="356"/>
                  <a:pt x="331" y="357"/>
                </a:cubicBezTo>
                <a:cubicBezTo>
                  <a:pt x="332" y="358"/>
                  <a:pt x="334" y="359"/>
                  <a:pt x="336" y="359"/>
                </a:cubicBezTo>
                <a:cubicBezTo>
                  <a:pt x="338" y="358"/>
                  <a:pt x="339" y="356"/>
                  <a:pt x="338" y="355"/>
                </a:cubicBezTo>
                <a:cubicBezTo>
                  <a:pt x="337" y="354"/>
                  <a:pt x="335" y="353"/>
                  <a:pt x="333" y="353"/>
                </a:cubicBezTo>
                <a:close/>
                <a:moveTo>
                  <a:pt x="345" y="350"/>
                </a:moveTo>
                <a:cubicBezTo>
                  <a:pt x="343" y="350"/>
                  <a:pt x="342" y="352"/>
                  <a:pt x="343" y="353"/>
                </a:cubicBezTo>
                <a:cubicBezTo>
                  <a:pt x="344" y="355"/>
                  <a:pt x="346" y="355"/>
                  <a:pt x="348" y="354"/>
                </a:cubicBezTo>
                <a:cubicBezTo>
                  <a:pt x="350" y="354"/>
                  <a:pt x="351" y="352"/>
                  <a:pt x="350" y="351"/>
                </a:cubicBezTo>
                <a:cubicBezTo>
                  <a:pt x="349" y="349"/>
                  <a:pt x="347" y="349"/>
                  <a:pt x="345" y="350"/>
                </a:cubicBezTo>
                <a:close/>
                <a:moveTo>
                  <a:pt x="356" y="345"/>
                </a:moveTo>
                <a:cubicBezTo>
                  <a:pt x="355" y="346"/>
                  <a:pt x="354" y="348"/>
                  <a:pt x="355" y="349"/>
                </a:cubicBezTo>
                <a:cubicBezTo>
                  <a:pt x="356" y="350"/>
                  <a:pt x="358" y="351"/>
                  <a:pt x="360" y="350"/>
                </a:cubicBezTo>
                <a:cubicBezTo>
                  <a:pt x="361" y="349"/>
                  <a:pt x="362" y="348"/>
                  <a:pt x="361" y="346"/>
                </a:cubicBezTo>
                <a:cubicBezTo>
                  <a:pt x="360" y="345"/>
                  <a:pt x="358" y="344"/>
                  <a:pt x="356" y="345"/>
                </a:cubicBezTo>
                <a:close/>
                <a:moveTo>
                  <a:pt x="367" y="340"/>
                </a:moveTo>
                <a:cubicBezTo>
                  <a:pt x="366" y="341"/>
                  <a:pt x="365" y="343"/>
                  <a:pt x="366" y="344"/>
                </a:cubicBezTo>
                <a:cubicBezTo>
                  <a:pt x="367" y="345"/>
                  <a:pt x="369" y="346"/>
                  <a:pt x="371" y="345"/>
                </a:cubicBezTo>
                <a:cubicBezTo>
                  <a:pt x="373" y="344"/>
                  <a:pt x="373" y="342"/>
                  <a:pt x="372" y="341"/>
                </a:cubicBezTo>
                <a:cubicBezTo>
                  <a:pt x="371" y="340"/>
                  <a:pt x="369" y="340"/>
                  <a:pt x="367" y="340"/>
                </a:cubicBezTo>
                <a:close/>
                <a:moveTo>
                  <a:pt x="378" y="335"/>
                </a:moveTo>
                <a:cubicBezTo>
                  <a:pt x="376" y="336"/>
                  <a:pt x="376" y="338"/>
                  <a:pt x="377" y="339"/>
                </a:cubicBezTo>
                <a:cubicBezTo>
                  <a:pt x="378" y="340"/>
                  <a:pt x="380" y="340"/>
                  <a:pt x="382" y="340"/>
                </a:cubicBezTo>
                <a:cubicBezTo>
                  <a:pt x="384" y="339"/>
                  <a:pt x="384" y="337"/>
                  <a:pt x="383" y="336"/>
                </a:cubicBezTo>
                <a:cubicBezTo>
                  <a:pt x="382" y="335"/>
                  <a:pt x="380" y="334"/>
                  <a:pt x="378" y="335"/>
                </a:cubicBezTo>
                <a:close/>
                <a:moveTo>
                  <a:pt x="388" y="329"/>
                </a:moveTo>
                <a:cubicBezTo>
                  <a:pt x="387" y="330"/>
                  <a:pt x="386" y="332"/>
                  <a:pt x="387" y="333"/>
                </a:cubicBezTo>
                <a:cubicBezTo>
                  <a:pt x="389" y="334"/>
                  <a:pt x="391" y="335"/>
                  <a:pt x="392" y="334"/>
                </a:cubicBezTo>
                <a:cubicBezTo>
                  <a:pt x="394" y="333"/>
                  <a:pt x="394" y="331"/>
                  <a:pt x="393" y="330"/>
                </a:cubicBezTo>
                <a:cubicBezTo>
                  <a:pt x="392" y="329"/>
                  <a:pt x="390" y="328"/>
                  <a:pt x="388" y="329"/>
                </a:cubicBezTo>
                <a:close/>
                <a:moveTo>
                  <a:pt x="398" y="323"/>
                </a:moveTo>
                <a:cubicBezTo>
                  <a:pt x="396" y="324"/>
                  <a:pt x="396" y="326"/>
                  <a:pt x="398" y="327"/>
                </a:cubicBezTo>
                <a:cubicBezTo>
                  <a:pt x="399" y="328"/>
                  <a:pt x="401" y="329"/>
                  <a:pt x="403" y="328"/>
                </a:cubicBezTo>
                <a:cubicBezTo>
                  <a:pt x="404" y="327"/>
                  <a:pt x="404" y="325"/>
                  <a:pt x="403" y="324"/>
                </a:cubicBezTo>
                <a:cubicBezTo>
                  <a:pt x="402" y="323"/>
                  <a:pt x="400" y="322"/>
                  <a:pt x="398" y="323"/>
                </a:cubicBezTo>
                <a:close/>
                <a:moveTo>
                  <a:pt x="407" y="317"/>
                </a:moveTo>
                <a:cubicBezTo>
                  <a:pt x="406" y="318"/>
                  <a:pt x="406" y="320"/>
                  <a:pt x="407" y="321"/>
                </a:cubicBezTo>
                <a:cubicBezTo>
                  <a:pt x="409" y="322"/>
                  <a:pt x="411" y="322"/>
                  <a:pt x="412" y="321"/>
                </a:cubicBezTo>
                <a:cubicBezTo>
                  <a:pt x="414" y="320"/>
                  <a:pt x="414" y="318"/>
                  <a:pt x="413" y="317"/>
                </a:cubicBezTo>
                <a:cubicBezTo>
                  <a:pt x="411" y="316"/>
                  <a:pt x="409" y="316"/>
                  <a:pt x="407" y="317"/>
                </a:cubicBezTo>
                <a:close/>
                <a:moveTo>
                  <a:pt x="416" y="310"/>
                </a:moveTo>
                <a:cubicBezTo>
                  <a:pt x="415" y="311"/>
                  <a:pt x="415" y="313"/>
                  <a:pt x="417" y="314"/>
                </a:cubicBezTo>
                <a:cubicBezTo>
                  <a:pt x="418" y="315"/>
                  <a:pt x="420" y="315"/>
                  <a:pt x="422" y="314"/>
                </a:cubicBezTo>
                <a:cubicBezTo>
                  <a:pt x="423" y="313"/>
                  <a:pt x="423" y="311"/>
                  <a:pt x="422" y="310"/>
                </a:cubicBezTo>
                <a:cubicBezTo>
                  <a:pt x="420" y="309"/>
                  <a:pt x="418" y="309"/>
                  <a:pt x="416" y="310"/>
                </a:cubicBezTo>
                <a:close/>
                <a:moveTo>
                  <a:pt x="430" y="303"/>
                </a:moveTo>
                <a:cubicBezTo>
                  <a:pt x="429" y="302"/>
                  <a:pt x="426" y="302"/>
                  <a:pt x="425" y="303"/>
                </a:cubicBezTo>
                <a:cubicBezTo>
                  <a:pt x="424" y="304"/>
                  <a:pt x="424" y="306"/>
                  <a:pt x="425" y="307"/>
                </a:cubicBezTo>
                <a:cubicBezTo>
                  <a:pt x="427" y="308"/>
                  <a:pt x="429" y="308"/>
                  <a:pt x="430" y="307"/>
                </a:cubicBezTo>
                <a:cubicBezTo>
                  <a:pt x="432" y="305"/>
                  <a:pt x="432" y="304"/>
                  <a:pt x="430" y="303"/>
                </a:cubicBezTo>
                <a:close/>
                <a:moveTo>
                  <a:pt x="438" y="295"/>
                </a:moveTo>
                <a:cubicBezTo>
                  <a:pt x="437" y="294"/>
                  <a:pt x="434" y="294"/>
                  <a:pt x="433" y="296"/>
                </a:cubicBezTo>
                <a:cubicBezTo>
                  <a:pt x="432" y="297"/>
                  <a:pt x="432" y="299"/>
                  <a:pt x="434" y="299"/>
                </a:cubicBezTo>
                <a:cubicBezTo>
                  <a:pt x="435" y="300"/>
                  <a:pt x="438" y="300"/>
                  <a:pt x="439" y="299"/>
                </a:cubicBezTo>
                <a:cubicBezTo>
                  <a:pt x="440" y="298"/>
                  <a:pt x="440" y="296"/>
                  <a:pt x="438" y="295"/>
                </a:cubicBezTo>
                <a:close/>
                <a:moveTo>
                  <a:pt x="446" y="287"/>
                </a:moveTo>
                <a:cubicBezTo>
                  <a:pt x="444" y="286"/>
                  <a:pt x="442" y="287"/>
                  <a:pt x="441" y="288"/>
                </a:cubicBezTo>
                <a:cubicBezTo>
                  <a:pt x="439" y="289"/>
                  <a:pt x="440" y="291"/>
                  <a:pt x="441" y="292"/>
                </a:cubicBezTo>
                <a:cubicBezTo>
                  <a:pt x="443" y="293"/>
                  <a:pt x="445" y="292"/>
                  <a:pt x="447" y="291"/>
                </a:cubicBezTo>
                <a:cubicBezTo>
                  <a:pt x="448" y="290"/>
                  <a:pt x="447" y="288"/>
                  <a:pt x="446" y="287"/>
                </a:cubicBezTo>
                <a:close/>
                <a:moveTo>
                  <a:pt x="453" y="279"/>
                </a:moveTo>
                <a:cubicBezTo>
                  <a:pt x="451" y="278"/>
                  <a:pt x="449" y="279"/>
                  <a:pt x="448" y="280"/>
                </a:cubicBezTo>
                <a:cubicBezTo>
                  <a:pt x="447" y="281"/>
                  <a:pt x="447" y="283"/>
                  <a:pt x="449" y="284"/>
                </a:cubicBezTo>
                <a:cubicBezTo>
                  <a:pt x="450" y="284"/>
                  <a:pt x="453" y="284"/>
                  <a:pt x="454" y="283"/>
                </a:cubicBezTo>
                <a:cubicBezTo>
                  <a:pt x="455" y="281"/>
                  <a:pt x="454" y="280"/>
                  <a:pt x="453" y="279"/>
                </a:cubicBezTo>
                <a:close/>
                <a:moveTo>
                  <a:pt x="459" y="271"/>
                </a:moveTo>
                <a:cubicBezTo>
                  <a:pt x="457" y="270"/>
                  <a:pt x="455" y="270"/>
                  <a:pt x="454" y="272"/>
                </a:cubicBezTo>
                <a:cubicBezTo>
                  <a:pt x="453" y="273"/>
                  <a:pt x="454" y="275"/>
                  <a:pt x="455" y="275"/>
                </a:cubicBezTo>
                <a:cubicBezTo>
                  <a:pt x="457" y="276"/>
                  <a:pt x="459" y="276"/>
                  <a:pt x="460" y="274"/>
                </a:cubicBezTo>
                <a:cubicBezTo>
                  <a:pt x="461" y="273"/>
                  <a:pt x="461" y="271"/>
                  <a:pt x="459" y="271"/>
                </a:cubicBezTo>
                <a:close/>
                <a:moveTo>
                  <a:pt x="465" y="262"/>
                </a:moveTo>
                <a:cubicBezTo>
                  <a:pt x="463" y="261"/>
                  <a:pt x="461" y="262"/>
                  <a:pt x="460" y="263"/>
                </a:cubicBezTo>
                <a:cubicBezTo>
                  <a:pt x="459" y="265"/>
                  <a:pt x="460" y="266"/>
                  <a:pt x="462" y="267"/>
                </a:cubicBezTo>
                <a:cubicBezTo>
                  <a:pt x="463" y="267"/>
                  <a:pt x="466" y="267"/>
                  <a:pt x="466" y="265"/>
                </a:cubicBezTo>
                <a:cubicBezTo>
                  <a:pt x="467" y="264"/>
                  <a:pt x="467" y="262"/>
                  <a:pt x="465" y="262"/>
                </a:cubicBezTo>
                <a:close/>
                <a:moveTo>
                  <a:pt x="470" y="253"/>
                </a:moveTo>
                <a:cubicBezTo>
                  <a:pt x="468" y="252"/>
                  <a:pt x="466" y="253"/>
                  <a:pt x="465" y="254"/>
                </a:cubicBezTo>
                <a:cubicBezTo>
                  <a:pt x="465" y="256"/>
                  <a:pt x="465" y="257"/>
                  <a:pt x="467" y="258"/>
                </a:cubicBezTo>
                <a:cubicBezTo>
                  <a:pt x="469" y="259"/>
                  <a:pt x="471" y="258"/>
                  <a:pt x="472" y="256"/>
                </a:cubicBezTo>
                <a:cubicBezTo>
                  <a:pt x="473" y="255"/>
                  <a:pt x="472" y="253"/>
                  <a:pt x="470" y="253"/>
                </a:cubicBezTo>
                <a:close/>
                <a:moveTo>
                  <a:pt x="475" y="244"/>
                </a:moveTo>
                <a:cubicBezTo>
                  <a:pt x="473" y="243"/>
                  <a:pt x="471" y="244"/>
                  <a:pt x="470" y="246"/>
                </a:cubicBezTo>
                <a:cubicBezTo>
                  <a:pt x="469" y="247"/>
                  <a:pt x="470" y="249"/>
                  <a:pt x="472" y="249"/>
                </a:cubicBezTo>
                <a:cubicBezTo>
                  <a:pt x="474" y="250"/>
                  <a:pt x="476" y="249"/>
                  <a:pt x="477" y="247"/>
                </a:cubicBezTo>
                <a:cubicBezTo>
                  <a:pt x="478" y="246"/>
                  <a:pt x="477" y="244"/>
                  <a:pt x="475" y="244"/>
                </a:cubicBezTo>
                <a:close/>
                <a:moveTo>
                  <a:pt x="479" y="235"/>
                </a:moveTo>
                <a:cubicBezTo>
                  <a:pt x="477" y="234"/>
                  <a:pt x="475" y="235"/>
                  <a:pt x="474" y="237"/>
                </a:cubicBezTo>
                <a:cubicBezTo>
                  <a:pt x="474" y="238"/>
                  <a:pt x="475" y="239"/>
                  <a:pt x="477" y="240"/>
                </a:cubicBezTo>
                <a:cubicBezTo>
                  <a:pt x="478" y="240"/>
                  <a:pt x="480" y="239"/>
                  <a:pt x="481" y="238"/>
                </a:cubicBezTo>
                <a:cubicBezTo>
                  <a:pt x="482" y="237"/>
                  <a:pt x="481" y="235"/>
                  <a:pt x="479" y="235"/>
                </a:cubicBezTo>
                <a:close/>
                <a:moveTo>
                  <a:pt x="482" y="225"/>
                </a:moveTo>
                <a:cubicBezTo>
                  <a:pt x="480" y="225"/>
                  <a:pt x="478" y="226"/>
                  <a:pt x="478" y="227"/>
                </a:cubicBezTo>
                <a:cubicBezTo>
                  <a:pt x="477" y="229"/>
                  <a:pt x="478" y="230"/>
                  <a:pt x="480" y="231"/>
                </a:cubicBezTo>
                <a:cubicBezTo>
                  <a:pt x="482" y="231"/>
                  <a:pt x="484" y="230"/>
                  <a:pt x="485" y="229"/>
                </a:cubicBezTo>
                <a:cubicBezTo>
                  <a:pt x="485" y="227"/>
                  <a:pt x="484" y="226"/>
                  <a:pt x="482" y="225"/>
                </a:cubicBezTo>
                <a:close/>
                <a:moveTo>
                  <a:pt x="485" y="216"/>
                </a:moveTo>
                <a:cubicBezTo>
                  <a:pt x="483" y="216"/>
                  <a:pt x="481" y="217"/>
                  <a:pt x="480" y="218"/>
                </a:cubicBezTo>
                <a:cubicBezTo>
                  <a:pt x="480" y="220"/>
                  <a:pt x="481" y="221"/>
                  <a:pt x="483" y="221"/>
                </a:cubicBezTo>
                <a:cubicBezTo>
                  <a:pt x="485" y="221"/>
                  <a:pt x="487" y="220"/>
                  <a:pt x="488" y="219"/>
                </a:cubicBezTo>
                <a:cubicBezTo>
                  <a:pt x="488" y="217"/>
                  <a:pt x="487" y="216"/>
                  <a:pt x="485" y="216"/>
                </a:cubicBezTo>
                <a:close/>
                <a:moveTo>
                  <a:pt x="487" y="206"/>
                </a:moveTo>
                <a:cubicBezTo>
                  <a:pt x="485" y="206"/>
                  <a:pt x="483" y="207"/>
                  <a:pt x="483" y="209"/>
                </a:cubicBezTo>
                <a:cubicBezTo>
                  <a:pt x="482" y="210"/>
                  <a:pt x="484" y="212"/>
                  <a:pt x="486" y="212"/>
                </a:cubicBezTo>
                <a:cubicBezTo>
                  <a:pt x="488" y="212"/>
                  <a:pt x="490" y="211"/>
                  <a:pt x="490" y="209"/>
                </a:cubicBezTo>
                <a:cubicBezTo>
                  <a:pt x="490" y="208"/>
                  <a:pt x="489" y="206"/>
                  <a:pt x="487" y="206"/>
                </a:cubicBezTo>
                <a:close/>
                <a:moveTo>
                  <a:pt x="488" y="197"/>
                </a:moveTo>
                <a:cubicBezTo>
                  <a:pt x="486" y="197"/>
                  <a:pt x="484" y="198"/>
                  <a:pt x="484" y="199"/>
                </a:cubicBezTo>
                <a:cubicBezTo>
                  <a:pt x="484" y="201"/>
                  <a:pt x="485" y="202"/>
                  <a:pt x="487" y="202"/>
                </a:cubicBezTo>
                <a:cubicBezTo>
                  <a:pt x="489" y="202"/>
                  <a:pt x="491" y="201"/>
                  <a:pt x="491" y="200"/>
                </a:cubicBezTo>
                <a:cubicBezTo>
                  <a:pt x="492" y="198"/>
                  <a:pt x="490" y="197"/>
                  <a:pt x="488" y="197"/>
                </a:cubicBezTo>
                <a:close/>
                <a:moveTo>
                  <a:pt x="489" y="187"/>
                </a:moveTo>
                <a:cubicBezTo>
                  <a:pt x="487" y="187"/>
                  <a:pt x="485" y="188"/>
                  <a:pt x="485" y="190"/>
                </a:cubicBezTo>
                <a:cubicBezTo>
                  <a:pt x="485" y="191"/>
                  <a:pt x="487" y="192"/>
                  <a:pt x="489" y="192"/>
                </a:cubicBezTo>
                <a:cubicBezTo>
                  <a:pt x="491" y="193"/>
                  <a:pt x="492" y="191"/>
                  <a:pt x="492" y="190"/>
                </a:cubicBezTo>
                <a:cubicBezTo>
                  <a:pt x="492" y="188"/>
                  <a:pt x="491" y="187"/>
                  <a:pt x="489" y="187"/>
                </a:cubicBezTo>
                <a:close/>
                <a:moveTo>
                  <a:pt x="489" y="177"/>
                </a:moveTo>
                <a:cubicBezTo>
                  <a:pt x="487" y="177"/>
                  <a:pt x="485" y="179"/>
                  <a:pt x="485" y="180"/>
                </a:cubicBezTo>
                <a:cubicBezTo>
                  <a:pt x="485" y="182"/>
                  <a:pt x="487" y="183"/>
                  <a:pt x="489" y="183"/>
                </a:cubicBezTo>
                <a:cubicBezTo>
                  <a:pt x="491" y="183"/>
                  <a:pt x="493" y="182"/>
                  <a:pt x="493" y="180"/>
                </a:cubicBezTo>
                <a:cubicBezTo>
                  <a:pt x="493" y="178"/>
                  <a:pt x="491" y="177"/>
                  <a:pt x="489" y="177"/>
                </a:cubicBezTo>
                <a:close/>
                <a:moveTo>
                  <a:pt x="485" y="171"/>
                </a:moveTo>
                <a:cubicBezTo>
                  <a:pt x="485" y="172"/>
                  <a:pt x="487" y="173"/>
                  <a:pt x="489" y="173"/>
                </a:cubicBezTo>
                <a:cubicBezTo>
                  <a:pt x="491" y="173"/>
                  <a:pt x="492" y="172"/>
                  <a:pt x="492" y="170"/>
                </a:cubicBezTo>
                <a:cubicBezTo>
                  <a:pt x="492" y="169"/>
                  <a:pt x="490" y="168"/>
                  <a:pt x="488" y="168"/>
                </a:cubicBezTo>
                <a:cubicBezTo>
                  <a:pt x="486" y="168"/>
                  <a:pt x="485" y="169"/>
                  <a:pt x="485" y="171"/>
                </a:cubicBezTo>
                <a:close/>
                <a:moveTo>
                  <a:pt x="484" y="161"/>
                </a:moveTo>
                <a:cubicBezTo>
                  <a:pt x="484" y="163"/>
                  <a:pt x="486" y="164"/>
                  <a:pt x="488" y="164"/>
                </a:cubicBezTo>
                <a:cubicBezTo>
                  <a:pt x="490" y="163"/>
                  <a:pt x="491" y="162"/>
                  <a:pt x="491" y="161"/>
                </a:cubicBezTo>
                <a:cubicBezTo>
                  <a:pt x="491" y="159"/>
                  <a:pt x="489" y="158"/>
                  <a:pt x="487" y="158"/>
                </a:cubicBezTo>
                <a:cubicBezTo>
                  <a:pt x="485" y="158"/>
                  <a:pt x="484" y="160"/>
                  <a:pt x="484" y="161"/>
                </a:cubicBezTo>
                <a:close/>
                <a:moveTo>
                  <a:pt x="482" y="152"/>
                </a:moveTo>
                <a:cubicBezTo>
                  <a:pt x="482" y="153"/>
                  <a:pt x="484" y="154"/>
                  <a:pt x="486" y="154"/>
                </a:cubicBezTo>
                <a:cubicBezTo>
                  <a:pt x="488" y="154"/>
                  <a:pt x="490" y="152"/>
                  <a:pt x="489" y="151"/>
                </a:cubicBezTo>
                <a:cubicBezTo>
                  <a:pt x="489" y="149"/>
                  <a:pt x="487" y="148"/>
                  <a:pt x="485" y="149"/>
                </a:cubicBezTo>
                <a:cubicBezTo>
                  <a:pt x="483" y="149"/>
                  <a:pt x="482" y="150"/>
                  <a:pt x="482" y="152"/>
                </a:cubicBezTo>
                <a:close/>
                <a:moveTo>
                  <a:pt x="480" y="143"/>
                </a:moveTo>
                <a:cubicBezTo>
                  <a:pt x="480" y="144"/>
                  <a:pt x="482" y="145"/>
                  <a:pt x="484" y="145"/>
                </a:cubicBezTo>
                <a:cubicBezTo>
                  <a:pt x="486" y="144"/>
                  <a:pt x="487" y="143"/>
                  <a:pt x="487" y="141"/>
                </a:cubicBezTo>
                <a:cubicBezTo>
                  <a:pt x="486" y="140"/>
                  <a:pt x="484" y="139"/>
                  <a:pt x="483" y="139"/>
                </a:cubicBezTo>
                <a:cubicBezTo>
                  <a:pt x="481" y="140"/>
                  <a:pt x="479" y="141"/>
                  <a:pt x="480" y="143"/>
                </a:cubicBezTo>
                <a:close/>
                <a:moveTo>
                  <a:pt x="477" y="134"/>
                </a:moveTo>
                <a:cubicBezTo>
                  <a:pt x="477" y="135"/>
                  <a:pt x="479" y="136"/>
                  <a:pt x="481" y="135"/>
                </a:cubicBezTo>
                <a:cubicBezTo>
                  <a:pt x="483" y="135"/>
                  <a:pt x="484" y="133"/>
                  <a:pt x="484" y="132"/>
                </a:cubicBezTo>
                <a:cubicBezTo>
                  <a:pt x="483" y="130"/>
                  <a:pt x="481" y="130"/>
                  <a:pt x="479" y="130"/>
                </a:cubicBezTo>
                <a:cubicBezTo>
                  <a:pt x="477" y="131"/>
                  <a:pt x="476" y="132"/>
                  <a:pt x="477" y="134"/>
                </a:cubicBezTo>
                <a:close/>
                <a:moveTo>
                  <a:pt x="473" y="125"/>
                </a:moveTo>
                <a:cubicBezTo>
                  <a:pt x="474" y="126"/>
                  <a:pt x="476" y="127"/>
                  <a:pt x="478" y="126"/>
                </a:cubicBezTo>
                <a:cubicBezTo>
                  <a:pt x="480" y="126"/>
                  <a:pt x="481" y="124"/>
                  <a:pt x="480" y="123"/>
                </a:cubicBezTo>
                <a:cubicBezTo>
                  <a:pt x="479" y="121"/>
                  <a:pt x="477" y="121"/>
                  <a:pt x="475" y="121"/>
                </a:cubicBezTo>
                <a:cubicBezTo>
                  <a:pt x="473" y="122"/>
                  <a:pt x="472" y="123"/>
                  <a:pt x="473" y="125"/>
                </a:cubicBezTo>
                <a:close/>
                <a:moveTo>
                  <a:pt x="469" y="116"/>
                </a:moveTo>
                <a:cubicBezTo>
                  <a:pt x="470" y="117"/>
                  <a:pt x="472" y="118"/>
                  <a:pt x="474" y="117"/>
                </a:cubicBezTo>
                <a:cubicBezTo>
                  <a:pt x="475" y="117"/>
                  <a:pt x="476" y="115"/>
                  <a:pt x="476" y="114"/>
                </a:cubicBezTo>
                <a:cubicBezTo>
                  <a:pt x="475" y="112"/>
                  <a:pt x="473" y="112"/>
                  <a:pt x="471" y="112"/>
                </a:cubicBezTo>
                <a:cubicBezTo>
                  <a:pt x="469" y="113"/>
                  <a:pt x="468" y="114"/>
                  <a:pt x="469" y="116"/>
                </a:cubicBezTo>
                <a:close/>
                <a:moveTo>
                  <a:pt x="464" y="107"/>
                </a:moveTo>
                <a:cubicBezTo>
                  <a:pt x="465" y="108"/>
                  <a:pt x="467" y="109"/>
                  <a:pt x="469" y="108"/>
                </a:cubicBezTo>
                <a:cubicBezTo>
                  <a:pt x="471" y="108"/>
                  <a:pt x="471" y="106"/>
                  <a:pt x="471" y="105"/>
                </a:cubicBezTo>
                <a:cubicBezTo>
                  <a:pt x="470" y="103"/>
                  <a:pt x="468" y="103"/>
                  <a:pt x="466" y="103"/>
                </a:cubicBezTo>
                <a:cubicBezTo>
                  <a:pt x="464" y="104"/>
                  <a:pt x="463" y="106"/>
                  <a:pt x="464" y="107"/>
                </a:cubicBezTo>
                <a:close/>
                <a:moveTo>
                  <a:pt x="459" y="99"/>
                </a:moveTo>
                <a:cubicBezTo>
                  <a:pt x="459" y="100"/>
                  <a:pt x="462" y="100"/>
                  <a:pt x="463" y="100"/>
                </a:cubicBezTo>
                <a:cubicBezTo>
                  <a:pt x="465" y="99"/>
                  <a:pt x="466" y="97"/>
                  <a:pt x="465" y="96"/>
                </a:cubicBezTo>
                <a:cubicBezTo>
                  <a:pt x="464" y="95"/>
                  <a:pt x="462" y="94"/>
                  <a:pt x="460" y="95"/>
                </a:cubicBezTo>
                <a:cubicBezTo>
                  <a:pt x="458" y="96"/>
                  <a:pt x="458" y="97"/>
                  <a:pt x="459" y="99"/>
                </a:cubicBezTo>
                <a:close/>
                <a:moveTo>
                  <a:pt x="452" y="91"/>
                </a:moveTo>
                <a:cubicBezTo>
                  <a:pt x="453" y="92"/>
                  <a:pt x="456" y="92"/>
                  <a:pt x="457" y="91"/>
                </a:cubicBezTo>
                <a:cubicBezTo>
                  <a:pt x="459" y="91"/>
                  <a:pt x="460" y="89"/>
                  <a:pt x="459" y="88"/>
                </a:cubicBezTo>
                <a:cubicBezTo>
                  <a:pt x="458" y="86"/>
                  <a:pt x="455" y="86"/>
                  <a:pt x="454" y="87"/>
                </a:cubicBezTo>
                <a:cubicBezTo>
                  <a:pt x="452" y="88"/>
                  <a:pt x="451" y="89"/>
                  <a:pt x="452" y="91"/>
                </a:cubicBezTo>
                <a:close/>
                <a:moveTo>
                  <a:pt x="451" y="83"/>
                </a:moveTo>
                <a:cubicBezTo>
                  <a:pt x="453" y="82"/>
                  <a:pt x="453" y="81"/>
                  <a:pt x="452" y="79"/>
                </a:cubicBezTo>
                <a:cubicBezTo>
                  <a:pt x="451" y="78"/>
                  <a:pt x="449" y="78"/>
                  <a:pt x="447" y="79"/>
                </a:cubicBezTo>
                <a:cubicBezTo>
                  <a:pt x="445" y="80"/>
                  <a:pt x="445" y="81"/>
                  <a:pt x="446" y="83"/>
                </a:cubicBezTo>
                <a:cubicBezTo>
                  <a:pt x="447" y="84"/>
                  <a:pt x="449" y="84"/>
                  <a:pt x="451" y="83"/>
                </a:cubicBezTo>
                <a:close/>
                <a:moveTo>
                  <a:pt x="444" y="75"/>
                </a:moveTo>
                <a:cubicBezTo>
                  <a:pt x="445" y="75"/>
                  <a:pt x="446" y="73"/>
                  <a:pt x="445" y="72"/>
                </a:cubicBezTo>
                <a:cubicBezTo>
                  <a:pt x="443" y="70"/>
                  <a:pt x="441" y="70"/>
                  <a:pt x="439" y="71"/>
                </a:cubicBezTo>
                <a:cubicBezTo>
                  <a:pt x="438" y="72"/>
                  <a:pt x="437" y="74"/>
                  <a:pt x="439" y="75"/>
                </a:cubicBezTo>
                <a:cubicBezTo>
                  <a:pt x="440" y="76"/>
                  <a:pt x="442" y="76"/>
                  <a:pt x="444" y="75"/>
                </a:cubicBezTo>
                <a:close/>
                <a:moveTo>
                  <a:pt x="436" y="68"/>
                </a:moveTo>
                <a:cubicBezTo>
                  <a:pt x="438" y="67"/>
                  <a:pt x="438" y="65"/>
                  <a:pt x="437" y="64"/>
                </a:cubicBezTo>
                <a:cubicBezTo>
                  <a:pt x="435" y="63"/>
                  <a:pt x="433" y="63"/>
                  <a:pt x="431" y="64"/>
                </a:cubicBezTo>
                <a:cubicBezTo>
                  <a:pt x="430" y="65"/>
                  <a:pt x="430" y="67"/>
                  <a:pt x="431" y="68"/>
                </a:cubicBezTo>
                <a:cubicBezTo>
                  <a:pt x="432" y="69"/>
                  <a:pt x="435" y="69"/>
                  <a:pt x="436" y="68"/>
                </a:cubicBezTo>
                <a:close/>
                <a:moveTo>
                  <a:pt x="428" y="61"/>
                </a:moveTo>
                <a:cubicBezTo>
                  <a:pt x="429" y="60"/>
                  <a:pt x="429" y="58"/>
                  <a:pt x="428" y="57"/>
                </a:cubicBezTo>
                <a:cubicBezTo>
                  <a:pt x="427" y="56"/>
                  <a:pt x="425" y="56"/>
                  <a:pt x="423" y="57"/>
                </a:cubicBezTo>
                <a:cubicBezTo>
                  <a:pt x="422" y="58"/>
                  <a:pt x="421" y="60"/>
                  <a:pt x="423" y="61"/>
                </a:cubicBezTo>
                <a:cubicBezTo>
                  <a:pt x="424" y="62"/>
                  <a:pt x="426" y="62"/>
                  <a:pt x="428" y="61"/>
                </a:cubicBezTo>
                <a:close/>
                <a:moveTo>
                  <a:pt x="419" y="54"/>
                </a:moveTo>
                <a:cubicBezTo>
                  <a:pt x="421" y="53"/>
                  <a:pt x="421" y="51"/>
                  <a:pt x="419" y="50"/>
                </a:cubicBezTo>
                <a:cubicBezTo>
                  <a:pt x="418" y="49"/>
                  <a:pt x="415" y="49"/>
                  <a:pt x="414" y="50"/>
                </a:cubicBezTo>
                <a:cubicBezTo>
                  <a:pt x="413" y="51"/>
                  <a:pt x="413" y="53"/>
                  <a:pt x="414" y="54"/>
                </a:cubicBezTo>
                <a:cubicBezTo>
                  <a:pt x="416" y="55"/>
                  <a:pt x="418" y="55"/>
                  <a:pt x="419" y="54"/>
                </a:cubicBezTo>
                <a:close/>
                <a:moveTo>
                  <a:pt x="405" y="48"/>
                </a:moveTo>
                <a:cubicBezTo>
                  <a:pt x="406" y="49"/>
                  <a:pt x="409" y="49"/>
                  <a:pt x="410" y="47"/>
                </a:cubicBezTo>
                <a:cubicBezTo>
                  <a:pt x="411" y="46"/>
                  <a:pt x="411" y="45"/>
                  <a:pt x="410" y="44"/>
                </a:cubicBezTo>
                <a:cubicBezTo>
                  <a:pt x="408" y="43"/>
                  <a:pt x="406" y="43"/>
                  <a:pt x="405" y="44"/>
                </a:cubicBezTo>
                <a:cubicBezTo>
                  <a:pt x="403" y="45"/>
                  <a:pt x="403" y="47"/>
                  <a:pt x="405" y="48"/>
                </a:cubicBezTo>
                <a:close/>
                <a:moveTo>
                  <a:pt x="395" y="42"/>
                </a:moveTo>
                <a:cubicBezTo>
                  <a:pt x="397" y="43"/>
                  <a:pt x="399" y="43"/>
                  <a:pt x="400" y="41"/>
                </a:cubicBezTo>
                <a:cubicBezTo>
                  <a:pt x="402" y="40"/>
                  <a:pt x="401" y="38"/>
                  <a:pt x="400" y="37"/>
                </a:cubicBezTo>
                <a:cubicBezTo>
                  <a:pt x="398" y="37"/>
                  <a:pt x="396" y="37"/>
                  <a:pt x="395" y="38"/>
                </a:cubicBezTo>
                <a:cubicBezTo>
                  <a:pt x="394" y="39"/>
                  <a:pt x="394" y="41"/>
                  <a:pt x="395" y="42"/>
                </a:cubicBezTo>
                <a:close/>
              </a:path>
            </a:pathLst>
          </a:custGeom>
          <a:solidFill>
            <a:srgbClr val="FFFFFF"/>
          </a:solidFill>
          <a:ln w="381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91" name="Freeform 931"/>
          <p:cNvSpPr>
            <a:spLocks/>
          </p:cNvSpPr>
          <p:nvPr/>
        </p:nvSpPr>
        <p:spPr bwMode="auto">
          <a:xfrm>
            <a:off x="2241426" y="3094309"/>
            <a:ext cx="458787" cy="173037"/>
          </a:xfrm>
          <a:custGeom>
            <a:avLst/>
            <a:gdLst/>
            <a:ahLst/>
            <a:cxnLst>
              <a:cxn ang="0">
                <a:pos x="205" y="77"/>
              </a:cxn>
              <a:cxn ang="0">
                <a:pos x="51" y="43"/>
              </a:cxn>
              <a:cxn ang="0">
                <a:pos x="0" y="0"/>
              </a:cxn>
            </a:cxnLst>
            <a:rect l="0" t="0" r="r" b="b"/>
            <a:pathLst>
              <a:path w="205" h="77">
                <a:moveTo>
                  <a:pt x="205" y="77"/>
                </a:moveTo>
                <a:cubicBezTo>
                  <a:pt x="143" y="74"/>
                  <a:pt x="89" y="62"/>
                  <a:pt x="51" y="43"/>
                </a:cubicBezTo>
                <a:cubicBezTo>
                  <a:pt x="26" y="31"/>
                  <a:pt x="8" y="16"/>
                  <a:pt x="0" y="0"/>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92" name="Freeform 932"/>
          <p:cNvSpPr>
            <a:spLocks/>
          </p:cNvSpPr>
          <p:nvPr/>
        </p:nvSpPr>
        <p:spPr bwMode="auto">
          <a:xfrm>
            <a:off x="2293813" y="3083196"/>
            <a:ext cx="396875" cy="112713"/>
          </a:xfrm>
          <a:custGeom>
            <a:avLst/>
            <a:gdLst/>
            <a:ahLst/>
            <a:cxnLst>
              <a:cxn ang="0">
                <a:pos x="178" y="50"/>
              </a:cxn>
              <a:cxn ang="0">
                <a:pos x="28" y="17"/>
              </a:cxn>
              <a:cxn ang="0">
                <a:pos x="0" y="0"/>
              </a:cxn>
            </a:cxnLst>
            <a:rect l="0" t="0" r="r" b="b"/>
            <a:pathLst>
              <a:path w="178" h="50">
                <a:moveTo>
                  <a:pt x="178" y="50"/>
                </a:moveTo>
                <a:cubicBezTo>
                  <a:pt x="117" y="48"/>
                  <a:pt x="65" y="35"/>
                  <a:pt x="28" y="17"/>
                </a:cubicBezTo>
                <a:cubicBezTo>
                  <a:pt x="17" y="12"/>
                  <a:pt x="8" y="6"/>
                  <a:pt x="0" y="0"/>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93" name="Freeform 933"/>
          <p:cNvSpPr>
            <a:spLocks/>
          </p:cNvSpPr>
          <p:nvPr/>
        </p:nvSpPr>
        <p:spPr bwMode="auto">
          <a:xfrm>
            <a:off x="2751013" y="2735534"/>
            <a:ext cx="230188" cy="17462"/>
          </a:xfrm>
          <a:custGeom>
            <a:avLst/>
            <a:gdLst/>
            <a:ahLst/>
            <a:cxnLst>
              <a:cxn ang="0">
                <a:pos x="0" y="0"/>
              </a:cxn>
              <a:cxn ang="0">
                <a:pos x="25" y="0"/>
              </a:cxn>
              <a:cxn ang="0">
                <a:pos x="25" y="0"/>
              </a:cxn>
              <a:cxn ang="0">
                <a:pos x="103" y="8"/>
              </a:cxn>
            </a:cxnLst>
            <a:rect l="0" t="0" r="r" b="b"/>
            <a:pathLst>
              <a:path w="103" h="8">
                <a:moveTo>
                  <a:pt x="0" y="0"/>
                </a:moveTo>
                <a:cubicBezTo>
                  <a:pt x="8" y="0"/>
                  <a:pt x="17" y="0"/>
                  <a:pt x="25" y="0"/>
                </a:cubicBezTo>
                <a:cubicBezTo>
                  <a:pt x="25" y="0"/>
                  <a:pt x="25" y="0"/>
                  <a:pt x="25" y="0"/>
                </a:cubicBezTo>
                <a:cubicBezTo>
                  <a:pt x="52" y="1"/>
                  <a:pt x="80" y="3"/>
                  <a:pt x="103" y="8"/>
                </a:cubicBezTo>
              </a:path>
            </a:pathLst>
          </a:custGeom>
          <a:solidFill>
            <a:srgbClr val="F9B800"/>
          </a:solid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94" name="Freeform 935"/>
          <p:cNvSpPr>
            <a:spLocks/>
          </p:cNvSpPr>
          <p:nvPr/>
        </p:nvSpPr>
        <p:spPr bwMode="auto">
          <a:xfrm>
            <a:off x="1763588" y="2581546"/>
            <a:ext cx="771525" cy="341313"/>
          </a:xfrm>
          <a:custGeom>
            <a:avLst/>
            <a:gdLst/>
            <a:ahLst/>
            <a:cxnLst>
              <a:cxn ang="0">
                <a:pos x="1" y="153"/>
              </a:cxn>
              <a:cxn ang="0">
                <a:pos x="1" y="138"/>
              </a:cxn>
              <a:cxn ang="0">
                <a:pos x="78" y="59"/>
              </a:cxn>
              <a:cxn ang="0">
                <a:pos x="238" y="7"/>
              </a:cxn>
              <a:cxn ang="0">
                <a:pos x="238" y="7"/>
              </a:cxn>
              <a:cxn ang="0">
                <a:pos x="345" y="3"/>
              </a:cxn>
            </a:cxnLst>
            <a:rect l="0" t="0" r="r" b="b"/>
            <a:pathLst>
              <a:path w="345" h="153">
                <a:moveTo>
                  <a:pt x="1" y="153"/>
                </a:moveTo>
                <a:cubicBezTo>
                  <a:pt x="0" y="148"/>
                  <a:pt x="0" y="143"/>
                  <a:pt x="1" y="138"/>
                </a:cubicBezTo>
                <a:cubicBezTo>
                  <a:pt x="6" y="111"/>
                  <a:pt x="35" y="83"/>
                  <a:pt x="78" y="59"/>
                </a:cubicBezTo>
                <a:cubicBezTo>
                  <a:pt x="121" y="36"/>
                  <a:pt x="178" y="16"/>
                  <a:pt x="238" y="7"/>
                </a:cubicBezTo>
                <a:cubicBezTo>
                  <a:pt x="238" y="7"/>
                  <a:pt x="238" y="7"/>
                  <a:pt x="238" y="7"/>
                </a:cubicBezTo>
                <a:cubicBezTo>
                  <a:pt x="278" y="1"/>
                  <a:pt x="314" y="0"/>
                  <a:pt x="345" y="3"/>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95" name="Freeform 936"/>
          <p:cNvSpPr>
            <a:spLocks/>
          </p:cNvSpPr>
          <p:nvPr/>
        </p:nvSpPr>
        <p:spPr bwMode="auto">
          <a:xfrm>
            <a:off x="1766763" y="2699021"/>
            <a:ext cx="979488" cy="349250"/>
          </a:xfrm>
          <a:custGeom>
            <a:avLst/>
            <a:gdLst/>
            <a:ahLst/>
            <a:cxnLst>
              <a:cxn ang="0">
                <a:pos x="438" y="0"/>
              </a:cxn>
              <a:cxn ang="0">
                <a:pos x="438" y="16"/>
              </a:cxn>
              <a:cxn ang="0">
                <a:pos x="361" y="94"/>
              </a:cxn>
              <a:cxn ang="0">
                <a:pos x="201" y="147"/>
              </a:cxn>
              <a:cxn ang="0">
                <a:pos x="52" y="143"/>
              </a:cxn>
              <a:cxn ang="0">
                <a:pos x="0" y="100"/>
              </a:cxn>
            </a:cxnLst>
            <a:rect l="0" t="0" r="r" b="b"/>
            <a:pathLst>
              <a:path w="439" h="156">
                <a:moveTo>
                  <a:pt x="438" y="0"/>
                </a:moveTo>
                <a:cubicBezTo>
                  <a:pt x="439" y="5"/>
                  <a:pt x="439" y="10"/>
                  <a:pt x="438" y="16"/>
                </a:cubicBezTo>
                <a:cubicBezTo>
                  <a:pt x="433" y="43"/>
                  <a:pt x="404" y="71"/>
                  <a:pt x="361" y="94"/>
                </a:cubicBezTo>
                <a:cubicBezTo>
                  <a:pt x="318" y="118"/>
                  <a:pt x="261" y="137"/>
                  <a:pt x="201" y="147"/>
                </a:cubicBezTo>
                <a:cubicBezTo>
                  <a:pt x="141" y="156"/>
                  <a:pt x="88" y="154"/>
                  <a:pt x="52" y="143"/>
                </a:cubicBezTo>
                <a:cubicBezTo>
                  <a:pt x="23" y="134"/>
                  <a:pt x="4" y="119"/>
                  <a:pt x="0" y="100"/>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96" name="Freeform 938"/>
          <p:cNvSpPr>
            <a:spLocks/>
          </p:cNvSpPr>
          <p:nvPr/>
        </p:nvSpPr>
        <p:spPr bwMode="auto">
          <a:xfrm>
            <a:off x="1766763" y="2922859"/>
            <a:ext cx="265113" cy="185737"/>
          </a:xfrm>
          <a:custGeom>
            <a:avLst/>
            <a:gdLst/>
            <a:ahLst/>
            <a:cxnLst>
              <a:cxn ang="0">
                <a:pos x="119" y="83"/>
              </a:cxn>
              <a:cxn ang="0">
                <a:pos x="59" y="73"/>
              </a:cxn>
              <a:cxn ang="0">
                <a:pos x="8" y="32"/>
              </a:cxn>
              <a:cxn ang="0">
                <a:pos x="0" y="0"/>
              </a:cxn>
            </a:cxnLst>
            <a:rect l="0" t="0" r="r" b="b"/>
            <a:pathLst>
              <a:path w="119" h="83">
                <a:moveTo>
                  <a:pt x="119" y="83"/>
                </a:moveTo>
                <a:cubicBezTo>
                  <a:pt x="96" y="82"/>
                  <a:pt x="75" y="79"/>
                  <a:pt x="59" y="73"/>
                </a:cubicBezTo>
                <a:cubicBezTo>
                  <a:pt x="30" y="65"/>
                  <a:pt x="12" y="50"/>
                  <a:pt x="8" y="32"/>
                </a:cubicBezTo>
                <a:cubicBezTo>
                  <a:pt x="5" y="22"/>
                  <a:pt x="3" y="10"/>
                  <a:pt x="0" y="0"/>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97" name="Freeform 939"/>
          <p:cNvSpPr>
            <a:spLocks/>
          </p:cNvSpPr>
          <p:nvPr/>
        </p:nvSpPr>
        <p:spPr bwMode="auto">
          <a:xfrm>
            <a:off x="2031876" y="2735534"/>
            <a:ext cx="730250" cy="374650"/>
          </a:xfrm>
          <a:custGeom>
            <a:avLst/>
            <a:gdLst/>
            <a:ahLst/>
            <a:cxnLst>
              <a:cxn ang="0">
                <a:pos x="322" y="0"/>
              </a:cxn>
              <a:cxn ang="0">
                <a:pos x="326" y="15"/>
              </a:cxn>
              <a:cxn ang="0">
                <a:pos x="326" y="31"/>
              </a:cxn>
              <a:cxn ang="0">
                <a:pos x="249" y="109"/>
              </a:cxn>
              <a:cxn ang="0">
                <a:pos x="89" y="162"/>
              </a:cxn>
              <a:cxn ang="0">
                <a:pos x="0" y="167"/>
              </a:cxn>
            </a:cxnLst>
            <a:rect l="0" t="0" r="r" b="b"/>
            <a:pathLst>
              <a:path w="327" h="168">
                <a:moveTo>
                  <a:pt x="322" y="0"/>
                </a:moveTo>
                <a:cubicBezTo>
                  <a:pt x="324" y="5"/>
                  <a:pt x="325" y="10"/>
                  <a:pt x="326" y="15"/>
                </a:cubicBezTo>
                <a:cubicBezTo>
                  <a:pt x="327" y="20"/>
                  <a:pt x="327" y="25"/>
                  <a:pt x="326" y="31"/>
                </a:cubicBezTo>
                <a:cubicBezTo>
                  <a:pt x="321" y="58"/>
                  <a:pt x="292" y="86"/>
                  <a:pt x="249" y="109"/>
                </a:cubicBezTo>
                <a:cubicBezTo>
                  <a:pt x="206" y="133"/>
                  <a:pt x="150" y="152"/>
                  <a:pt x="89" y="162"/>
                </a:cubicBezTo>
                <a:cubicBezTo>
                  <a:pt x="57" y="167"/>
                  <a:pt x="26" y="168"/>
                  <a:pt x="0" y="167"/>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grpSp>
        <p:nvGrpSpPr>
          <p:cNvPr id="98" name="Group 944"/>
          <p:cNvGrpSpPr>
            <a:grpSpLocks/>
          </p:cNvGrpSpPr>
          <p:nvPr/>
        </p:nvGrpSpPr>
        <p:grpSpPr bwMode="auto">
          <a:xfrm>
            <a:off x="2535113" y="2587896"/>
            <a:ext cx="215900" cy="147638"/>
            <a:chOff x="1608" y="1652"/>
            <a:chExt cx="136" cy="93"/>
          </a:xfrm>
        </p:grpSpPr>
        <p:sp>
          <p:nvSpPr>
            <p:cNvPr id="99" name="Freeform 937"/>
            <p:cNvSpPr>
              <a:spLocks/>
            </p:cNvSpPr>
            <p:nvPr/>
          </p:nvSpPr>
          <p:spPr bwMode="auto">
            <a:xfrm>
              <a:off x="1608" y="1652"/>
              <a:ext cx="132" cy="70"/>
            </a:xfrm>
            <a:custGeom>
              <a:avLst/>
              <a:gdLst/>
              <a:ahLst/>
              <a:cxnLst>
                <a:cxn ang="0">
                  <a:pos x="0" y="0"/>
                </a:cxn>
                <a:cxn ang="0">
                  <a:pos x="43" y="8"/>
                </a:cxn>
                <a:cxn ang="0">
                  <a:pos x="94" y="50"/>
                </a:cxn>
              </a:cxnLst>
              <a:rect l="0" t="0" r="r" b="b"/>
              <a:pathLst>
                <a:path w="94" h="50">
                  <a:moveTo>
                    <a:pt x="0" y="0"/>
                  </a:moveTo>
                  <a:cubicBezTo>
                    <a:pt x="16" y="1"/>
                    <a:pt x="30" y="4"/>
                    <a:pt x="43" y="8"/>
                  </a:cubicBezTo>
                  <a:cubicBezTo>
                    <a:pt x="71" y="17"/>
                    <a:pt x="89" y="31"/>
                    <a:pt x="94" y="50"/>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100" name="Freeform 940"/>
            <p:cNvSpPr>
              <a:spLocks/>
            </p:cNvSpPr>
            <p:nvPr/>
          </p:nvSpPr>
          <p:spPr bwMode="auto">
            <a:xfrm>
              <a:off x="1739" y="1719"/>
              <a:ext cx="5" cy="26"/>
            </a:xfrm>
            <a:custGeom>
              <a:avLst/>
              <a:gdLst/>
              <a:ahLst/>
              <a:cxnLst>
                <a:cxn ang="0">
                  <a:pos x="1" y="7"/>
                </a:cxn>
                <a:cxn ang="0">
                  <a:pos x="1" y="3"/>
                </a:cxn>
                <a:cxn ang="0">
                  <a:pos x="5" y="26"/>
                </a:cxn>
              </a:cxnLst>
              <a:rect l="0" t="0" r="r" b="b"/>
              <a:pathLst>
                <a:path w="5" h="26">
                  <a:moveTo>
                    <a:pt x="1" y="7"/>
                  </a:moveTo>
                  <a:cubicBezTo>
                    <a:pt x="1" y="6"/>
                    <a:pt x="0" y="0"/>
                    <a:pt x="1" y="3"/>
                  </a:cubicBezTo>
                  <a:cubicBezTo>
                    <a:pt x="2" y="10"/>
                    <a:pt x="4" y="19"/>
                    <a:pt x="5" y="26"/>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grpSp>
      <p:sp>
        <p:nvSpPr>
          <p:cNvPr id="101" name="Freeform 941"/>
          <p:cNvSpPr>
            <a:spLocks/>
          </p:cNvSpPr>
          <p:nvPr/>
        </p:nvSpPr>
        <p:spPr bwMode="auto">
          <a:xfrm>
            <a:off x="2784351" y="2759346"/>
            <a:ext cx="962025" cy="733425"/>
          </a:xfrm>
          <a:custGeom>
            <a:avLst/>
            <a:gdLst/>
            <a:ahLst/>
            <a:cxnLst>
              <a:cxn ang="0">
                <a:pos x="370" y="244"/>
              </a:cxn>
              <a:cxn ang="0">
                <a:pos x="105" y="283"/>
              </a:cxn>
              <a:cxn ang="0">
                <a:pos x="61" y="83"/>
              </a:cxn>
              <a:cxn ang="0">
                <a:pos x="326" y="44"/>
              </a:cxn>
              <a:cxn ang="0">
                <a:pos x="370" y="244"/>
              </a:cxn>
            </a:cxnLst>
            <a:rect l="0" t="0" r="r" b="b"/>
            <a:pathLst>
              <a:path w="431" h="328">
                <a:moveTo>
                  <a:pt x="370" y="244"/>
                </a:moveTo>
                <a:cubicBezTo>
                  <a:pt x="309" y="310"/>
                  <a:pt x="190" y="328"/>
                  <a:pt x="105" y="283"/>
                </a:cubicBezTo>
                <a:cubicBezTo>
                  <a:pt x="19" y="239"/>
                  <a:pt x="0" y="149"/>
                  <a:pt x="61" y="83"/>
                </a:cubicBezTo>
                <a:cubicBezTo>
                  <a:pt x="122" y="17"/>
                  <a:pt x="241" y="0"/>
                  <a:pt x="326" y="44"/>
                </a:cubicBezTo>
                <a:cubicBezTo>
                  <a:pt x="411" y="89"/>
                  <a:pt x="431" y="178"/>
                  <a:pt x="370" y="244"/>
                </a:cubicBezTo>
                <a:close/>
              </a:path>
            </a:pathLst>
          </a:custGeom>
          <a:solidFill>
            <a:srgbClr val="FFFFFF"/>
          </a:solidFill>
          <a:ln w="381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102" name="Freeform 947"/>
          <p:cNvSpPr>
            <a:spLocks/>
          </p:cNvSpPr>
          <p:nvPr/>
        </p:nvSpPr>
        <p:spPr bwMode="auto">
          <a:xfrm>
            <a:off x="1881063" y="2625996"/>
            <a:ext cx="747713" cy="363538"/>
          </a:xfrm>
          <a:custGeom>
            <a:avLst/>
            <a:gdLst/>
            <a:ahLst/>
            <a:cxnLst>
              <a:cxn ang="0">
                <a:pos x="327" y="44"/>
              </a:cxn>
              <a:cxn ang="0">
                <a:pos x="182" y="143"/>
              </a:cxn>
              <a:cxn ang="0">
                <a:pos x="8" y="119"/>
              </a:cxn>
              <a:cxn ang="0">
                <a:pos x="153" y="21"/>
              </a:cxn>
              <a:cxn ang="0">
                <a:pos x="327" y="44"/>
              </a:cxn>
            </a:cxnLst>
            <a:rect l="0" t="0" r="r" b="b"/>
            <a:pathLst>
              <a:path w="335" h="163">
                <a:moveTo>
                  <a:pt x="327" y="44"/>
                </a:moveTo>
                <a:cubicBezTo>
                  <a:pt x="335" y="78"/>
                  <a:pt x="270" y="122"/>
                  <a:pt x="182" y="143"/>
                </a:cubicBezTo>
                <a:cubicBezTo>
                  <a:pt x="93" y="163"/>
                  <a:pt x="15" y="153"/>
                  <a:pt x="8" y="119"/>
                </a:cubicBezTo>
                <a:cubicBezTo>
                  <a:pt x="0" y="86"/>
                  <a:pt x="65" y="42"/>
                  <a:pt x="153" y="21"/>
                </a:cubicBezTo>
                <a:cubicBezTo>
                  <a:pt x="241" y="0"/>
                  <a:pt x="319" y="10"/>
                  <a:pt x="327" y="44"/>
                </a:cubicBezTo>
                <a:close/>
              </a:path>
            </a:pathLst>
          </a:custGeom>
          <a:solidFill>
            <a:srgbClr val="FFFFFF"/>
          </a:solidFill>
          <a:ln w="381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300"/>
                                        <p:tgtEl>
                                          <p:spTgt spid="76"/>
                                        </p:tgtEl>
                                      </p:cBhvr>
                                    </p:animEffect>
                                  </p:childTnLst>
                                </p:cTn>
                              </p:par>
                              <p:par>
                                <p:cTn id="8" presetID="22" presetClass="entr" presetSubtype="1" fill="hold" grpId="0" nodeType="withEffect">
                                  <p:stCondLst>
                                    <p:cond delay="20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300"/>
                                        <p:tgtEl>
                                          <p:spTgt spid="15"/>
                                        </p:tgtEl>
                                      </p:cBhvr>
                                    </p:animEffect>
                                  </p:childTnLst>
                                </p:cTn>
                              </p:par>
                              <p:par>
                                <p:cTn id="11" presetID="22" presetClass="entr" presetSubtype="8" fill="hold" grpId="0" nodeType="withEffect">
                                  <p:stCondLst>
                                    <p:cond delay="20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300"/>
                                        <p:tgtEl>
                                          <p:spTgt spid="16"/>
                                        </p:tgtEl>
                                      </p:cBhvr>
                                    </p:animEffect>
                                  </p:childTnLst>
                                </p:cTn>
                              </p:par>
                              <p:par>
                                <p:cTn id="14" presetID="22" presetClass="entr" presetSubtype="8" fill="hold" grpId="0" nodeType="withEffect">
                                  <p:stCondLst>
                                    <p:cond delay="5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300"/>
                                        <p:tgtEl>
                                          <p:spTgt spid="18"/>
                                        </p:tgtEl>
                                      </p:cBhvr>
                                    </p:animEffect>
                                  </p:childTnLst>
                                </p:cTn>
                              </p:par>
                              <p:par>
                                <p:cTn id="17" presetID="18" presetClass="entr" presetSubtype="9" fill="hold" grpId="0" nodeType="withEffect">
                                  <p:stCondLst>
                                    <p:cond delay="500"/>
                                  </p:stCondLst>
                                  <p:childTnLst>
                                    <p:set>
                                      <p:cBhvr>
                                        <p:cTn id="18" dur="1" fill="hold">
                                          <p:stCondLst>
                                            <p:cond delay="0"/>
                                          </p:stCondLst>
                                        </p:cTn>
                                        <p:tgtEl>
                                          <p:spTgt spid="96"/>
                                        </p:tgtEl>
                                        <p:attrNameLst>
                                          <p:attrName>style.visibility</p:attrName>
                                        </p:attrNameLst>
                                      </p:cBhvr>
                                      <p:to>
                                        <p:strVal val="visible"/>
                                      </p:to>
                                    </p:set>
                                    <p:animEffect transition="in" filter="strips(upLeft)">
                                      <p:cBhvr>
                                        <p:cTn id="19" dur="300"/>
                                        <p:tgtEl>
                                          <p:spTgt spid="96"/>
                                        </p:tgtEl>
                                      </p:cBhvr>
                                    </p:animEffect>
                                  </p:childTnLst>
                                </p:cTn>
                              </p:par>
                              <p:par>
                                <p:cTn id="20" presetID="18" presetClass="entr" presetSubtype="3" fill="hold" grpId="0" nodeType="withEffect">
                                  <p:stCondLst>
                                    <p:cond delay="600"/>
                                  </p:stCondLst>
                                  <p:childTnLst>
                                    <p:set>
                                      <p:cBhvr>
                                        <p:cTn id="21" dur="1" fill="hold">
                                          <p:stCondLst>
                                            <p:cond delay="0"/>
                                          </p:stCondLst>
                                        </p:cTn>
                                        <p:tgtEl>
                                          <p:spTgt spid="94"/>
                                        </p:tgtEl>
                                        <p:attrNameLst>
                                          <p:attrName>style.visibility</p:attrName>
                                        </p:attrNameLst>
                                      </p:cBhvr>
                                      <p:to>
                                        <p:strVal val="visible"/>
                                      </p:to>
                                    </p:set>
                                    <p:animEffect transition="in" filter="strips(upRight)">
                                      <p:cBhvr>
                                        <p:cTn id="22" dur="300"/>
                                        <p:tgtEl>
                                          <p:spTgt spid="94"/>
                                        </p:tgtEl>
                                      </p:cBhvr>
                                    </p:animEffect>
                                  </p:childTnLst>
                                </p:cTn>
                              </p:par>
                              <p:par>
                                <p:cTn id="23" presetID="18" presetClass="entr" presetSubtype="6" fill="hold" nodeType="withEffect">
                                  <p:stCondLst>
                                    <p:cond delay="800"/>
                                  </p:stCondLst>
                                  <p:childTnLst>
                                    <p:set>
                                      <p:cBhvr>
                                        <p:cTn id="24" dur="1" fill="hold">
                                          <p:stCondLst>
                                            <p:cond delay="0"/>
                                          </p:stCondLst>
                                        </p:cTn>
                                        <p:tgtEl>
                                          <p:spTgt spid="98"/>
                                        </p:tgtEl>
                                        <p:attrNameLst>
                                          <p:attrName>style.visibility</p:attrName>
                                        </p:attrNameLst>
                                      </p:cBhvr>
                                      <p:to>
                                        <p:strVal val="visible"/>
                                      </p:to>
                                    </p:set>
                                    <p:animEffect transition="in" filter="strips(downRight)">
                                      <p:cBhvr>
                                        <p:cTn id="25" dur="300"/>
                                        <p:tgtEl>
                                          <p:spTgt spid="98"/>
                                        </p:tgtEl>
                                      </p:cBhvr>
                                    </p:animEffect>
                                  </p:childTnLst>
                                </p:cTn>
                              </p:par>
                              <p:par>
                                <p:cTn id="26" presetID="22" presetClass="entr" presetSubtype="8" fill="hold" grpId="0" nodeType="withEffect">
                                  <p:stCondLst>
                                    <p:cond delay="900"/>
                                  </p:stCondLst>
                                  <p:childTnLst>
                                    <p:set>
                                      <p:cBhvr>
                                        <p:cTn id="27" dur="1" fill="hold">
                                          <p:stCondLst>
                                            <p:cond delay="0"/>
                                          </p:stCondLst>
                                        </p:cTn>
                                        <p:tgtEl>
                                          <p:spTgt spid="93"/>
                                        </p:tgtEl>
                                        <p:attrNameLst>
                                          <p:attrName>style.visibility</p:attrName>
                                        </p:attrNameLst>
                                      </p:cBhvr>
                                      <p:to>
                                        <p:strVal val="visible"/>
                                      </p:to>
                                    </p:set>
                                    <p:animEffect transition="in" filter="wipe(left)">
                                      <p:cBhvr>
                                        <p:cTn id="28" dur="300"/>
                                        <p:tgtEl>
                                          <p:spTgt spid="93"/>
                                        </p:tgtEl>
                                      </p:cBhvr>
                                    </p:animEffect>
                                  </p:childTnLst>
                                </p:cTn>
                              </p:par>
                              <p:par>
                                <p:cTn id="29" presetID="22" presetClass="entr" presetSubtype="8" fill="hold" nodeType="withEffect">
                                  <p:stCondLst>
                                    <p:cond delay="1000"/>
                                  </p:stCondLst>
                                  <p:childTnLst>
                                    <p:set>
                                      <p:cBhvr>
                                        <p:cTn id="30" dur="1" fill="hold">
                                          <p:stCondLst>
                                            <p:cond delay="0"/>
                                          </p:stCondLst>
                                        </p:cTn>
                                        <p:tgtEl>
                                          <p:spTgt spid="87"/>
                                        </p:tgtEl>
                                        <p:attrNameLst>
                                          <p:attrName>style.visibility</p:attrName>
                                        </p:attrNameLst>
                                      </p:cBhvr>
                                      <p:to>
                                        <p:strVal val="visible"/>
                                      </p:to>
                                    </p:set>
                                    <p:animEffect transition="in" filter="wipe(left)">
                                      <p:cBhvr>
                                        <p:cTn id="31" dur="300"/>
                                        <p:tgtEl>
                                          <p:spTgt spid="87"/>
                                        </p:tgtEl>
                                      </p:cBhvr>
                                    </p:animEffect>
                                  </p:childTnLst>
                                </p:cTn>
                              </p:par>
                              <p:par>
                                <p:cTn id="32" presetID="22" presetClass="entr" presetSubtype="4" fill="hold" grpId="0" nodeType="withEffect">
                                  <p:stCondLst>
                                    <p:cond delay="80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300"/>
                                        <p:tgtEl>
                                          <p:spTgt spid="17"/>
                                        </p:tgtEl>
                                      </p:cBhvr>
                                    </p:animEffect>
                                  </p:childTnLst>
                                </p:cTn>
                              </p:par>
                              <p:par>
                                <p:cTn id="35" presetID="18" presetClass="entr" presetSubtype="3" fill="hold" nodeType="withEffect">
                                  <p:stCondLst>
                                    <p:cond delay="1000"/>
                                  </p:stCondLst>
                                  <p:childTnLst>
                                    <p:set>
                                      <p:cBhvr>
                                        <p:cTn id="36" dur="1" fill="hold">
                                          <p:stCondLst>
                                            <p:cond delay="0"/>
                                          </p:stCondLst>
                                        </p:cTn>
                                        <p:tgtEl>
                                          <p:spTgt spid="79"/>
                                        </p:tgtEl>
                                        <p:attrNameLst>
                                          <p:attrName>style.visibility</p:attrName>
                                        </p:attrNameLst>
                                      </p:cBhvr>
                                      <p:to>
                                        <p:strVal val="visible"/>
                                      </p:to>
                                    </p:set>
                                    <p:animEffect transition="in" filter="strips(upRight)">
                                      <p:cBhvr>
                                        <p:cTn id="37" dur="300"/>
                                        <p:tgtEl>
                                          <p:spTgt spid="79"/>
                                        </p:tgtEl>
                                      </p:cBhvr>
                                    </p:animEffect>
                                  </p:childTnLst>
                                </p:cTn>
                              </p:par>
                              <p:par>
                                <p:cTn id="38" presetID="16" presetClass="entr" presetSubtype="21" fill="hold" grpId="0" nodeType="withEffect">
                                  <p:stCondLst>
                                    <p:cond delay="1200"/>
                                  </p:stCondLst>
                                  <p:childTnLst>
                                    <p:set>
                                      <p:cBhvr>
                                        <p:cTn id="39" dur="1" fill="hold">
                                          <p:stCondLst>
                                            <p:cond delay="0"/>
                                          </p:stCondLst>
                                        </p:cTn>
                                        <p:tgtEl>
                                          <p:spTgt spid="78"/>
                                        </p:tgtEl>
                                        <p:attrNameLst>
                                          <p:attrName>style.visibility</p:attrName>
                                        </p:attrNameLst>
                                      </p:cBhvr>
                                      <p:to>
                                        <p:strVal val="visible"/>
                                      </p:to>
                                    </p:set>
                                    <p:animEffect transition="in" filter="barn(inVertical)">
                                      <p:cBhvr>
                                        <p:cTn id="40" dur="300"/>
                                        <p:tgtEl>
                                          <p:spTgt spid="78"/>
                                        </p:tgtEl>
                                      </p:cBhvr>
                                    </p:animEffect>
                                  </p:childTnLst>
                                </p:cTn>
                              </p:par>
                              <p:par>
                                <p:cTn id="41" presetID="22" presetClass="entr" presetSubtype="2" fill="hold" grpId="0" nodeType="withEffect">
                                  <p:stCondLst>
                                    <p:cond delay="1500"/>
                                  </p:stCondLst>
                                  <p:childTnLst>
                                    <p:set>
                                      <p:cBhvr>
                                        <p:cTn id="42" dur="1" fill="hold">
                                          <p:stCondLst>
                                            <p:cond delay="0"/>
                                          </p:stCondLst>
                                        </p:cTn>
                                        <p:tgtEl>
                                          <p:spTgt spid="77"/>
                                        </p:tgtEl>
                                        <p:attrNameLst>
                                          <p:attrName>style.visibility</p:attrName>
                                        </p:attrNameLst>
                                      </p:cBhvr>
                                      <p:to>
                                        <p:strVal val="visible"/>
                                      </p:to>
                                    </p:set>
                                    <p:animEffect transition="in" filter="wipe(right)">
                                      <p:cBhvr>
                                        <p:cTn id="43" dur="300"/>
                                        <p:tgtEl>
                                          <p:spTgt spid="77"/>
                                        </p:tgtEl>
                                      </p:cBhvr>
                                    </p:animEffect>
                                  </p:childTnLst>
                                </p:cTn>
                              </p:par>
                              <p:par>
                                <p:cTn id="44" presetID="22" presetClass="entr" presetSubtype="1" fill="hold" grpId="0" nodeType="withEffect">
                                  <p:stCondLst>
                                    <p:cond delay="1500"/>
                                  </p:stCondLst>
                                  <p:childTnLst>
                                    <p:set>
                                      <p:cBhvr>
                                        <p:cTn id="45" dur="1" fill="hold">
                                          <p:stCondLst>
                                            <p:cond delay="0"/>
                                          </p:stCondLst>
                                        </p:cTn>
                                        <p:tgtEl>
                                          <p:spTgt spid="83"/>
                                        </p:tgtEl>
                                        <p:attrNameLst>
                                          <p:attrName>style.visibility</p:attrName>
                                        </p:attrNameLst>
                                      </p:cBhvr>
                                      <p:to>
                                        <p:strVal val="visible"/>
                                      </p:to>
                                    </p:set>
                                    <p:animEffect transition="in" filter="wipe(up)">
                                      <p:cBhvr>
                                        <p:cTn id="46" dur="300"/>
                                        <p:tgtEl>
                                          <p:spTgt spid="83"/>
                                        </p:tgtEl>
                                      </p:cBhvr>
                                    </p:animEffect>
                                  </p:childTnLst>
                                </p:cTn>
                              </p:par>
                              <p:par>
                                <p:cTn id="47" presetID="18" presetClass="entr" presetSubtype="12" fill="hold" grpId="0" nodeType="withEffect">
                                  <p:stCondLst>
                                    <p:cond delay="1500"/>
                                  </p:stCondLst>
                                  <p:childTnLst>
                                    <p:set>
                                      <p:cBhvr>
                                        <p:cTn id="48" dur="1" fill="hold">
                                          <p:stCondLst>
                                            <p:cond delay="0"/>
                                          </p:stCondLst>
                                        </p:cTn>
                                        <p:tgtEl>
                                          <p:spTgt spid="86"/>
                                        </p:tgtEl>
                                        <p:attrNameLst>
                                          <p:attrName>style.visibility</p:attrName>
                                        </p:attrNameLst>
                                      </p:cBhvr>
                                      <p:to>
                                        <p:strVal val="visible"/>
                                      </p:to>
                                    </p:set>
                                    <p:animEffect transition="in" filter="strips(downLeft)">
                                      <p:cBhvr>
                                        <p:cTn id="49" dur="300"/>
                                        <p:tgtEl>
                                          <p:spTgt spid="86"/>
                                        </p:tgtEl>
                                      </p:cBhvr>
                                    </p:animEffect>
                                  </p:childTnLst>
                                </p:cTn>
                              </p:par>
                              <p:par>
                                <p:cTn id="50" presetID="22" presetClass="entr" presetSubtype="2" fill="hold" grpId="0" nodeType="withEffect">
                                  <p:stCondLst>
                                    <p:cond delay="1500"/>
                                  </p:stCondLst>
                                  <p:childTnLst>
                                    <p:set>
                                      <p:cBhvr>
                                        <p:cTn id="51" dur="1" fill="hold">
                                          <p:stCondLst>
                                            <p:cond delay="0"/>
                                          </p:stCondLst>
                                        </p:cTn>
                                        <p:tgtEl>
                                          <p:spTgt spid="82"/>
                                        </p:tgtEl>
                                        <p:attrNameLst>
                                          <p:attrName>style.visibility</p:attrName>
                                        </p:attrNameLst>
                                      </p:cBhvr>
                                      <p:to>
                                        <p:strVal val="visible"/>
                                      </p:to>
                                    </p:set>
                                    <p:animEffect transition="in" filter="wipe(right)">
                                      <p:cBhvr>
                                        <p:cTn id="52" dur="300"/>
                                        <p:tgtEl>
                                          <p:spTgt spid="82"/>
                                        </p:tgtEl>
                                      </p:cBhvr>
                                    </p:animEffect>
                                  </p:childTnLst>
                                </p:cTn>
                              </p:par>
                              <p:par>
                                <p:cTn id="53" presetID="22" presetClass="entr" presetSubtype="8" fill="hold" grpId="0" nodeType="withEffect">
                                  <p:stCondLst>
                                    <p:cond delay="1500"/>
                                  </p:stCondLst>
                                  <p:childTnLst>
                                    <p:set>
                                      <p:cBhvr>
                                        <p:cTn id="54" dur="1" fill="hold">
                                          <p:stCondLst>
                                            <p:cond delay="0"/>
                                          </p:stCondLst>
                                        </p:cTn>
                                        <p:tgtEl>
                                          <p:spTgt spid="95"/>
                                        </p:tgtEl>
                                        <p:attrNameLst>
                                          <p:attrName>style.visibility</p:attrName>
                                        </p:attrNameLst>
                                      </p:cBhvr>
                                      <p:to>
                                        <p:strVal val="visible"/>
                                      </p:to>
                                    </p:set>
                                    <p:animEffect transition="in" filter="wipe(left)">
                                      <p:cBhvr>
                                        <p:cTn id="55" dur="300"/>
                                        <p:tgtEl>
                                          <p:spTgt spid="95"/>
                                        </p:tgtEl>
                                      </p:cBhvr>
                                    </p:animEffect>
                                  </p:childTnLst>
                                </p:cTn>
                              </p:par>
                              <p:par>
                                <p:cTn id="56" presetID="22" presetClass="entr" presetSubtype="2" fill="hold" grpId="0" nodeType="withEffect">
                                  <p:stCondLst>
                                    <p:cond delay="1500"/>
                                  </p:stCondLst>
                                  <p:childTnLst>
                                    <p:set>
                                      <p:cBhvr>
                                        <p:cTn id="57" dur="1" fill="hold">
                                          <p:stCondLst>
                                            <p:cond delay="0"/>
                                          </p:stCondLst>
                                        </p:cTn>
                                        <p:tgtEl>
                                          <p:spTgt spid="97"/>
                                        </p:tgtEl>
                                        <p:attrNameLst>
                                          <p:attrName>style.visibility</p:attrName>
                                        </p:attrNameLst>
                                      </p:cBhvr>
                                      <p:to>
                                        <p:strVal val="visible"/>
                                      </p:to>
                                    </p:set>
                                    <p:animEffect transition="in" filter="wipe(right)">
                                      <p:cBhvr>
                                        <p:cTn id="58" dur="300"/>
                                        <p:tgtEl>
                                          <p:spTgt spid="97"/>
                                        </p:tgtEl>
                                      </p:cBhvr>
                                    </p:animEffect>
                                  </p:childTnLst>
                                </p:cTn>
                              </p:par>
                              <p:par>
                                <p:cTn id="59" presetID="22" presetClass="entr" presetSubtype="8" fill="hold" grpId="0" nodeType="withEffect">
                                  <p:stCondLst>
                                    <p:cond delay="1500"/>
                                  </p:stCondLst>
                                  <p:childTnLst>
                                    <p:set>
                                      <p:cBhvr>
                                        <p:cTn id="60" dur="1" fill="hold">
                                          <p:stCondLst>
                                            <p:cond delay="0"/>
                                          </p:stCondLst>
                                        </p:cTn>
                                        <p:tgtEl>
                                          <p:spTgt spid="92"/>
                                        </p:tgtEl>
                                        <p:attrNameLst>
                                          <p:attrName>style.visibility</p:attrName>
                                        </p:attrNameLst>
                                      </p:cBhvr>
                                      <p:to>
                                        <p:strVal val="visible"/>
                                      </p:to>
                                    </p:set>
                                    <p:animEffect transition="in" filter="wipe(left)">
                                      <p:cBhvr>
                                        <p:cTn id="61" dur="300"/>
                                        <p:tgtEl>
                                          <p:spTgt spid="92"/>
                                        </p:tgtEl>
                                      </p:cBhvr>
                                    </p:animEffect>
                                  </p:childTnLst>
                                </p:cTn>
                              </p:par>
                              <p:par>
                                <p:cTn id="62" presetID="22" presetClass="entr" presetSubtype="2" fill="hold" grpId="0" nodeType="withEffect">
                                  <p:stCondLst>
                                    <p:cond delay="1500"/>
                                  </p:stCondLst>
                                  <p:childTnLst>
                                    <p:set>
                                      <p:cBhvr>
                                        <p:cTn id="63" dur="1" fill="hold">
                                          <p:stCondLst>
                                            <p:cond delay="0"/>
                                          </p:stCondLst>
                                        </p:cTn>
                                        <p:tgtEl>
                                          <p:spTgt spid="91"/>
                                        </p:tgtEl>
                                        <p:attrNameLst>
                                          <p:attrName>style.visibility</p:attrName>
                                        </p:attrNameLst>
                                      </p:cBhvr>
                                      <p:to>
                                        <p:strVal val="visible"/>
                                      </p:to>
                                    </p:set>
                                    <p:animEffect transition="in" filter="wipe(right)">
                                      <p:cBhvr>
                                        <p:cTn id="64" dur="300"/>
                                        <p:tgtEl>
                                          <p:spTgt spid="91"/>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75"/>
                                        </p:tgtEl>
                                        <p:attrNameLst>
                                          <p:attrName>style.visibility</p:attrName>
                                        </p:attrNameLst>
                                      </p:cBhvr>
                                      <p:to>
                                        <p:strVal val="visible"/>
                                      </p:to>
                                    </p:set>
                                    <p:animEffect transition="in" filter="fade">
                                      <p:cBhvr>
                                        <p:cTn id="67" dur="300"/>
                                        <p:tgtEl>
                                          <p:spTgt spid="75"/>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101"/>
                                        </p:tgtEl>
                                        <p:attrNameLst>
                                          <p:attrName>style.visibility</p:attrName>
                                        </p:attrNameLst>
                                      </p:cBhvr>
                                      <p:to>
                                        <p:strVal val="visible"/>
                                      </p:to>
                                    </p:set>
                                    <p:animEffect transition="in" filter="fade">
                                      <p:cBhvr>
                                        <p:cTn id="70" dur="300"/>
                                        <p:tgtEl>
                                          <p:spTgt spid="101"/>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90"/>
                                        </p:tgtEl>
                                        <p:attrNameLst>
                                          <p:attrName>style.visibility</p:attrName>
                                        </p:attrNameLst>
                                      </p:cBhvr>
                                      <p:to>
                                        <p:strVal val="visible"/>
                                      </p:to>
                                    </p:set>
                                    <p:animEffect transition="in" filter="fade">
                                      <p:cBhvr>
                                        <p:cTn id="73" dur="300"/>
                                        <p:tgtEl>
                                          <p:spTgt spid="90"/>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85"/>
                                        </p:tgtEl>
                                        <p:attrNameLst>
                                          <p:attrName>style.visibility</p:attrName>
                                        </p:attrNameLst>
                                      </p:cBhvr>
                                      <p:to>
                                        <p:strVal val="visible"/>
                                      </p:to>
                                    </p:set>
                                    <p:animEffect transition="in" filter="fade">
                                      <p:cBhvr>
                                        <p:cTn id="76" dur="300"/>
                                        <p:tgtEl>
                                          <p:spTgt spid="85"/>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102"/>
                                        </p:tgtEl>
                                        <p:attrNameLst>
                                          <p:attrName>style.visibility</p:attrName>
                                        </p:attrNameLst>
                                      </p:cBhvr>
                                      <p:to>
                                        <p:strVal val="visible"/>
                                      </p:to>
                                    </p:set>
                                    <p:animEffect transition="in" filter="fade">
                                      <p:cBhvr>
                                        <p:cTn id="79" dur="300"/>
                                        <p:tgtEl>
                                          <p:spTgt spid="102"/>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84"/>
                                        </p:tgtEl>
                                        <p:attrNameLst>
                                          <p:attrName>style.visibility</p:attrName>
                                        </p:attrNameLst>
                                      </p:cBhvr>
                                      <p:to>
                                        <p:strVal val="visible"/>
                                      </p:to>
                                    </p:set>
                                    <p:animEffect transition="in" filter="fade">
                                      <p:cBhvr>
                                        <p:cTn id="82" dur="300"/>
                                        <p:tgtEl>
                                          <p:spTgt spid="84"/>
                                        </p:tgtEl>
                                      </p:cBhvr>
                                    </p:animEffect>
                                  </p:childTnLst>
                                </p:cTn>
                              </p:par>
                              <p:par>
                                <p:cTn id="83" presetID="10" presetClass="entr" presetSubtype="0" fill="hold" grpId="0" nodeType="withEffect">
                                  <p:stCondLst>
                                    <p:cond delay="1500"/>
                                  </p:stCondLst>
                                  <p:childTnLst>
                                    <p:set>
                                      <p:cBhvr>
                                        <p:cTn id="84" dur="1" fill="hold">
                                          <p:stCondLst>
                                            <p:cond delay="0"/>
                                          </p:stCondLst>
                                        </p:cTn>
                                        <p:tgtEl>
                                          <p:spTgt spid="61"/>
                                        </p:tgtEl>
                                        <p:attrNameLst>
                                          <p:attrName>style.visibility</p:attrName>
                                        </p:attrNameLst>
                                      </p:cBhvr>
                                      <p:to>
                                        <p:strVal val="visible"/>
                                      </p:to>
                                    </p:set>
                                    <p:animEffect transition="in" filter="fade">
                                      <p:cBhvr>
                                        <p:cTn id="85" dur="300"/>
                                        <p:tgtEl>
                                          <p:spTgt spid="61"/>
                                        </p:tgtEl>
                                      </p:cBhvr>
                                    </p:animEffect>
                                  </p:childTnLst>
                                </p:cTn>
                              </p:par>
                              <p:par>
                                <p:cTn id="86" presetID="10" presetClass="entr" presetSubtype="0" fill="hold" grpId="0" nodeType="withEffect">
                                  <p:stCondLst>
                                    <p:cond delay="1500"/>
                                  </p:stCondLst>
                                  <p:childTnLst>
                                    <p:set>
                                      <p:cBhvr>
                                        <p:cTn id="87" dur="1" fill="hold">
                                          <p:stCondLst>
                                            <p:cond delay="0"/>
                                          </p:stCondLst>
                                        </p:cTn>
                                        <p:tgtEl>
                                          <p:spTgt spid="62"/>
                                        </p:tgtEl>
                                        <p:attrNameLst>
                                          <p:attrName>style.visibility</p:attrName>
                                        </p:attrNameLst>
                                      </p:cBhvr>
                                      <p:to>
                                        <p:strVal val="visible"/>
                                      </p:to>
                                    </p:set>
                                    <p:animEffect transition="in" filter="fade">
                                      <p:cBhvr>
                                        <p:cTn id="88" dur="300"/>
                                        <p:tgtEl>
                                          <p:spTgt spid="62"/>
                                        </p:tgtEl>
                                      </p:cBhvr>
                                    </p:animEffect>
                                  </p:childTnLst>
                                </p:cTn>
                              </p:par>
                              <p:par>
                                <p:cTn id="89" presetID="47" presetClass="entr" presetSubtype="0" fill="hold" nodeType="withEffect">
                                  <p:stCondLst>
                                    <p:cond delay="200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300"/>
                                        <p:tgtEl>
                                          <p:spTgt spid="19"/>
                                        </p:tgtEl>
                                      </p:cBhvr>
                                    </p:animEffect>
                                    <p:anim calcmode="lin" valueType="num">
                                      <p:cBhvr>
                                        <p:cTn id="92" dur="300" fill="hold"/>
                                        <p:tgtEl>
                                          <p:spTgt spid="19"/>
                                        </p:tgtEl>
                                        <p:attrNameLst>
                                          <p:attrName>ppt_x</p:attrName>
                                        </p:attrNameLst>
                                      </p:cBhvr>
                                      <p:tavLst>
                                        <p:tav tm="0">
                                          <p:val>
                                            <p:strVal val="#ppt_x"/>
                                          </p:val>
                                        </p:tav>
                                        <p:tav tm="100000">
                                          <p:val>
                                            <p:strVal val="#ppt_x"/>
                                          </p:val>
                                        </p:tav>
                                      </p:tavLst>
                                    </p:anim>
                                    <p:anim calcmode="lin" valueType="num">
                                      <p:cBhvr>
                                        <p:cTn id="93" dur="300" fill="hold"/>
                                        <p:tgtEl>
                                          <p:spTgt spid="19"/>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2000"/>
                                  </p:stCondLst>
                                  <p:childTnLst>
                                    <p:set>
                                      <p:cBhvr>
                                        <p:cTn id="95" dur="1" fill="hold">
                                          <p:stCondLst>
                                            <p:cond delay="0"/>
                                          </p:stCondLst>
                                        </p:cTn>
                                        <p:tgtEl>
                                          <p:spTgt spid="63"/>
                                        </p:tgtEl>
                                        <p:attrNameLst>
                                          <p:attrName>style.visibility</p:attrName>
                                        </p:attrNameLst>
                                      </p:cBhvr>
                                      <p:to>
                                        <p:strVal val="visible"/>
                                      </p:to>
                                    </p:set>
                                    <p:animEffect transition="in" filter="fade">
                                      <p:cBhvr>
                                        <p:cTn id="96" dur="300"/>
                                        <p:tgtEl>
                                          <p:spTgt spid="63"/>
                                        </p:tgtEl>
                                      </p:cBhvr>
                                    </p:animEffect>
                                    <p:anim calcmode="lin" valueType="num">
                                      <p:cBhvr>
                                        <p:cTn id="97" dur="300" fill="hold"/>
                                        <p:tgtEl>
                                          <p:spTgt spid="63"/>
                                        </p:tgtEl>
                                        <p:attrNameLst>
                                          <p:attrName>ppt_x</p:attrName>
                                        </p:attrNameLst>
                                      </p:cBhvr>
                                      <p:tavLst>
                                        <p:tav tm="0">
                                          <p:val>
                                            <p:strVal val="#ppt_x"/>
                                          </p:val>
                                        </p:tav>
                                        <p:tav tm="100000">
                                          <p:val>
                                            <p:strVal val="#ppt_x"/>
                                          </p:val>
                                        </p:tav>
                                      </p:tavLst>
                                    </p:anim>
                                    <p:anim calcmode="lin" valueType="num">
                                      <p:cBhvr>
                                        <p:cTn id="98" dur="300" fill="hold"/>
                                        <p:tgtEl>
                                          <p:spTgt spid="63"/>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2000"/>
                                  </p:stCondLst>
                                  <p:childTnLst>
                                    <p:set>
                                      <p:cBhvr>
                                        <p:cTn id="100" dur="1" fill="hold">
                                          <p:stCondLst>
                                            <p:cond delay="0"/>
                                          </p:stCondLst>
                                        </p:cTn>
                                        <p:tgtEl>
                                          <p:spTgt spid="64"/>
                                        </p:tgtEl>
                                        <p:attrNameLst>
                                          <p:attrName>style.visibility</p:attrName>
                                        </p:attrNameLst>
                                      </p:cBhvr>
                                      <p:to>
                                        <p:strVal val="visible"/>
                                      </p:to>
                                    </p:set>
                                    <p:animEffect transition="in" filter="fade">
                                      <p:cBhvr>
                                        <p:cTn id="101" dur="300"/>
                                        <p:tgtEl>
                                          <p:spTgt spid="64"/>
                                        </p:tgtEl>
                                      </p:cBhvr>
                                    </p:animEffect>
                                    <p:anim calcmode="lin" valueType="num">
                                      <p:cBhvr>
                                        <p:cTn id="102" dur="300" fill="hold"/>
                                        <p:tgtEl>
                                          <p:spTgt spid="64"/>
                                        </p:tgtEl>
                                        <p:attrNameLst>
                                          <p:attrName>ppt_x</p:attrName>
                                        </p:attrNameLst>
                                      </p:cBhvr>
                                      <p:tavLst>
                                        <p:tav tm="0">
                                          <p:val>
                                            <p:strVal val="#ppt_x"/>
                                          </p:val>
                                        </p:tav>
                                        <p:tav tm="100000">
                                          <p:val>
                                            <p:strVal val="#ppt_x"/>
                                          </p:val>
                                        </p:tav>
                                      </p:tavLst>
                                    </p:anim>
                                    <p:anim calcmode="lin" valueType="num">
                                      <p:cBhvr>
                                        <p:cTn id="103" dur="300" fill="hold"/>
                                        <p:tgtEl>
                                          <p:spTgt spid="64"/>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200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300"/>
                                        <p:tgtEl>
                                          <p:spTgt spid="65"/>
                                        </p:tgtEl>
                                      </p:cBhvr>
                                    </p:animEffect>
                                    <p:anim calcmode="lin" valueType="num">
                                      <p:cBhvr>
                                        <p:cTn id="107" dur="300" fill="hold"/>
                                        <p:tgtEl>
                                          <p:spTgt spid="65"/>
                                        </p:tgtEl>
                                        <p:attrNameLst>
                                          <p:attrName>ppt_x</p:attrName>
                                        </p:attrNameLst>
                                      </p:cBhvr>
                                      <p:tavLst>
                                        <p:tav tm="0">
                                          <p:val>
                                            <p:strVal val="#ppt_x"/>
                                          </p:val>
                                        </p:tav>
                                        <p:tav tm="100000">
                                          <p:val>
                                            <p:strVal val="#ppt_x"/>
                                          </p:val>
                                        </p:tav>
                                      </p:tavLst>
                                    </p:anim>
                                    <p:anim calcmode="lin" valueType="num">
                                      <p:cBhvr>
                                        <p:cTn id="108" dur="300" fill="hold"/>
                                        <p:tgtEl>
                                          <p:spTgt spid="65"/>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2000"/>
                                  </p:stCondLst>
                                  <p:childTnLst>
                                    <p:set>
                                      <p:cBhvr>
                                        <p:cTn id="110" dur="1" fill="hold">
                                          <p:stCondLst>
                                            <p:cond delay="0"/>
                                          </p:stCondLst>
                                        </p:cTn>
                                        <p:tgtEl>
                                          <p:spTgt spid="66"/>
                                        </p:tgtEl>
                                        <p:attrNameLst>
                                          <p:attrName>style.visibility</p:attrName>
                                        </p:attrNameLst>
                                      </p:cBhvr>
                                      <p:to>
                                        <p:strVal val="visible"/>
                                      </p:to>
                                    </p:set>
                                    <p:animEffect transition="in" filter="fade">
                                      <p:cBhvr>
                                        <p:cTn id="111" dur="300"/>
                                        <p:tgtEl>
                                          <p:spTgt spid="66"/>
                                        </p:tgtEl>
                                      </p:cBhvr>
                                    </p:animEffect>
                                    <p:anim calcmode="lin" valueType="num">
                                      <p:cBhvr>
                                        <p:cTn id="112" dur="300" fill="hold"/>
                                        <p:tgtEl>
                                          <p:spTgt spid="66"/>
                                        </p:tgtEl>
                                        <p:attrNameLst>
                                          <p:attrName>ppt_x</p:attrName>
                                        </p:attrNameLst>
                                      </p:cBhvr>
                                      <p:tavLst>
                                        <p:tav tm="0">
                                          <p:val>
                                            <p:strVal val="#ppt_x"/>
                                          </p:val>
                                        </p:tav>
                                        <p:tav tm="100000">
                                          <p:val>
                                            <p:strVal val="#ppt_x"/>
                                          </p:val>
                                        </p:tav>
                                      </p:tavLst>
                                    </p:anim>
                                    <p:anim calcmode="lin" valueType="num">
                                      <p:cBhvr>
                                        <p:cTn id="113" dur="300" fill="hold"/>
                                        <p:tgtEl>
                                          <p:spTgt spid="66"/>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2200"/>
                                  </p:stCondLst>
                                  <p:childTnLst>
                                    <p:set>
                                      <p:cBhvr>
                                        <p:cTn id="115" dur="1" fill="hold">
                                          <p:stCondLst>
                                            <p:cond delay="0"/>
                                          </p:stCondLst>
                                        </p:cTn>
                                        <p:tgtEl>
                                          <p:spTgt spid="67"/>
                                        </p:tgtEl>
                                        <p:attrNameLst>
                                          <p:attrName>style.visibility</p:attrName>
                                        </p:attrNameLst>
                                      </p:cBhvr>
                                      <p:to>
                                        <p:strVal val="visible"/>
                                      </p:to>
                                    </p:set>
                                    <p:animEffect transition="in" filter="fade">
                                      <p:cBhvr>
                                        <p:cTn id="116" dur="300"/>
                                        <p:tgtEl>
                                          <p:spTgt spid="67"/>
                                        </p:tgtEl>
                                      </p:cBhvr>
                                    </p:animEffect>
                                    <p:anim calcmode="lin" valueType="num">
                                      <p:cBhvr>
                                        <p:cTn id="117" dur="300" fill="hold"/>
                                        <p:tgtEl>
                                          <p:spTgt spid="67"/>
                                        </p:tgtEl>
                                        <p:attrNameLst>
                                          <p:attrName>ppt_x</p:attrName>
                                        </p:attrNameLst>
                                      </p:cBhvr>
                                      <p:tavLst>
                                        <p:tav tm="0">
                                          <p:val>
                                            <p:strVal val="#ppt_x"/>
                                          </p:val>
                                        </p:tav>
                                        <p:tav tm="100000">
                                          <p:val>
                                            <p:strVal val="#ppt_x"/>
                                          </p:val>
                                        </p:tav>
                                      </p:tavLst>
                                    </p:anim>
                                    <p:anim calcmode="lin" valueType="num">
                                      <p:cBhvr>
                                        <p:cTn id="118" dur="300" fill="hold"/>
                                        <p:tgtEl>
                                          <p:spTgt spid="67"/>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2200"/>
                                  </p:stCondLst>
                                  <p:childTnLst>
                                    <p:set>
                                      <p:cBhvr>
                                        <p:cTn id="120" dur="1" fill="hold">
                                          <p:stCondLst>
                                            <p:cond delay="0"/>
                                          </p:stCondLst>
                                        </p:cTn>
                                        <p:tgtEl>
                                          <p:spTgt spid="68"/>
                                        </p:tgtEl>
                                        <p:attrNameLst>
                                          <p:attrName>style.visibility</p:attrName>
                                        </p:attrNameLst>
                                      </p:cBhvr>
                                      <p:to>
                                        <p:strVal val="visible"/>
                                      </p:to>
                                    </p:set>
                                    <p:animEffect transition="in" filter="fade">
                                      <p:cBhvr>
                                        <p:cTn id="121" dur="300"/>
                                        <p:tgtEl>
                                          <p:spTgt spid="68"/>
                                        </p:tgtEl>
                                      </p:cBhvr>
                                    </p:animEffect>
                                    <p:anim calcmode="lin" valueType="num">
                                      <p:cBhvr>
                                        <p:cTn id="122" dur="300" fill="hold"/>
                                        <p:tgtEl>
                                          <p:spTgt spid="68"/>
                                        </p:tgtEl>
                                        <p:attrNameLst>
                                          <p:attrName>ppt_x</p:attrName>
                                        </p:attrNameLst>
                                      </p:cBhvr>
                                      <p:tavLst>
                                        <p:tav tm="0">
                                          <p:val>
                                            <p:strVal val="#ppt_x"/>
                                          </p:val>
                                        </p:tav>
                                        <p:tav tm="100000">
                                          <p:val>
                                            <p:strVal val="#ppt_x"/>
                                          </p:val>
                                        </p:tav>
                                      </p:tavLst>
                                    </p:anim>
                                    <p:anim calcmode="lin" valueType="num">
                                      <p:cBhvr>
                                        <p:cTn id="123" dur="300" fill="hold"/>
                                        <p:tgtEl>
                                          <p:spTgt spid="68"/>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2200"/>
                                  </p:stCondLst>
                                  <p:childTnLst>
                                    <p:set>
                                      <p:cBhvr>
                                        <p:cTn id="125" dur="1" fill="hold">
                                          <p:stCondLst>
                                            <p:cond delay="0"/>
                                          </p:stCondLst>
                                        </p:cTn>
                                        <p:tgtEl>
                                          <p:spTgt spid="69"/>
                                        </p:tgtEl>
                                        <p:attrNameLst>
                                          <p:attrName>style.visibility</p:attrName>
                                        </p:attrNameLst>
                                      </p:cBhvr>
                                      <p:to>
                                        <p:strVal val="visible"/>
                                      </p:to>
                                    </p:set>
                                    <p:animEffect transition="in" filter="fade">
                                      <p:cBhvr>
                                        <p:cTn id="126" dur="300"/>
                                        <p:tgtEl>
                                          <p:spTgt spid="69"/>
                                        </p:tgtEl>
                                      </p:cBhvr>
                                    </p:animEffect>
                                    <p:anim calcmode="lin" valueType="num">
                                      <p:cBhvr>
                                        <p:cTn id="127" dur="300" fill="hold"/>
                                        <p:tgtEl>
                                          <p:spTgt spid="69"/>
                                        </p:tgtEl>
                                        <p:attrNameLst>
                                          <p:attrName>ppt_x</p:attrName>
                                        </p:attrNameLst>
                                      </p:cBhvr>
                                      <p:tavLst>
                                        <p:tav tm="0">
                                          <p:val>
                                            <p:strVal val="#ppt_x"/>
                                          </p:val>
                                        </p:tav>
                                        <p:tav tm="100000">
                                          <p:val>
                                            <p:strVal val="#ppt_x"/>
                                          </p:val>
                                        </p:tav>
                                      </p:tavLst>
                                    </p:anim>
                                    <p:anim calcmode="lin" valueType="num">
                                      <p:cBhvr>
                                        <p:cTn id="128" dur="300" fill="hold"/>
                                        <p:tgtEl>
                                          <p:spTgt spid="69"/>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2200"/>
                                  </p:stCondLst>
                                  <p:childTnLst>
                                    <p:set>
                                      <p:cBhvr>
                                        <p:cTn id="130" dur="1" fill="hold">
                                          <p:stCondLst>
                                            <p:cond delay="0"/>
                                          </p:stCondLst>
                                        </p:cTn>
                                        <p:tgtEl>
                                          <p:spTgt spid="70"/>
                                        </p:tgtEl>
                                        <p:attrNameLst>
                                          <p:attrName>style.visibility</p:attrName>
                                        </p:attrNameLst>
                                      </p:cBhvr>
                                      <p:to>
                                        <p:strVal val="visible"/>
                                      </p:to>
                                    </p:set>
                                    <p:animEffect transition="in" filter="fade">
                                      <p:cBhvr>
                                        <p:cTn id="131" dur="300"/>
                                        <p:tgtEl>
                                          <p:spTgt spid="70"/>
                                        </p:tgtEl>
                                      </p:cBhvr>
                                    </p:animEffect>
                                    <p:anim calcmode="lin" valueType="num">
                                      <p:cBhvr>
                                        <p:cTn id="132" dur="300" fill="hold"/>
                                        <p:tgtEl>
                                          <p:spTgt spid="70"/>
                                        </p:tgtEl>
                                        <p:attrNameLst>
                                          <p:attrName>ppt_x</p:attrName>
                                        </p:attrNameLst>
                                      </p:cBhvr>
                                      <p:tavLst>
                                        <p:tav tm="0">
                                          <p:val>
                                            <p:strVal val="#ppt_x"/>
                                          </p:val>
                                        </p:tav>
                                        <p:tav tm="100000">
                                          <p:val>
                                            <p:strVal val="#ppt_x"/>
                                          </p:val>
                                        </p:tav>
                                      </p:tavLst>
                                    </p:anim>
                                    <p:anim calcmode="lin" valueType="num">
                                      <p:cBhvr>
                                        <p:cTn id="133" dur="300" fill="hold"/>
                                        <p:tgtEl>
                                          <p:spTgt spid="70"/>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2400"/>
                                  </p:stCondLst>
                                  <p:childTnLst>
                                    <p:set>
                                      <p:cBhvr>
                                        <p:cTn id="135" dur="1" fill="hold">
                                          <p:stCondLst>
                                            <p:cond delay="0"/>
                                          </p:stCondLst>
                                        </p:cTn>
                                        <p:tgtEl>
                                          <p:spTgt spid="71"/>
                                        </p:tgtEl>
                                        <p:attrNameLst>
                                          <p:attrName>style.visibility</p:attrName>
                                        </p:attrNameLst>
                                      </p:cBhvr>
                                      <p:to>
                                        <p:strVal val="visible"/>
                                      </p:to>
                                    </p:set>
                                    <p:animEffect transition="in" filter="fade">
                                      <p:cBhvr>
                                        <p:cTn id="136" dur="300"/>
                                        <p:tgtEl>
                                          <p:spTgt spid="71"/>
                                        </p:tgtEl>
                                      </p:cBhvr>
                                    </p:animEffect>
                                    <p:anim calcmode="lin" valueType="num">
                                      <p:cBhvr>
                                        <p:cTn id="137" dur="300" fill="hold"/>
                                        <p:tgtEl>
                                          <p:spTgt spid="71"/>
                                        </p:tgtEl>
                                        <p:attrNameLst>
                                          <p:attrName>ppt_x</p:attrName>
                                        </p:attrNameLst>
                                      </p:cBhvr>
                                      <p:tavLst>
                                        <p:tav tm="0">
                                          <p:val>
                                            <p:strVal val="#ppt_x"/>
                                          </p:val>
                                        </p:tav>
                                        <p:tav tm="100000">
                                          <p:val>
                                            <p:strVal val="#ppt_x"/>
                                          </p:val>
                                        </p:tav>
                                      </p:tavLst>
                                    </p:anim>
                                    <p:anim calcmode="lin" valueType="num">
                                      <p:cBhvr>
                                        <p:cTn id="138" dur="300" fill="hold"/>
                                        <p:tgtEl>
                                          <p:spTgt spid="71"/>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2400"/>
                                  </p:stCondLst>
                                  <p:childTnLst>
                                    <p:set>
                                      <p:cBhvr>
                                        <p:cTn id="140" dur="1" fill="hold">
                                          <p:stCondLst>
                                            <p:cond delay="0"/>
                                          </p:stCondLst>
                                        </p:cTn>
                                        <p:tgtEl>
                                          <p:spTgt spid="72"/>
                                        </p:tgtEl>
                                        <p:attrNameLst>
                                          <p:attrName>style.visibility</p:attrName>
                                        </p:attrNameLst>
                                      </p:cBhvr>
                                      <p:to>
                                        <p:strVal val="visible"/>
                                      </p:to>
                                    </p:set>
                                    <p:animEffect transition="in" filter="fade">
                                      <p:cBhvr>
                                        <p:cTn id="141" dur="300"/>
                                        <p:tgtEl>
                                          <p:spTgt spid="72"/>
                                        </p:tgtEl>
                                      </p:cBhvr>
                                    </p:animEffect>
                                    <p:anim calcmode="lin" valueType="num">
                                      <p:cBhvr>
                                        <p:cTn id="142" dur="300" fill="hold"/>
                                        <p:tgtEl>
                                          <p:spTgt spid="72"/>
                                        </p:tgtEl>
                                        <p:attrNameLst>
                                          <p:attrName>ppt_x</p:attrName>
                                        </p:attrNameLst>
                                      </p:cBhvr>
                                      <p:tavLst>
                                        <p:tav tm="0">
                                          <p:val>
                                            <p:strVal val="#ppt_x"/>
                                          </p:val>
                                        </p:tav>
                                        <p:tav tm="100000">
                                          <p:val>
                                            <p:strVal val="#ppt_x"/>
                                          </p:val>
                                        </p:tav>
                                      </p:tavLst>
                                    </p:anim>
                                    <p:anim calcmode="lin" valueType="num">
                                      <p:cBhvr>
                                        <p:cTn id="143" dur="300" fill="hold"/>
                                        <p:tgtEl>
                                          <p:spTgt spid="72"/>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2400"/>
                                  </p:stCondLst>
                                  <p:childTnLst>
                                    <p:set>
                                      <p:cBhvr>
                                        <p:cTn id="145" dur="1" fill="hold">
                                          <p:stCondLst>
                                            <p:cond delay="0"/>
                                          </p:stCondLst>
                                        </p:cTn>
                                        <p:tgtEl>
                                          <p:spTgt spid="73"/>
                                        </p:tgtEl>
                                        <p:attrNameLst>
                                          <p:attrName>style.visibility</p:attrName>
                                        </p:attrNameLst>
                                      </p:cBhvr>
                                      <p:to>
                                        <p:strVal val="visible"/>
                                      </p:to>
                                    </p:set>
                                    <p:animEffect transition="in" filter="fade">
                                      <p:cBhvr>
                                        <p:cTn id="146" dur="300"/>
                                        <p:tgtEl>
                                          <p:spTgt spid="73"/>
                                        </p:tgtEl>
                                      </p:cBhvr>
                                    </p:animEffect>
                                    <p:anim calcmode="lin" valueType="num">
                                      <p:cBhvr>
                                        <p:cTn id="147" dur="300" fill="hold"/>
                                        <p:tgtEl>
                                          <p:spTgt spid="73"/>
                                        </p:tgtEl>
                                        <p:attrNameLst>
                                          <p:attrName>ppt_x</p:attrName>
                                        </p:attrNameLst>
                                      </p:cBhvr>
                                      <p:tavLst>
                                        <p:tav tm="0">
                                          <p:val>
                                            <p:strVal val="#ppt_x"/>
                                          </p:val>
                                        </p:tav>
                                        <p:tav tm="100000">
                                          <p:val>
                                            <p:strVal val="#ppt_x"/>
                                          </p:val>
                                        </p:tav>
                                      </p:tavLst>
                                    </p:anim>
                                    <p:anim calcmode="lin" valueType="num">
                                      <p:cBhvr>
                                        <p:cTn id="148" dur="300" fill="hold"/>
                                        <p:tgtEl>
                                          <p:spTgt spid="73"/>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2400"/>
                                  </p:stCondLst>
                                  <p:childTnLst>
                                    <p:set>
                                      <p:cBhvr>
                                        <p:cTn id="150" dur="1" fill="hold">
                                          <p:stCondLst>
                                            <p:cond delay="0"/>
                                          </p:stCondLst>
                                        </p:cTn>
                                        <p:tgtEl>
                                          <p:spTgt spid="74"/>
                                        </p:tgtEl>
                                        <p:attrNameLst>
                                          <p:attrName>style.visibility</p:attrName>
                                        </p:attrNameLst>
                                      </p:cBhvr>
                                      <p:to>
                                        <p:strVal val="visible"/>
                                      </p:to>
                                    </p:set>
                                    <p:animEffect transition="in" filter="fade">
                                      <p:cBhvr>
                                        <p:cTn id="151" dur="300"/>
                                        <p:tgtEl>
                                          <p:spTgt spid="74"/>
                                        </p:tgtEl>
                                      </p:cBhvr>
                                    </p:animEffect>
                                    <p:anim calcmode="lin" valueType="num">
                                      <p:cBhvr>
                                        <p:cTn id="152" dur="300" fill="hold"/>
                                        <p:tgtEl>
                                          <p:spTgt spid="74"/>
                                        </p:tgtEl>
                                        <p:attrNameLst>
                                          <p:attrName>ppt_x</p:attrName>
                                        </p:attrNameLst>
                                      </p:cBhvr>
                                      <p:tavLst>
                                        <p:tav tm="0">
                                          <p:val>
                                            <p:strVal val="#ppt_x"/>
                                          </p:val>
                                        </p:tav>
                                        <p:tav tm="100000">
                                          <p:val>
                                            <p:strVal val="#ppt_x"/>
                                          </p:val>
                                        </p:tav>
                                      </p:tavLst>
                                    </p:anim>
                                    <p:anim calcmode="lin" valueType="num">
                                      <p:cBhvr>
                                        <p:cTn id="153" dur="300" fill="hold"/>
                                        <p:tgtEl>
                                          <p:spTgt spid="74"/>
                                        </p:tgtEl>
                                        <p:attrNameLst>
                                          <p:attrName>ppt_y</p:attrName>
                                        </p:attrNameLst>
                                      </p:cBhvr>
                                      <p:tavLst>
                                        <p:tav tm="0">
                                          <p:val>
                                            <p:strVal val="#ppt_y+.1"/>
                                          </p:val>
                                        </p:tav>
                                        <p:tav tm="100000">
                                          <p:val>
                                            <p:strVal val="#ppt_y"/>
                                          </p:val>
                                        </p:tav>
                                      </p:tavLst>
                                    </p:anim>
                                  </p:childTnLst>
                                </p:cTn>
                              </p:par>
                              <p:par>
                                <p:cTn id="154" presetID="22" presetClass="entr" presetSubtype="8" fill="hold" grpId="0" nodeType="withEffect">
                                  <p:stCondLst>
                                    <p:cond delay="2400"/>
                                  </p:stCondLst>
                                  <p:childTnLst>
                                    <p:set>
                                      <p:cBhvr>
                                        <p:cTn id="155" dur="1" fill="hold">
                                          <p:stCondLst>
                                            <p:cond delay="0"/>
                                          </p:stCondLst>
                                        </p:cTn>
                                        <p:tgtEl>
                                          <p:spTgt spid="43"/>
                                        </p:tgtEl>
                                        <p:attrNameLst>
                                          <p:attrName>style.visibility</p:attrName>
                                        </p:attrNameLst>
                                      </p:cBhvr>
                                      <p:to>
                                        <p:strVal val="visible"/>
                                      </p:to>
                                    </p:set>
                                    <p:animEffect transition="in" filter="wipe(left)">
                                      <p:cBhvr>
                                        <p:cTn id="156" dur="500"/>
                                        <p:tgtEl>
                                          <p:spTgt spid="43"/>
                                        </p:tgtEl>
                                      </p:cBhvr>
                                    </p:animEffect>
                                  </p:childTnLst>
                                </p:cTn>
                              </p:par>
                              <p:par>
                                <p:cTn id="157" presetID="22" presetClass="entr" presetSubtype="4" fill="hold" grpId="0" nodeType="withEffect">
                                  <p:stCondLst>
                                    <p:cond delay="2400"/>
                                  </p:stCondLst>
                                  <p:childTnLst>
                                    <p:set>
                                      <p:cBhvr>
                                        <p:cTn id="158" dur="1" fill="hold">
                                          <p:stCondLst>
                                            <p:cond delay="0"/>
                                          </p:stCondLst>
                                        </p:cTn>
                                        <p:tgtEl>
                                          <p:spTgt spid="42"/>
                                        </p:tgtEl>
                                        <p:attrNameLst>
                                          <p:attrName>style.visibility</p:attrName>
                                        </p:attrNameLst>
                                      </p:cBhvr>
                                      <p:to>
                                        <p:strVal val="visible"/>
                                      </p:to>
                                    </p:set>
                                    <p:animEffect transition="in" filter="wipe(down)">
                                      <p:cBhvr>
                                        <p:cTn id="159" dur="100"/>
                                        <p:tgtEl>
                                          <p:spTgt spid="42"/>
                                        </p:tgtEl>
                                      </p:cBhvr>
                                    </p:animEffect>
                                  </p:childTnLst>
                                </p:cTn>
                              </p:par>
                              <p:par>
                                <p:cTn id="160" presetID="22" presetClass="entr" presetSubtype="8" fill="hold" grpId="0" nodeType="withEffect">
                                  <p:stCondLst>
                                    <p:cond delay="2400"/>
                                  </p:stCondLst>
                                  <p:childTnLst>
                                    <p:set>
                                      <p:cBhvr>
                                        <p:cTn id="161" dur="1" fill="hold">
                                          <p:stCondLst>
                                            <p:cond delay="0"/>
                                          </p:stCondLst>
                                        </p:cTn>
                                        <p:tgtEl>
                                          <p:spTgt spid="41"/>
                                        </p:tgtEl>
                                        <p:attrNameLst>
                                          <p:attrName>style.visibility</p:attrName>
                                        </p:attrNameLst>
                                      </p:cBhvr>
                                      <p:to>
                                        <p:strVal val="visible"/>
                                      </p:to>
                                    </p:set>
                                    <p:animEffect transition="in" filter="wipe(left)">
                                      <p:cBhvr>
                                        <p:cTn id="162" dur="300"/>
                                        <p:tgtEl>
                                          <p:spTgt spid="41"/>
                                        </p:tgtEl>
                                      </p:cBhvr>
                                    </p:animEffect>
                                  </p:childTnLst>
                                </p:cTn>
                              </p:par>
                              <p:par>
                                <p:cTn id="163" presetID="22" presetClass="entr" presetSubtype="4" fill="hold" grpId="0" nodeType="withEffect">
                                  <p:stCondLst>
                                    <p:cond delay="2400"/>
                                  </p:stCondLst>
                                  <p:childTnLst>
                                    <p:set>
                                      <p:cBhvr>
                                        <p:cTn id="164" dur="1" fill="hold">
                                          <p:stCondLst>
                                            <p:cond delay="0"/>
                                          </p:stCondLst>
                                        </p:cTn>
                                        <p:tgtEl>
                                          <p:spTgt spid="40"/>
                                        </p:tgtEl>
                                        <p:attrNameLst>
                                          <p:attrName>style.visibility</p:attrName>
                                        </p:attrNameLst>
                                      </p:cBhvr>
                                      <p:to>
                                        <p:strVal val="visible"/>
                                      </p:to>
                                    </p:set>
                                    <p:animEffect transition="in" filter="wipe(down)">
                                      <p:cBhvr>
                                        <p:cTn id="165" dur="200"/>
                                        <p:tgtEl>
                                          <p:spTgt spid="40"/>
                                        </p:tgtEl>
                                      </p:cBhvr>
                                    </p:animEffect>
                                  </p:childTnLst>
                                </p:cTn>
                              </p:par>
                              <p:par>
                                <p:cTn id="166" presetID="22" presetClass="entr" presetSubtype="1" fill="hold" grpId="0" nodeType="withEffect">
                                  <p:stCondLst>
                                    <p:cond delay="2400"/>
                                  </p:stCondLst>
                                  <p:childTnLst>
                                    <p:set>
                                      <p:cBhvr>
                                        <p:cTn id="167" dur="1" fill="hold">
                                          <p:stCondLst>
                                            <p:cond delay="0"/>
                                          </p:stCondLst>
                                        </p:cTn>
                                        <p:tgtEl>
                                          <p:spTgt spid="39"/>
                                        </p:tgtEl>
                                        <p:attrNameLst>
                                          <p:attrName>style.visibility</p:attrName>
                                        </p:attrNameLst>
                                      </p:cBhvr>
                                      <p:to>
                                        <p:strVal val="visible"/>
                                      </p:to>
                                    </p:set>
                                    <p:animEffect transition="in" filter="wipe(up)">
                                      <p:cBhvr>
                                        <p:cTn id="168" dur="200"/>
                                        <p:tgtEl>
                                          <p:spTgt spid="39"/>
                                        </p:tgtEl>
                                      </p:cBhvr>
                                    </p:animEffect>
                                  </p:childTnLst>
                                </p:cTn>
                              </p:par>
                              <p:par>
                                <p:cTn id="169" presetID="22" presetClass="entr" presetSubtype="4" fill="hold" grpId="0" nodeType="withEffect">
                                  <p:stCondLst>
                                    <p:cond delay="2400"/>
                                  </p:stCondLst>
                                  <p:childTnLst>
                                    <p:set>
                                      <p:cBhvr>
                                        <p:cTn id="170" dur="1" fill="hold">
                                          <p:stCondLst>
                                            <p:cond delay="0"/>
                                          </p:stCondLst>
                                        </p:cTn>
                                        <p:tgtEl>
                                          <p:spTgt spid="38"/>
                                        </p:tgtEl>
                                        <p:attrNameLst>
                                          <p:attrName>style.visibility</p:attrName>
                                        </p:attrNameLst>
                                      </p:cBhvr>
                                      <p:to>
                                        <p:strVal val="visible"/>
                                      </p:to>
                                    </p:set>
                                    <p:animEffect transition="in" filter="wipe(down)">
                                      <p:cBhvr>
                                        <p:cTn id="171" dur="200"/>
                                        <p:tgtEl>
                                          <p:spTgt spid="38"/>
                                        </p:tgtEl>
                                      </p:cBhvr>
                                    </p:animEffect>
                                  </p:childTnLst>
                                </p:cTn>
                              </p:par>
                              <p:par>
                                <p:cTn id="172" presetID="22" presetClass="entr" presetSubtype="8" fill="hold" grpId="0" nodeType="withEffect">
                                  <p:stCondLst>
                                    <p:cond delay="2400"/>
                                  </p:stCondLst>
                                  <p:childTnLst>
                                    <p:set>
                                      <p:cBhvr>
                                        <p:cTn id="173" dur="1" fill="hold">
                                          <p:stCondLst>
                                            <p:cond delay="0"/>
                                          </p:stCondLst>
                                        </p:cTn>
                                        <p:tgtEl>
                                          <p:spTgt spid="37"/>
                                        </p:tgtEl>
                                        <p:attrNameLst>
                                          <p:attrName>style.visibility</p:attrName>
                                        </p:attrNameLst>
                                      </p:cBhvr>
                                      <p:to>
                                        <p:strVal val="visible"/>
                                      </p:to>
                                    </p:set>
                                    <p:animEffect transition="in" filter="wipe(left)">
                                      <p:cBhvr>
                                        <p:cTn id="174" dur="200"/>
                                        <p:tgtEl>
                                          <p:spTgt spid="37"/>
                                        </p:tgtEl>
                                      </p:cBhvr>
                                    </p:animEffect>
                                  </p:childTnLst>
                                </p:cTn>
                              </p:par>
                              <p:par>
                                <p:cTn id="175" presetID="34" presetClass="entr" presetSubtype="0" fill="hold" grpId="0" nodeType="withEffect">
                                  <p:stCondLst>
                                    <p:cond delay="2400"/>
                                  </p:stCondLst>
                                  <p:childTnLst>
                                    <p:set>
                                      <p:cBhvr>
                                        <p:cTn id="176" dur="1" fill="hold">
                                          <p:stCondLst>
                                            <p:cond delay="0"/>
                                          </p:stCondLst>
                                        </p:cTn>
                                        <p:tgtEl>
                                          <p:spTgt spid="44"/>
                                        </p:tgtEl>
                                        <p:attrNameLst>
                                          <p:attrName>style.visibility</p:attrName>
                                        </p:attrNameLst>
                                      </p:cBhvr>
                                      <p:to>
                                        <p:strVal val="visible"/>
                                      </p:to>
                                    </p:set>
                                    <p:anim from="(-#ppt_w/2)" to="(#ppt_x)" calcmode="lin" valueType="num">
                                      <p:cBhvr>
                                        <p:cTn id="177" dur="600" fill="hold">
                                          <p:stCondLst>
                                            <p:cond delay="0"/>
                                          </p:stCondLst>
                                        </p:cTn>
                                        <p:tgtEl>
                                          <p:spTgt spid="44"/>
                                        </p:tgtEl>
                                        <p:attrNameLst>
                                          <p:attrName>ppt_x</p:attrName>
                                        </p:attrNameLst>
                                      </p:cBhvr>
                                    </p:anim>
                                    <p:anim from="0" to="-1.0" calcmode="lin" valueType="num">
                                      <p:cBhvr>
                                        <p:cTn id="178" dur="200" decel="50000" autoRev="1" fill="hold">
                                          <p:stCondLst>
                                            <p:cond delay="600"/>
                                          </p:stCondLst>
                                        </p:cTn>
                                        <p:tgtEl>
                                          <p:spTgt spid="44"/>
                                        </p:tgtEl>
                                        <p:attrNameLst>
                                          <p:attrName>xshear</p:attrName>
                                        </p:attrNameLst>
                                      </p:cBhvr>
                                    </p:anim>
                                    <p:animScale>
                                      <p:cBhvr>
                                        <p:cTn id="179" dur="200" decel="100000" autoRev="1" fill="hold">
                                          <p:stCondLst>
                                            <p:cond delay="600"/>
                                          </p:stCondLst>
                                        </p:cTn>
                                        <p:tgtEl>
                                          <p:spTgt spid="44"/>
                                        </p:tgtEl>
                                      </p:cBhvr>
                                      <p:from x="100000" y="100000"/>
                                      <p:to x="80000" y="100000"/>
                                    </p:animScale>
                                    <p:anim by="(#ppt_h/3+#ppt_w*0.1)" calcmode="lin" valueType="num">
                                      <p:cBhvr additive="sum">
                                        <p:cTn id="180" dur="200" decel="100000" autoRev="1" fill="hold">
                                          <p:stCondLst>
                                            <p:cond delay="600"/>
                                          </p:stCondLst>
                                        </p:cTn>
                                        <p:tgtEl>
                                          <p:spTgt spid="44"/>
                                        </p:tgtEl>
                                        <p:attrNameLst>
                                          <p:attrName>ppt_x</p:attrName>
                                        </p:attrNameLst>
                                      </p:cBhvr>
                                    </p:anim>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45"/>
                                        </p:tgtEl>
                                        <p:attrNameLst>
                                          <p:attrName>style.visibility</p:attrName>
                                        </p:attrNameLst>
                                      </p:cBhvr>
                                      <p:to>
                                        <p:strVal val="visible"/>
                                      </p:to>
                                    </p:set>
                                    <p:animEffect transition="in" filter="fade">
                                      <p:cBhvr>
                                        <p:cTn id="185" dur="3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p:bldP spid="45" grpId="0"/>
      <p:bldP spid="15" grpId="0" animBg="1"/>
      <p:bldP spid="16" grpId="0" animBg="1"/>
      <p:bldP spid="17" grpId="0" animBg="1"/>
      <p:bldP spid="18"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82" grpId="0" animBg="1"/>
      <p:bldP spid="83" grpId="0" animBg="1"/>
      <p:bldP spid="84" grpId="0" animBg="1"/>
      <p:bldP spid="85" grpId="0" animBg="1"/>
      <p:bldP spid="86" grpId="0" animBg="1"/>
      <p:bldP spid="90" grpId="0" animBg="1"/>
      <p:bldP spid="91" grpId="0" animBg="1"/>
      <p:bldP spid="92" grpId="0" animBg="1"/>
      <p:bldP spid="93" grpId="0" animBg="1"/>
      <p:bldP spid="94" grpId="0" animBg="1"/>
      <p:bldP spid="95" grpId="0" animBg="1"/>
      <p:bldP spid="96" grpId="0" animBg="1"/>
      <p:bldP spid="97" grpId="0" animBg="1"/>
      <p:bldP spid="101" grpId="0" animBg="1"/>
      <p:bldP spid="10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6"/>
          <p:cNvSpPr>
            <a:spLocks/>
          </p:cNvSpPr>
          <p:nvPr/>
        </p:nvSpPr>
        <p:spPr bwMode="auto">
          <a:xfrm>
            <a:off x="2717800" y="2899817"/>
            <a:ext cx="7938" cy="2408237"/>
          </a:xfrm>
          <a:custGeom>
            <a:avLst/>
            <a:gdLst/>
            <a:ahLst/>
            <a:cxnLst>
              <a:cxn ang="0">
                <a:pos x="0" y="0"/>
              </a:cxn>
              <a:cxn ang="0">
                <a:pos x="5" y="1517"/>
              </a:cxn>
              <a:cxn ang="0">
                <a:pos x="0" y="0"/>
              </a:cxn>
            </a:cxnLst>
            <a:rect l="0" t="0" r="r" b="b"/>
            <a:pathLst>
              <a:path w="5" h="1517">
                <a:moveTo>
                  <a:pt x="0" y="0"/>
                </a:moveTo>
                <a:lnTo>
                  <a:pt x="5" y="1517"/>
                </a:lnTo>
                <a:lnTo>
                  <a:pt x="0" y="0"/>
                </a:lnTo>
                <a:close/>
              </a:path>
            </a:pathLst>
          </a:custGeom>
          <a:solidFill>
            <a:srgbClr val="FFFFFF"/>
          </a:solidFill>
          <a:ln w="9525">
            <a:noFill/>
            <a:round/>
            <a:headEnd/>
            <a:tailEnd/>
          </a:ln>
        </p:spPr>
        <p:txBody>
          <a:bodyPr/>
          <a:lstStyle/>
          <a:p>
            <a:endParaRPr lang="zh-CN" altLang="en-US">
              <a:latin typeface="微软雅黑" pitchFamily="34" charset="-122"/>
              <a:ea typeface="微软雅黑" pitchFamily="34" charset="-122"/>
            </a:endParaRPr>
          </a:p>
        </p:txBody>
      </p:sp>
      <p:sp>
        <p:nvSpPr>
          <p:cNvPr id="50" name="Rectangle 6"/>
          <p:cNvSpPr>
            <a:spLocks noChangeArrowheads="1"/>
          </p:cNvSpPr>
          <p:nvPr/>
        </p:nvSpPr>
        <p:spPr bwMode="auto">
          <a:xfrm>
            <a:off x="3635896" y="1467356"/>
            <a:ext cx="3600400"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dirty="0" smtClean="0">
                <a:ln>
                  <a:noFill/>
                </a:ln>
                <a:solidFill>
                  <a:schemeClr val="tx2">
                    <a:lumMod val="60000"/>
                    <a:lumOff val="40000"/>
                  </a:schemeClr>
                </a:solidFill>
                <a:effectLst/>
                <a:latin typeface="微软雅黑" pitchFamily="34" charset="-122"/>
                <a:ea typeface="微软雅黑" pitchFamily="34" charset="-122"/>
                <a:cs typeface="宋体" pitchFamily="2" charset="-122"/>
              </a:rPr>
              <a:t>产品种类多样化，覆盖全面</a:t>
            </a:r>
          </a:p>
        </p:txBody>
      </p:sp>
      <p:sp>
        <p:nvSpPr>
          <p:cNvPr id="51" name="Text Box 36"/>
          <p:cNvSpPr txBox="1">
            <a:spLocks noChangeArrowheads="1"/>
          </p:cNvSpPr>
          <p:nvPr/>
        </p:nvSpPr>
        <p:spPr bwMode="auto">
          <a:xfrm>
            <a:off x="3491880" y="716499"/>
            <a:ext cx="3849687" cy="1006475"/>
          </a:xfrm>
          <a:prstGeom prst="rect">
            <a:avLst/>
          </a:prstGeom>
          <a:noFill/>
          <a:ln w="9525">
            <a:noFill/>
            <a:miter lim="800000"/>
            <a:headEnd/>
            <a:tailEnd/>
          </a:ln>
          <a:effectLst/>
        </p:spPr>
        <p:txBody>
          <a:bodyPr anchor="ctr"/>
          <a:lstStyle/>
          <a:p>
            <a:pPr algn="ctr">
              <a:spcBef>
                <a:spcPct val="50000"/>
              </a:spcBef>
            </a:pPr>
            <a:r>
              <a:rPr lang="zh-CN" altLang="en-US" sz="4000" b="1" dirty="0" smtClean="0">
                <a:solidFill>
                  <a:schemeClr val="tx2">
                    <a:lumMod val="60000"/>
                    <a:lumOff val="40000"/>
                  </a:schemeClr>
                </a:solidFill>
                <a:latin typeface="微软雅黑" pitchFamily="34" charset="-122"/>
                <a:ea typeface="微软雅黑" pitchFamily="34" charset="-122"/>
              </a:rPr>
              <a:t>收款类产品</a:t>
            </a:r>
            <a:endParaRPr lang="en-GB" altLang="zh-CN" sz="4000" b="1" dirty="0">
              <a:solidFill>
                <a:schemeClr val="tx2">
                  <a:lumMod val="60000"/>
                  <a:lumOff val="40000"/>
                </a:schemeClr>
              </a:solidFill>
              <a:latin typeface="微软雅黑" pitchFamily="34" charset="-122"/>
              <a:ea typeface="微软雅黑" pitchFamily="34" charset="-122"/>
            </a:endParaRPr>
          </a:p>
        </p:txBody>
      </p:sp>
      <p:sp>
        <p:nvSpPr>
          <p:cNvPr id="52" name="Text Box 38"/>
          <p:cNvSpPr txBox="1">
            <a:spLocks noChangeArrowheads="1"/>
          </p:cNvSpPr>
          <p:nvPr/>
        </p:nvSpPr>
        <p:spPr bwMode="auto">
          <a:xfrm>
            <a:off x="3491880" y="716499"/>
            <a:ext cx="3849687" cy="1006475"/>
          </a:xfrm>
          <a:prstGeom prst="rect">
            <a:avLst/>
          </a:prstGeom>
          <a:noFill/>
          <a:ln w="9525">
            <a:noFill/>
            <a:miter lim="800000"/>
            <a:headEnd/>
            <a:tailEnd/>
          </a:ln>
          <a:effectLst/>
        </p:spPr>
        <p:txBody>
          <a:bodyPr anchor="ctr"/>
          <a:lstStyle/>
          <a:p>
            <a:pPr algn="ctr">
              <a:spcBef>
                <a:spcPct val="50000"/>
              </a:spcBef>
            </a:pPr>
            <a:r>
              <a:rPr lang="zh-CN" altLang="en-US" sz="4000" b="1" dirty="0" smtClean="0">
                <a:solidFill>
                  <a:schemeClr val="tx2">
                    <a:lumMod val="60000"/>
                    <a:lumOff val="40000"/>
                  </a:schemeClr>
                </a:solidFill>
                <a:latin typeface="微软雅黑" pitchFamily="34" charset="-122"/>
                <a:ea typeface="微软雅黑" pitchFamily="34" charset="-122"/>
              </a:rPr>
              <a:t>收款类产品</a:t>
            </a:r>
            <a:endParaRPr lang="en-GB" altLang="zh-CN" sz="4000" b="1" dirty="0">
              <a:solidFill>
                <a:schemeClr val="tx2">
                  <a:lumMod val="60000"/>
                  <a:lumOff val="40000"/>
                </a:schemeClr>
              </a:solidFill>
              <a:latin typeface="微软雅黑" pitchFamily="34" charset="-122"/>
              <a:ea typeface="微软雅黑" pitchFamily="34" charset="-122"/>
            </a:endParaRPr>
          </a:p>
        </p:txBody>
      </p:sp>
      <p:sp>
        <p:nvSpPr>
          <p:cNvPr id="53" name="Rectangle 6"/>
          <p:cNvSpPr>
            <a:spLocks noChangeArrowheads="1"/>
          </p:cNvSpPr>
          <p:nvPr/>
        </p:nvSpPr>
        <p:spPr bwMode="auto">
          <a:xfrm>
            <a:off x="5834881" y="2242487"/>
            <a:ext cx="3456384"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400" dirty="0" smtClean="0">
                <a:solidFill>
                  <a:srgbClr val="FFC000"/>
                </a:solidFill>
                <a:latin typeface="微软雅黑" pitchFamily="34" charset="-122"/>
                <a:ea typeface="微软雅黑" pitchFamily="34" charset="-122"/>
                <a:cs typeface="宋体" pitchFamily="2" charset="-122"/>
              </a:rPr>
              <a:t>企业间的付款结算的专业通道</a:t>
            </a:r>
            <a:endParaRPr kumimoji="0" lang="zh-CN" sz="1400" b="0" i="0" u="none" strike="noStrike" cap="none" normalizeH="0" baseline="0" dirty="0" smtClean="0">
              <a:ln>
                <a:noFill/>
              </a:ln>
              <a:solidFill>
                <a:srgbClr val="FFC000"/>
              </a:solidFill>
              <a:effectLst/>
              <a:latin typeface="微软雅黑" pitchFamily="34" charset="-122"/>
              <a:ea typeface="微软雅黑" pitchFamily="34" charset="-122"/>
              <a:cs typeface="宋体" pitchFamily="2" charset="-122"/>
            </a:endParaRPr>
          </a:p>
        </p:txBody>
      </p:sp>
      <p:sp>
        <p:nvSpPr>
          <p:cNvPr id="54" name="Text Box 36"/>
          <p:cNvSpPr txBox="1">
            <a:spLocks noChangeArrowheads="1"/>
          </p:cNvSpPr>
          <p:nvPr/>
        </p:nvSpPr>
        <p:spPr bwMode="auto">
          <a:xfrm>
            <a:off x="5618857" y="1491630"/>
            <a:ext cx="3849687" cy="1006475"/>
          </a:xfrm>
          <a:prstGeom prst="rect">
            <a:avLst/>
          </a:prstGeom>
          <a:noFill/>
          <a:ln w="9525">
            <a:noFill/>
            <a:miter lim="800000"/>
            <a:headEnd/>
            <a:tailEnd/>
          </a:ln>
          <a:effectLst/>
        </p:spPr>
        <p:txBody>
          <a:bodyPr anchor="ctr"/>
          <a:lstStyle/>
          <a:p>
            <a:pPr algn="ctr">
              <a:spcBef>
                <a:spcPct val="50000"/>
              </a:spcBef>
            </a:pPr>
            <a:r>
              <a:rPr lang="zh-CN" altLang="en-US" sz="4000" b="1" dirty="0" smtClean="0">
                <a:solidFill>
                  <a:srgbClr val="FFC000"/>
                </a:solidFill>
                <a:latin typeface="微软雅黑" pitchFamily="34" charset="-122"/>
                <a:ea typeface="微软雅黑" pitchFamily="34" charset="-122"/>
              </a:rPr>
              <a:t>付款类产品</a:t>
            </a:r>
            <a:endParaRPr lang="en-GB" altLang="zh-CN" sz="4000" b="1" dirty="0">
              <a:solidFill>
                <a:srgbClr val="FFC000"/>
              </a:solidFill>
              <a:latin typeface="微软雅黑" pitchFamily="34" charset="-122"/>
              <a:ea typeface="微软雅黑" pitchFamily="34" charset="-122"/>
            </a:endParaRPr>
          </a:p>
        </p:txBody>
      </p:sp>
      <p:sp>
        <p:nvSpPr>
          <p:cNvPr id="55" name="Text Box 38"/>
          <p:cNvSpPr txBox="1">
            <a:spLocks noChangeArrowheads="1"/>
          </p:cNvSpPr>
          <p:nvPr/>
        </p:nvSpPr>
        <p:spPr bwMode="auto">
          <a:xfrm>
            <a:off x="5618857" y="1491630"/>
            <a:ext cx="3849687" cy="1006475"/>
          </a:xfrm>
          <a:prstGeom prst="rect">
            <a:avLst/>
          </a:prstGeom>
          <a:noFill/>
          <a:ln w="9525">
            <a:noFill/>
            <a:miter lim="800000"/>
            <a:headEnd/>
            <a:tailEnd/>
          </a:ln>
          <a:effectLst/>
        </p:spPr>
        <p:txBody>
          <a:bodyPr anchor="ctr"/>
          <a:lstStyle/>
          <a:p>
            <a:pPr algn="ctr">
              <a:spcBef>
                <a:spcPct val="50000"/>
              </a:spcBef>
            </a:pPr>
            <a:r>
              <a:rPr lang="zh-CN" altLang="en-US" sz="4000" b="1" dirty="0" smtClean="0">
                <a:solidFill>
                  <a:srgbClr val="FFC000"/>
                </a:solidFill>
                <a:latin typeface="微软雅黑" pitchFamily="34" charset="-122"/>
                <a:ea typeface="微软雅黑" pitchFamily="34" charset="-122"/>
              </a:rPr>
              <a:t>付款类产品</a:t>
            </a:r>
            <a:endParaRPr lang="en-GB" altLang="zh-CN" sz="4000" b="1" dirty="0">
              <a:solidFill>
                <a:srgbClr val="FFC000"/>
              </a:solidFill>
              <a:latin typeface="微软雅黑" pitchFamily="34" charset="-122"/>
              <a:ea typeface="微软雅黑" pitchFamily="34" charset="-122"/>
            </a:endParaRPr>
          </a:p>
        </p:txBody>
      </p:sp>
      <p:sp>
        <p:nvSpPr>
          <p:cNvPr id="56" name="Rectangle 6"/>
          <p:cNvSpPr>
            <a:spLocks noChangeArrowheads="1"/>
          </p:cNvSpPr>
          <p:nvPr/>
        </p:nvSpPr>
        <p:spPr bwMode="auto">
          <a:xfrm>
            <a:off x="5023495" y="3317844"/>
            <a:ext cx="3456384"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accent4">
                    <a:lumMod val="60000"/>
                    <a:lumOff val="40000"/>
                  </a:schemeClr>
                </a:solidFill>
                <a:effectLst/>
                <a:latin typeface="微软雅黑" pitchFamily="34" charset="-122"/>
                <a:ea typeface="微软雅黑" pitchFamily="34" charset="-122"/>
                <a:cs typeface="宋体" pitchFamily="2" charset="-122"/>
              </a:rPr>
              <a:t>全天候自助结算、自动对账服务</a:t>
            </a:r>
            <a:endParaRPr kumimoji="0" lang="zh-CN" sz="1400" b="0" i="0" u="none" strike="noStrike" cap="none" normalizeH="0" baseline="0" dirty="0" smtClean="0">
              <a:ln>
                <a:noFill/>
              </a:ln>
              <a:solidFill>
                <a:schemeClr val="accent4">
                  <a:lumMod val="60000"/>
                  <a:lumOff val="40000"/>
                </a:schemeClr>
              </a:solidFill>
              <a:effectLst/>
              <a:latin typeface="微软雅黑" pitchFamily="34" charset="-122"/>
              <a:ea typeface="微软雅黑" pitchFamily="34" charset="-122"/>
              <a:cs typeface="宋体" pitchFamily="2" charset="-122"/>
            </a:endParaRPr>
          </a:p>
        </p:txBody>
      </p:sp>
      <p:sp>
        <p:nvSpPr>
          <p:cNvPr id="57" name="Text Box 36"/>
          <p:cNvSpPr txBox="1">
            <a:spLocks noChangeArrowheads="1"/>
          </p:cNvSpPr>
          <p:nvPr/>
        </p:nvSpPr>
        <p:spPr bwMode="auto">
          <a:xfrm>
            <a:off x="4807471" y="2566987"/>
            <a:ext cx="3849687" cy="1006475"/>
          </a:xfrm>
          <a:prstGeom prst="rect">
            <a:avLst/>
          </a:prstGeom>
          <a:noFill/>
          <a:ln w="9525">
            <a:noFill/>
            <a:miter lim="800000"/>
            <a:headEnd/>
            <a:tailEnd/>
          </a:ln>
          <a:effectLst/>
        </p:spPr>
        <p:txBody>
          <a:bodyPr anchor="ctr"/>
          <a:lstStyle/>
          <a:p>
            <a:pPr algn="ctr">
              <a:spcBef>
                <a:spcPct val="50000"/>
              </a:spcBef>
            </a:pPr>
            <a:r>
              <a:rPr lang="zh-CN" altLang="en-US" sz="4000" b="1" dirty="0" smtClean="0">
                <a:solidFill>
                  <a:schemeClr val="accent4">
                    <a:lumMod val="60000"/>
                    <a:lumOff val="40000"/>
                  </a:schemeClr>
                </a:solidFill>
                <a:latin typeface="微软雅黑" pitchFamily="34" charset="-122"/>
                <a:ea typeface="微软雅黑" pitchFamily="34" charset="-122"/>
              </a:rPr>
              <a:t>结算类产品</a:t>
            </a:r>
            <a:endParaRPr lang="en-GB" altLang="zh-CN" sz="4000" b="1" dirty="0">
              <a:solidFill>
                <a:schemeClr val="accent4">
                  <a:lumMod val="60000"/>
                  <a:lumOff val="40000"/>
                </a:schemeClr>
              </a:solidFill>
              <a:latin typeface="微软雅黑" pitchFamily="34" charset="-122"/>
              <a:ea typeface="微软雅黑" pitchFamily="34" charset="-122"/>
            </a:endParaRPr>
          </a:p>
        </p:txBody>
      </p:sp>
      <p:sp>
        <p:nvSpPr>
          <p:cNvPr id="58" name="Text Box 38"/>
          <p:cNvSpPr txBox="1">
            <a:spLocks noChangeArrowheads="1"/>
          </p:cNvSpPr>
          <p:nvPr/>
        </p:nvSpPr>
        <p:spPr bwMode="auto">
          <a:xfrm>
            <a:off x="4807471" y="2566987"/>
            <a:ext cx="3849687" cy="1006475"/>
          </a:xfrm>
          <a:prstGeom prst="rect">
            <a:avLst/>
          </a:prstGeom>
          <a:noFill/>
          <a:ln w="9525">
            <a:noFill/>
            <a:miter lim="800000"/>
            <a:headEnd/>
            <a:tailEnd/>
          </a:ln>
          <a:effectLst/>
        </p:spPr>
        <p:txBody>
          <a:bodyPr anchor="ctr"/>
          <a:lstStyle/>
          <a:p>
            <a:pPr algn="ctr">
              <a:spcBef>
                <a:spcPct val="50000"/>
              </a:spcBef>
            </a:pPr>
            <a:r>
              <a:rPr lang="zh-CN" altLang="en-US" sz="4000" b="1" dirty="0" smtClean="0">
                <a:solidFill>
                  <a:schemeClr val="accent4">
                    <a:lumMod val="60000"/>
                    <a:lumOff val="40000"/>
                  </a:schemeClr>
                </a:solidFill>
                <a:latin typeface="微软雅黑" pitchFamily="34" charset="-122"/>
                <a:ea typeface="微软雅黑" pitchFamily="34" charset="-122"/>
              </a:rPr>
              <a:t>结算类产品</a:t>
            </a:r>
            <a:endParaRPr lang="en-GB" altLang="zh-CN" sz="4000" b="1" dirty="0">
              <a:solidFill>
                <a:schemeClr val="accent4">
                  <a:lumMod val="60000"/>
                  <a:lumOff val="40000"/>
                </a:schemeClr>
              </a:solidFill>
              <a:latin typeface="微软雅黑" pitchFamily="34" charset="-122"/>
              <a:ea typeface="微软雅黑" pitchFamily="34" charset="-122"/>
            </a:endParaRPr>
          </a:p>
        </p:txBody>
      </p:sp>
      <p:sp>
        <p:nvSpPr>
          <p:cNvPr id="59" name="Rectangle 6"/>
          <p:cNvSpPr>
            <a:spLocks noChangeArrowheads="1"/>
          </p:cNvSpPr>
          <p:nvPr/>
        </p:nvSpPr>
        <p:spPr bwMode="auto">
          <a:xfrm>
            <a:off x="5436096" y="4299942"/>
            <a:ext cx="3456384"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400" dirty="0" smtClean="0">
                <a:solidFill>
                  <a:srgbClr val="92D050"/>
                </a:solidFill>
                <a:latin typeface="微软雅黑" pitchFamily="34" charset="-122"/>
                <a:ea typeface="微软雅黑" pitchFamily="34" charset="-122"/>
                <a:cs typeface="宋体" pitchFamily="2" charset="-122"/>
              </a:rPr>
              <a:t>行业用户一站式解决方案</a:t>
            </a:r>
            <a:endParaRPr kumimoji="0" lang="zh-CN" sz="1400" b="0" i="0" u="none" strike="noStrike" cap="none" normalizeH="0" baseline="0" dirty="0" smtClean="0">
              <a:ln>
                <a:noFill/>
              </a:ln>
              <a:solidFill>
                <a:srgbClr val="92D050"/>
              </a:solidFill>
              <a:effectLst/>
              <a:latin typeface="微软雅黑" pitchFamily="34" charset="-122"/>
              <a:ea typeface="微软雅黑" pitchFamily="34" charset="-122"/>
              <a:cs typeface="宋体" pitchFamily="2" charset="-122"/>
            </a:endParaRPr>
          </a:p>
        </p:txBody>
      </p:sp>
      <p:sp>
        <p:nvSpPr>
          <p:cNvPr id="60" name="Text Box 36"/>
          <p:cNvSpPr txBox="1">
            <a:spLocks noChangeArrowheads="1"/>
          </p:cNvSpPr>
          <p:nvPr/>
        </p:nvSpPr>
        <p:spPr bwMode="auto">
          <a:xfrm flipH="1">
            <a:off x="5186809" y="3579862"/>
            <a:ext cx="3849687" cy="1006475"/>
          </a:xfrm>
          <a:prstGeom prst="rect">
            <a:avLst/>
          </a:prstGeom>
          <a:noFill/>
          <a:ln w="9525">
            <a:noFill/>
            <a:miter lim="800000"/>
            <a:headEnd/>
            <a:tailEnd/>
          </a:ln>
          <a:effectLst/>
        </p:spPr>
        <p:txBody>
          <a:bodyPr anchor="ctr"/>
          <a:lstStyle/>
          <a:p>
            <a:pPr algn="ctr">
              <a:spcBef>
                <a:spcPct val="50000"/>
              </a:spcBef>
            </a:pPr>
            <a:r>
              <a:rPr lang="zh-CN" altLang="en-US" sz="4000" b="1" dirty="0" smtClean="0">
                <a:solidFill>
                  <a:srgbClr val="92D050"/>
                </a:solidFill>
                <a:latin typeface="微软雅黑" pitchFamily="34" charset="-122"/>
                <a:ea typeface="微软雅黑" pitchFamily="34" charset="-122"/>
              </a:rPr>
              <a:t>平台类产品</a:t>
            </a:r>
            <a:endParaRPr lang="en-GB" altLang="zh-CN" sz="4000" b="1" dirty="0">
              <a:solidFill>
                <a:srgbClr val="92D050"/>
              </a:solidFill>
              <a:latin typeface="微软雅黑" pitchFamily="34" charset="-122"/>
              <a:ea typeface="微软雅黑" pitchFamily="34" charset="-122"/>
            </a:endParaRPr>
          </a:p>
        </p:txBody>
      </p:sp>
      <p:sp>
        <p:nvSpPr>
          <p:cNvPr id="61" name="Text Box 38"/>
          <p:cNvSpPr txBox="1">
            <a:spLocks noChangeArrowheads="1"/>
          </p:cNvSpPr>
          <p:nvPr/>
        </p:nvSpPr>
        <p:spPr bwMode="auto">
          <a:xfrm flipH="1">
            <a:off x="5186809" y="3579862"/>
            <a:ext cx="3849687" cy="1006475"/>
          </a:xfrm>
          <a:prstGeom prst="rect">
            <a:avLst/>
          </a:prstGeom>
          <a:noFill/>
          <a:ln w="9525">
            <a:noFill/>
            <a:miter lim="800000"/>
            <a:headEnd/>
            <a:tailEnd/>
          </a:ln>
          <a:effectLst/>
        </p:spPr>
        <p:txBody>
          <a:bodyPr anchor="ctr"/>
          <a:lstStyle/>
          <a:p>
            <a:pPr algn="ctr">
              <a:spcBef>
                <a:spcPct val="50000"/>
              </a:spcBef>
            </a:pPr>
            <a:r>
              <a:rPr lang="zh-CN" altLang="en-US" sz="4000" b="1" dirty="0" smtClean="0">
                <a:solidFill>
                  <a:srgbClr val="92D050"/>
                </a:solidFill>
                <a:latin typeface="微软雅黑" pitchFamily="34" charset="-122"/>
                <a:ea typeface="微软雅黑" pitchFamily="34" charset="-122"/>
              </a:rPr>
              <a:t>平台类产品</a:t>
            </a:r>
            <a:endParaRPr lang="en-GB" altLang="zh-CN" sz="4000" b="1" dirty="0">
              <a:solidFill>
                <a:srgbClr val="92D050"/>
              </a:solidFill>
              <a:latin typeface="微软雅黑" pitchFamily="34" charset="-122"/>
              <a:ea typeface="微软雅黑" pitchFamily="34" charset="-122"/>
            </a:endParaRPr>
          </a:p>
        </p:txBody>
      </p:sp>
      <p:sp>
        <p:nvSpPr>
          <p:cNvPr id="134" name="Freeform 8"/>
          <p:cNvSpPr>
            <a:spLocks/>
          </p:cNvSpPr>
          <p:nvPr/>
        </p:nvSpPr>
        <p:spPr bwMode="auto">
          <a:xfrm>
            <a:off x="3275013" y="4315495"/>
            <a:ext cx="1176337" cy="349250"/>
          </a:xfrm>
          <a:custGeom>
            <a:avLst/>
            <a:gdLst/>
            <a:ahLst/>
            <a:cxnLst>
              <a:cxn ang="0">
                <a:pos x="0" y="0"/>
              </a:cxn>
              <a:cxn ang="0">
                <a:pos x="384" y="12"/>
              </a:cxn>
              <a:cxn ang="0">
                <a:pos x="407" y="28"/>
              </a:cxn>
              <a:cxn ang="0">
                <a:pos x="413" y="123"/>
              </a:cxn>
            </a:cxnLst>
            <a:rect l="0" t="0" r="r" b="b"/>
            <a:pathLst>
              <a:path w="413" h="123">
                <a:moveTo>
                  <a:pt x="0" y="0"/>
                </a:moveTo>
                <a:cubicBezTo>
                  <a:pt x="384" y="12"/>
                  <a:pt x="384" y="12"/>
                  <a:pt x="384" y="12"/>
                </a:cubicBezTo>
                <a:cubicBezTo>
                  <a:pt x="384" y="12"/>
                  <a:pt x="404" y="22"/>
                  <a:pt x="407" y="28"/>
                </a:cubicBezTo>
                <a:cubicBezTo>
                  <a:pt x="409" y="34"/>
                  <a:pt x="413" y="123"/>
                  <a:pt x="413" y="123"/>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135" name="Freeform 9"/>
          <p:cNvSpPr>
            <a:spLocks/>
          </p:cNvSpPr>
          <p:nvPr/>
        </p:nvSpPr>
        <p:spPr bwMode="auto">
          <a:xfrm>
            <a:off x="3249613" y="4067845"/>
            <a:ext cx="150812" cy="247650"/>
          </a:xfrm>
          <a:custGeom>
            <a:avLst/>
            <a:gdLst/>
            <a:ahLst/>
            <a:cxnLst>
              <a:cxn ang="0">
                <a:pos x="95" y="0"/>
              </a:cxn>
              <a:cxn ang="0">
                <a:pos x="0" y="156"/>
              </a:cxn>
              <a:cxn ang="0">
                <a:pos x="16" y="156"/>
              </a:cxn>
            </a:cxnLst>
            <a:rect l="0" t="0" r="r" b="b"/>
            <a:pathLst>
              <a:path w="95" h="156">
                <a:moveTo>
                  <a:pt x="95" y="0"/>
                </a:moveTo>
                <a:lnTo>
                  <a:pt x="0" y="156"/>
                </a:lnTo>
                <a:lnTo>
                  <a:pt x="16" y="156"/>
                </a:ln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136" name="Freeform 10"/>
          <p:cNvSpPr>
            <a:spLocks/>
          </p:cNvSpPr>
          <p:nvPr/>
        </p:nvSpPr>
        <p:spPr bwMode="auto">
          <a:xfrm>
            <a:off x="3419872" y="4050383"/>
            <a:ext cx="1252538" cy="17462"/>
          </a:xfrm>
          <a:custGeom>
            <a:avLst/>
            <a:gdLst/>
            <a:ahLst/>
            <a:cxnLst>
              <a:cxn ang="0">
                <a:pos x="440" y="4"/>
              </a:cxn>
              <a:cxn ang="0">
                <a:pos x="3" y="0"/>
              </a:cxn>
              <a:cxn ang="0">
                <a:pos x="0" y="6"/>
              </a:cxn>
            </a:cxnLst>
            <a:rect l="0" t="0" r="r" b="b"/>
            <a:pathLst>
              <a:path w="440" h="6">
                <a:moveTo>
                  <a:pt x="440" y="4"/>
                </a:moveTo>
                <a:cubicBezTo>
                  <a:pt x="386" y="3"/>
                  <a:pt x="3" y="0"/>
                  <a:pt x="3" y="0"/>
                </a:cubicBezTo>
                <a:cubicBezTo>
                  <a:pt x="0" y="6"/>
                  <a:pt x="0" y="6"/>
                  <a:pt x="0" y="6"/>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137" name="Freeform 11"/>
          <p:cNvSpPr>
            <a:spLocks/>
          </p:cNvSpPr>
          <p:nvPr/>
        </p:nvSpPr>
        <p:spPr bwMode="auto">
          <a:xfrm>
            <a:off x="4506913" y="1992983"/>
            <a:ext cx="290512" cy="2078037"/>
          </a:xfrm>
          <a:custGeom>
            <a:avLst/>
            <a:gdLst/>
            <a:ahLst/>
            <a:cxnLst>
              <a:cxn ang="0">
                <a:pos x="0" y="0"/>
              </a:cxn>
              <a:cxn ang="0">
                <a:pos x="97" y="697"/>
              </a:cxn>
              <a:cxn ang="0">
                <a:pos x="86" y="721"/>
              </a:cxn>
              <a:cxn ang="0">
                <a:pos x="58" y="727"/>
              </a:cxn>
              <a:cxn ang="0">
                <a:pos x="51" y="727"/>
              </a:cxn>
            </a:cxnLst>
            <a:rect l="0" t="0" r="r" b="b"/>
            <a:pathLst>
              <a:path w="102" h="730">
                <a:moveTo>
                  <a:pt x="0" y="0"/>
                </a:moveTo>
                <a:cubicBezTo>
                  <a:pt x="10" y="86"/>
                  <a:pt x="97" y="690"/>
                  <a:pt x="97" y="697"/>
                </a:cubicBezTo>
                <a:cubicBezTo>
                  <a:pt x="97" y="704"/>
                  <a:pt x="102" y="711"/>
                  <a:pt x="86" y="721"/>
                </a:cubicBezTo>
                <a:cubicBezTo>
                  <a:pt x="71" y="730"/>
                  <a:pt x="66" y="727"/>
                  <a:pt x="58" y="727"/>
                </a:cubicBezTo>
                <a:cubicBezTo>
                  <a:pt x="57" y="727"/>
                  <a:pt x="55" y="727"/>
                  <a:pt x="51" y="727"/>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138" name="Freeform 12"/>
          <p:cNvSpPr>
            <a:spLocks/>
          </p:cNvSpPr>
          <p:nvPr/>
        </p:nvSpPr>
        <p:spPr bwMode="auto">
          <a:xfrm>
            <a:off x="944563" y="886495"/>
            <a:ext cx="3562350" cy="1106488"/>
          </a:xfrm>
          <a:custGeom>
            <a:avLst/>
            <a:gdLst/>
            <a:ahLst/>
            <a:cxnLst>
              <a:cxn ang="0">
                <a:pos x="0" y="0"/>
              </a:cxn>
              <a:cxn ang="0">
                <a:pos x="1239" y="357"/>
              </a:cxn>
              <a:cxn ang="0">
                <a:pos x="1251" y="379"/>
              </a:cxn>
              <a:cxn ang="0">
                <a:pos x="1252" y="389"/>
              </a:cxn>
            </a:cxnLst>
            <a:rect l="0" t="0" r="r" b="b"/>
            <a:pathLst>
              <a:path w="1252" h="389">
                <a:moveTo>
                  <a:pt x="0" y="0"/>
                </a:moveTo>
                <a:cubicBezTo>
                  <a:pt x="72" y="21"/>
                  <a:pt x="1234" y="355"/>
                  <a:pt x="1239" y="357"/>
                </a:cubicBezTo>
                <a:cubicBezTo>
                  <a:pt x="1244" y="360"/>
                  <a:pt x="1251" y="362"/>
                  <a:pt x="1251" y="379"/>
                </a:cubicBezTo>
                <a:cubicBezTo>
                  <a:pt x="1251" y="380"/>
                  <a:pt x="1251" y="383"/>
                  <a:pt x="1252" y="389"/>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139" name="Freeform 13"/>
          <p:cNvSpPr>
            <a:spLocks/>
          </p:cNvSpPr>
          <p:nvPr/>
        </p:nvSpPr>
        <p:spPr bwMode="auto">
          <a:xfrm>
            <a:off x="554038" y="862683"/>
            <a:ext cx="390525" cy="3036887"/>
          </a:xfrm>
          <a:custGeom>
            <a:avLst/>
            <a:gdLst/>
            <a:ahLst/>
            <a:cxnLst>
              <a:cxn ang="0">
                <a:pos x="0" y="1067"/>
              </a:cxn>
              <a:cxn ang="0">
                <a:pos x="103" y="17"/>
              </a:cxn>
              <a:cxn ang="0">
                <a:pos x="134" y="7"/>
              </a:cxn>
              <a:cxn ang="0">
                <a:pos x="137" y="8"/>
              </a:cxn>
            </a:cxnLst>
            <a:rect l="0" t="0" r="r" b="b"/>
            <a:pathLst>
              <a:path w="137" h="1067">
                <a:moveTo>
                  <a:pt x="0" y="1067"/>
                </a:moveTo>
                <a:cubicBezTo>
                  <a:pt x="9" y="977"/>
                  <a:pt x="102" y="27"/>
                  <a:pt x="103" y="17"/>
                </a:cubicBezTo>
                <a:cubicBezTo>
                  <a:pt x="104" y="6"/>
                  <a:pt x="112" y="0"/>
                  <a:pt x="134" y="7"/>
                </a:cubicBezTo>
                <a:cubicBezTo>
                  <a:pt x="135" y="7"/>
                  <a:pt x="136" y="7"/>
                  <a:pt x="137" y="8"/>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140" name="Freeform 14"/>
          <p:cNvSpPr>
            <a:spLocks/>
          </p:cNvSpPr>
          <p:nvPr/>
        </p:nvSpPr>
        <p:spPr bwMode="auto">
          <a:xfrm>
            <a:off x="539750" y="3899570"/>
            <a:ext cx="1671638" cy="136525"/>
          </a:xfrm>
          <a:custGeom>
            <a:avLst/>
            <a:gdLst/>
            <a:ahLst/>
            <a:cxnLst>
              <a:cxn ang="0">
                <a:pos x="587" y="48"/>
              </a:cxn>
              <a:cxn ang="0">
                <a:pos x="21" y="41"/>
              </a:cxn>
              <a:cxn ang="0">
                <a:pos x="4" y="7"/>
              </a:cxn>
              <a:cxn ang="0">
                <a:pos x="5" y="0"/>
              </a:cxn>
            </a:cxnLst>
            <a:rect l="0" t="0" r="r" b="b"/>
            <a:pathLst>
              <a:path w="587" h="48">
                <a:moveTo>
                  <a:pt x="587" y="48"/>
                </a:moveTo>
                <a:cubicBezTo>
                  <a:pt x="522" y="48"/>
                  <a:pt x="25" y="41"/>
                  <a:pt x="21" y="41"/>
                </a:cubicBezTo>
                <a:cubicBezTo>
                  <a:pt x="16" y="41"/>
                  <a:pt x="0" y="39"/>
                  <a:pt x="4" y="7"/>
                </a:cubicBezTo>
                <a:cubicBezTo>
                  <a:pt x="4" y="6"/>
                  <a:pt x="4" y="3"/>
                  <a:pt x="5" y="0"/>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141" name="Freeform 15"/>
          <p:cNvSpPr>
            <a:spLocks/>
          </p:cNvSpPr>
          <p:nvPr/>
        </p:nvSpPr>
        <p:spPr bwMode="auto">
          <a:xfrm>
            <a:off x="1203325" y="4036095"/>
            <a:ext cx="1027113" cy="623888"/>
          </a:xfrm>
          <a:custGeom>
            <a:avLst/>
            <a:gdLst/>
            <a:ahLst/>
            <a:cxnLst>
              <a:cxn ang="0">
                <a:pos x="0" y="219"/>
              </a:cxn>
              <a:cxn ang="0">
                <a:pos x="7" y="123"/>
              </a:cxn>
              <a:cxn ang="0">
                <a:pos x="24" y="113"/>
              </a:cxn>
              <a:cxn ang="0">
                <a:pos x="317" y="107"/>
              </a:cxn>
              <a:cxn ang="0">
                <a:pos x="361" y="1"/>
              </a:cxn>
              <a:cxn ang="0">
                <a:pos x="354" y="0"/>
              </a:cxn>
            </a:cxnLst>
            <a:rect l="0" t="0" r="r" b="b"/>
            <a:pathLst>
              <a:path w="361" h="219">
                <a:moveTo>
                  <a:pt x="0" y="219"/>
                </a:moveTo>
                <a:cubicBezTo>
                  <a:pt x="7" y="123"/>
                  <a:pt x="7" y="123"/>
                  <a:pt x="7" y="123"/>
                </a:cubicBezTo>
                <a:cubicBezTo>
                  <a:pt x="7" y="123"/>
                  <a:pt x="13" y="113"/>
                  <a:pt x="24" y="113"/>
                </a:cubicBezTo>
                <a:cubicBezTo>
                  <a:pt x="35" y="113"/>
                  <a:pt x="317" y="107"/>
                  <a:pt x="317" y="107"/>
                </a:cubicBezTo>
                <a:cubicBezTo>
                  <a:pt x="361" y="1"/>
                  <a:pt x="361" y="1"/>
                  <a:pt x="361" y="1"/>
                </a:cubicBezTo>
                <a:cubicBezTo>
                  <a:pt x="361" y="1"/>
                  <a:pt x="358" y="0"/>
                  <a:pt x="354" y="0"/>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142" name="Freeform 16"/>
          <p:cNvSpPr>
            <a:spLocks/>
          </p:cNvSpPr>
          <p:nvPr/>
        </p:nvSpPr>
        <p:spPr bwMode="auto">
          <a:xfrm>
            <a:off x="1127125" y="1235745"/>
            <a:ext cx="3429000" cy="2573338"/>
          </a:xfrm>
          <a:custGeom>
            <a:avLst/>
            <a:gdLst/>
            <a:ahLst/>
            <a:cxnLst>
              <a:cxn ang="0">
                <a:pos x="53" y="13"/>
              </a:cxn>
              <a:cxn ang="0">
                <a:pos x="68" y="2"/>
              </a:cxn>
              <a:cxn ang="0">
                <a:pos x="1113" y="290"/>
              </a:cxn>
              <a:cxn ang="0">
                <a:pos x="1129" y="308"/>
              </a:cxn>
              <a:cxn ang="0">
                <a:pos x="1204" y="890"/>
              </a:cxn>
              <a:cxn ang="0">
                <a:pos x="1192" y="904"/>
              </a:cxn>
              <a:cxn ang="0">
                <a:pos x="14" y="856"/>
              </a:cxn>
              <a:cxn ang="0">
                <a:pos x="0" y="841"/>
              </a:cxn>
              <a:cxn ang="0">
                <a:pos x="53" y="13"/>
              </a:cxn>
            </a:cxnLst>
            <a:rect l="0" t="0" r="r" b="b"/>
            <a:pathLst>
              <a:path w="1205" h="904">
                <a:moveTo>
                  <a:pt x="53" y="13"/>
                </a:moveTo>
                <a:cubicBezTo>
                  <a:pt x="54" y="5"/>
                  <a:pt x="61" y="0"/>
                  <a:pt x="68" y="2"/>
                </a:cubicBezTo>
                <a:cubicBezTo>
                  <a:pt x="1113" y="290"/>
                  <a:pt x="1113" y="290"/>
                  <a:pt x="1113" y="290"/>
                </a:cubicBezTo>
                <a:cubicBezTo>
                  <a:pt x="1121" y="292"/>
                  <a:pt x="1128" y="301"/>
                  <a:pt x="1129" y="308"/>
                </a:cubicBezTo>
                <a:cubicBezTo>
                  <a:pt x="1204" y="890"/>
                  <a:pt x="1204" y="890"/>
                  <a:pt x="1204" y="890"/>
                </a:cubicBezTo>
                <a:cubicBezTo>
                  <a:pt x="1205" y="898"/>
                  <a:pt x="1200" y="904"/>
                  <a:pt x="1192" y="904"/>
                </a:cubicBezTo>
                <a:cubicBezTo>
                  <a:pt x="14" y="856"/>
                  <a:pt x="14" y="856"/>
                  <a:pt x="14" y="856"/>
                </a:cubicBezTo>
                <a:cubicBezTo>
                  <a:pt x="6" y="855"/>
                  <a:pt x="0" y="849"/>
                  <a:pt x="0" y="841"/>
                </a:cubicBezTo>
                <a:lnTo>
                  <a:pt x="53" y="13"/>
                </a:lnTo>
                <a:close/>
              </a:path>
            </a:pathLst>
          </a:custGeom>
          <a:solidFill>
            <a:schemeClr val="accent1">
              <a:lumMod val="60000"/>
              <a:lumOff val="40000"/>
            </a:schemeClr>
          </a:solidFill>
          <a:ln w="38100" cap="flat">
            <a:solidFill>
              <a:schemeClr val="tx2">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143" name="Line 17"/>
          <p:cNvSpPr>
            <a:spLocks noChangeShapeType="1"/>
          </p:cNvSpPr>
          <p:nvPr/>
        </p:nvSpPr>
        <p:spPr bwMode="auto">
          <a:xfrm>
            <a:off x="2230438" y="4039270"/>
            <a:ext cx="1177925" cy="11113"/>
          </a:xfrm>
          <a:prstGeom prst="line">
            <a:avLst/>
          </a:prstGeom>
          <a:noFill/>
          <a:ln w="3810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144" name="Line 21"/>
          <p:cNvSpPr>
            <a:spLocks noChangeShapeType="1"/>
          </p:cNvSpPr>
          <p:nvPr/>
        </p:nvSpPr>
        <p:spPr bwMode="auto">
          <a:xfrm>
            <a:off x="4462860" y="4648870"/>
            <a:ext cx="4700587" cy="1588"/>
          </a:xfrm>
          <a:prstGeom prst="line">
            <a:avLst/>
          </a:prstGeom>
          <a:noFill/>
          <a:ln w="38100">
            <a:solidFill>
              <a:schemeClr val="accent1">
                <a:lumMod val="60000"/>
                <a:lumOff val="40000"/>
              </a:schemeClr>
            </a:solidFill>
            <a:miter lim="800000"/>
            <a:headEnd/>
            <a:tailEnd/>
          </a:ln>
        </p:spPr>
        <p:txBody>
          <a:bodyPr/>
          <a:lstStyle/>
          <a:p>
            <a:endParaRPr lang="zh-CN" altLang="en-US">
              <a:solidFill>
                <a:srgbClr val="92D050"/>
              </a:solidFill>
              <a:latin typeface="微软雅黑" pitchFamily="34" charset="-122"/>
              <a:ea typeface="微软雅黑" pitchFamily="34" charset="-122"/>
            </a:endParaRPr>
          </a:p>
        </p:txBody>
      </p:sp>
      <p:sp>
        <p:nvSpPr>
          <p:cNvPr id="145" name="Line 22"/>
          <p:cNvSpPr>
            <a:spLocks noChangeShapeType="1"/>
          </p:cNvSpPr>
          <p:nvPr/>
        </p:nvSpPr>
        <p:spPr bwMode="auto">
          <a:xfrm>
            <a:off x="0" y="4650458"/>
            <a:ext cx="1214438" cy="0"/>
          </a:xfrm>
          <a:prstGeom prst="line">
            <a:avLst/>
          </a:prstGeom>
          <a:noFill/>
          <a:ln w="3810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pic>
        <p:nvPicPr>
          <p:cNvPr id="146" name="Picture 3"/>
          <p:cNvPicPr>
            <a:picLocks noChangeAspect="1" noChangeArrowheads="1"/>
          </p:cNvPicPr>
          <p:nvPr/>
        </p:nvPicPr>
        <p:blipFill>
          <a:blip r:embed="rId2" cstate="screen"/>
          <a:srcRect/>
          <a:stretch>
            <a:fillRect/>
          </a:stretch>
        </p:blipFill>
        <p:spPr bwMode="auto">
          <a:xfrm>
            <a:off x="1547664" y="1856433"/>
            <a:ext cx="2755676" cy="1656184"/>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wipe(left)">
                                      <p:cBhvr>
                                        <p:cTn id="7" dur="500"/>
                                        <p:tgtEl>
                                          <p:spTgt spid="145"/>
                                        </p:tgtEl>
                                      </p:cBhvr>
                                    </p:animEffect>
                                  </p:childTnLst>
                                </p:cTn>
                              </p:par>
                              <p:par>
                                <p:cTn id="8" presetID="18" presetClass="entr" presetSubtype="3" fill="hold" nodeType="withEffect">
                                  <p:stCondLst>
                                    <p:cond delay="500"/>
                                  </p:stCondLst>
                                  <p:childTnLst>
                                    <p:set>
                                      <p:cBhvr>
                                        <p:cTn id="9" dur="1" fill="hold">
                                          <p:stCondLst>
                                            <p:cond delay="0"/>
                                          </p:stCondLst>
                                        </p:cTn>
                                        <p:tgtEl>
                                          <p:spTgt spid="141"/>
                                        </p:tgtEl>
                                        <p:attrNameLst>
                                          <p:attrName>style.visibility</p:attrName>
                                        </p:attrNameLst>
                                      </p:cBhvr>
                                      <p:to>
                                        <p:strVal val="visible"/>
                                      </p:to>
                                    </p:set>
                                    <p:animEffect transition="in" filter="strips(upRight)">
                                      <p:cBhvr>
                                        <p:cTn id="10" dur="300"/>
                                        <p:tgtEl>
                                          <p:spTgt spid="141"/>
                                        </p:tgtEl>
                                      </p:cBhvr>
                                    </p:animEffect>
                                  </p:childTnLst>
                                </p:cTn>
                              </p:par>
                              <p:par>
                                <p:cTn id="11" presetID="22" presetClass="entr" presetSubtype="2" fill="hold" nodeType="withEffect">
                                  <p:stCondLst>
                                    <p:cond delay="800"/>
                                  </p:stCondLst>
                                  <p:childTnLst>
                                    <p:set>
                                      <p:cBhvr>
                                        <p:cTn id="12" dur="1" fill="hold">
                                          <p:stCondLst>
                                            <p:cond delay="0"/>
                                          </p:stCondLst>
                                        </p:cTn>
                                        <p:tgtEl>
                                          <p:spTgt spid="140"/>
                                        </p:tgtEl>
                                        <p:attrNameLst>
                                          <p:attrName>style.visibility</p:attrName>
                                        </p:attrNameLst>
                                      </p:cBhvr>
                                      <p:to>
                                        <p:strVal val="visible"/>
                                      </p:to>
                                    </p:set>
                                    <p:animEffect transition="in" filter="wipe(right)">
                                      <p:cBhvr>
                                        <p:cTn id="13" dur="400"/>
                                        <p:tgtEl>
                                          <p:spTgt spid="140"/>
                                        </p:tgtEl>
                                      </p:cBhvr>
                                    </p:animEffect>
                                  </p:childTnLst>
                                </p:cTn>
                              </p:par>
                              <p:par>
                                <p:cTn id="14" presetID="22" presetClass="entr" presetSubtype="8" fill="hold" nodeType="withEffect">
                                  <p:stCondLst>
                                    <p:cond delay="800"/>
                                  </p:stCondLst>
                                  <p:childTnLst>
                                    <p:set>
                                      <p:cBhvr>
                                        <p:cTn id="15" dur="1" fill="hold">
                                          <p:stCondLst>
                                            <p:cond delay="0"/>
                                          </p:stCondLst>
                                        </p:cTn>
                                        <p:tgtEl>
                                          <p:spTgt spid="143"/>
                                        </p:tgtEl>
                                        <p:attrNameLst>
                                          <p:attrName>style.visibility</p:attrName>
                                        </p:attrNameLst>
                                      </p:cBhvr>
                                      <p:to>
                                        <p:strVal val="visible"/>
                                      </p:to>
                                    </p:set>
                                    <p:animEffect transition="in" filter="wipe(left)">
                                      <p:cBhvr>
                                        <p:cTn id="16" dur="400"/>
                                        <p:tgtEl>
                                          <p:spTgt spid="143"/>
                                        </p:tgtEl>
                                      </p:cBhvr>
                                    </p:animEffect>
                                  </p:childTnLst>
                                </p:cTn>
                              </p:par>
                              <p:par>
                                <p:cTn id="17" presetID="22" presetClass="entr" presetSubtype="4" fill="hold" nodeType="withEffect">
                                  <p:stCondLst>
                                    <p:cond delay="1200"/>
                                  </p:stCondLst>
                                  <p:childTnLst>
                                    <p:set>
                                      <p:cBhvr>
                                        <p:cTn id="18" dur="1" fill="hold">
                                          <p:stCondLst>
                                            <p:cond delay="0"/>
                                          </p:stCondLst>
                                        </p:cTn>
                                        <p:tgtEl>
                                          <p:spTgt spid="139"/>
                                        </p:tgtEl>
                                        <p:attrNameLst>
                                          <p:attrName>style.visibility</p:attrName>
                                        </p:attrNameLst>
                                      </p:cBhvr>
                                      <p:to>
                                        <p:strVal val="visible"/>
                                      </p:to>
                                    </p:set>
                                    <p:animEffect transition="in" filter="wipe(down)">
                                      <p:cBhvr>
                                        <p:cTn id="19" dur="500"/>
                                        <p:tgtEl>
                                          <p:spTgt spid="139"/>
                                        </p:tgtEl>
                                      </p:cBhvr>
                                    </p:animEffect>
                                  </p:childTnLst>
                                </p:cTn>
                              </p:par>
                              <p:par>
                                <p:cTn id="20" presetID="22" presetClass="entr" presetSubtype="8" fill="hold" nodeType="withEffect">
                                  <p:stCondLst>
                                    <p:cond delay="1700"/>
                                  </p:stCondLst>
                                  <p:childTnLst>
                                    <p:set>
                                      <p:cBhvr>
                                        <p:cTn id="21" dur="1" fill="hold">
                                          <p:stCondLst>
                                            <p:cond delay="0"/>
                                          </p:stCondLst>
                                        </p:cTn>
                                        <p:tgtEl>
                                          <p:spTgt spid="138"/>
                                        </p:tgtEl>
                                        <p:attrNameLst>
                                          <p:attrName>style.visibility</p:attrName>
                                        </p:attrNameLst>
                                      </p:cBhvr>
                                      <p:to>
                                        <p:strVal val="visible"/>
                                      </p:to>
                                    </p:set>
                                    <p:animEffect transition="in" filter="wipe(left)">
                                      <p:cBhvr>
                                        <p:cTn id="22" dur="500"/>
                                        <p:tgtEl>
                                          <p:spTgt spid="138"/>
                                        </p:tgtEl>
                                      </p:cBhvr>
                                    </p:animEffect>
                                  </p:childTnLst>
                                </p:cTn>
                              </p:par>
                              <p:par>
                                <p:cTn id="23" presetID="22" presetClass="entr" presetSubtype="1" fill="hold" nodeType="withEffect">
                                  <p:stCondLst>
                                    <p:cond delay="2200"/>
                                  </p:stCondLst>
                                  <p:childTnLst>
                                    <p:set>
                                      <p:cBhvr>
                                        <p:cTn id="24" dur="1" fill="hold">
                                          <p:stCondLst>
                                            <p:cond delay="0"/>
                                          </p:stCondLst>
                                        </p:cTn>
                                        <p:tgtEl>
                                          <p:spTgt spid="137"/>
                                        </p:tgtEl>
                                        <p:attrNameLst>
                                          <p:attrName>style.visibility</p:attrName>
                                        </p:attrNameLst>
                                      </p:cBhvr>
                                      <p:to>
                                        <p:strVal val="visible"/>
                                      </p:to>
                                    </p:set>
                                    <p:animEffect transition="in" filter="wipe(up)">
                                      <p:cBhvr>
                                        <p:cTn id="25" dur="400"/>
                                        <p:tgtEl>
                                          <p:spTgt spid="137"/>
                                        </p:tgtEl>
                                      </p:cBhvr>
                                    </p:animEffect>
                                  </p:childTnLst>
                                </p:cTn>
                              </p:par>
                              <p:par>
                                <p:cTn id="26" presetID="16" presetClass="entr" presetSubtype="37" fill="hold" nodeType="withEffect">
                                  <p:stCondLst>
                                    <p:cond delay="2200"/>
                                  </p:stCondLst>
                                  <p:childTnLst>
                                    <p:set>
                                      <p:cBhvr>
                                        <p:cTn id="27" dur="1" fill="hold">
                                          <p:stCondLst>
                                            <p:cond delay="0"/>
                                          </p:stCondLst>
                                        </p:cTn>
                                        <p:tgtEl>
                                          <p:spTgt spid="142"/>
                                        </p:tgtEl>
                                        <p:attrNameLst>
                                          <p:attrName>style.visibility</p:attrName>
                                        </p:attrNameLst>
                                      </p:cBhvr>
                                      <p:to>
                                        <p:strVal val="visible"/>
                                      </p:to>
                                    </p:set>
                                    <p:animEffect transition="in" filter="barn(outVertical)">
                                      <p:cBhvr>
                                        <p:cTn id="28" dur="500"/>
                                        <p:tgtEl>
                                          <p:spTgt spid="142"/>
                                        </p:tgtEl>
                                      </p:cBhvr>
                                    </p:animEffect>
                                  </p:childTnLst>
                                </p:cTn>
                              </p:par>
                              <p:par>
                                <p:cTn id="29" presetID="10" presetClass="entr" presetSubtype="0" fill="hold" nodeType="withEffect">
                                  <p:stCondLst>
                                    <p:cond delay="2200"/>
                                  </p:stCondLst>
                                  <p:childTnLst>
                                    <p:set>
                                      <p:cBhvr>
                                        <p:cTn id="30" dur="1" fill="hold">
                                          <p:stCondLst>
                                            <p:cond delay="0"/>
                                          </p:stCondLst>
                                        </p:cTn>
                                        <p:tgtEl>
                                          <p:spTgt spid="146"/>
                                        </p:tgtEl>
                                        <p:attrNameLst>
                                          <p:attrName>style.visibility</p:attrName>
                                        </p:attrNameLst>
                                      </p:cBhvr>
                                      <p:to>
                                        <p:strVal val="visible"/>
                                      </p:to>
                                    </p:set>
                                    <p:animEffect transition="in" filter="fade">
                                      <p:cBhvr>
                                        <p:cTn id="31" dur="500"/>
                                        <p:tgtEl>
                                          <p:spTgt spid="146"/>
                                        </p:tgtEl>
                                      </p:cBhvr>
                                    </p:animEffect>
                                  </p:childTnLst>
                                </p:cTn>
                              </p:par>
                              <p:par>
                                <p:cTn id="32" presetID="22" presetClass="entr" presetSubtype="2" fill="hold" nodeType="withEffect">
                                  <p:stCondLst>
                                    <p:cond delay="2600"/>
                                  </p:stCondLst>
                                  <p:childTnLst>
                                    <p:set>
                                      <p:cBhvr>
                                        <p:cTn id="33" dur="1" fill="hold">
                                          <p:stCondLst>
                                            <p:cond delay="0"/>
                                          </p:stCondLst>
                                        </p:cTn>
                                        <p:tgtEl>
                                          <p:spTgt spid="136"/>
                                        </p:tgtEl>
                                        <p:attrNameLst>
                                          <p:attrName>style.visibility</p:attrName>
                                        </p:attrNameLst>
                                      </p:cBhvr>
                                      <p:to>
                                        <p:strVal val="visible"/>
                                      </p:to>
                                    </p:set>
                                    <p:animEffect transition="in" filter="wipe(right)">
                                      <p:cBhvr>
                                        <p:cTn id="34" dur="200"/>
                                        <p:tgtEl>
                                          <p:spTgt spid="136"/>
                                        </p:tgtEl>
                                      </p:cBhvr>
                                    </p:animEffect>
                                  </p:childTnLst>
                                </p:cTn>
                              </p:par>
                              <p:par>
                                <p:cTn id="35" presetID="22" presetClass="entr" presetSubtype="1" fill="hold" nodeType="withEffect">
                                  <p:stCondLst>
                                    <p:cond delay="2800"/>
                                  </p:stCondLst>
                                  <p:childTnLst>
                                    <p:set>
                                      <p:cBhvr>
                                        <p:cTn id="36" dur="1" fill="hold">
                                          <p:stCondLst>
                                            <p:cond delay="0"/>
                                          </p:stCondLst>
                                        </p:cTn>
                                        <p:tgtEl>
                                          <p:spTgt spid="135"/>
                                        </p:tgtEl>
                                        <p:attrNameLst>
                                          <p:attrName>style.visibility</p:attrName>
                                        </p:attrNameLst>
                                      </p:cBhvr>
                                      <p:to>
                                        <p:strVal val="visible"/>
                                      </p:to>
                                    </p:set>
                                    <p:animEffect transition="in" filter="wipe(up)">
                                      <p:cBhvr>
                                        <p:cTn id="37" dur="200"/>
                                        <p:tgtEl>
                                          <p:spTgt spid="135"/>
                                        </p:tgtEl>
                                      </p:cBhvr>
                                    </p:animEffect>
                                  </p:childTnLst>
                                </p:cTn>
                              </p:par>
                              <p:par>
                                <p:cTn id="38" presetID="18" presetClass="entr" presetSubtype="6" fill="hold" nodeType="withEffect">
                                  <p:stCondLst>
                                    <p:cond delay="3000"/>
                                  </p:stCondLst>
                                  <p:childTnLst>
                                    <p:set>
                                      <p:cBhvr>
                                        <p:cTn id="39" dur="1" fill="hold">
                                          <p:stCondLst>
                                            <p:cond delay="0"/>
                                          </p:stCondLst>
                                        </p:cTn>
                                        <p:tgtEl>
                                          <p:spTgt spid="134"/>
                                        </p:tgtEl>
                                        <p:attrNameLst>
                                          <p:attrName>style.visibility</p:attrName>
                                        </p:attrNameLst>
                                      </p:cBhvr>
                                      <p:to>
                                        <p:strVal val="visible"/>
                                      </p:to>
                                    </p:set>
                                    <p:animEffect transition="in" filter="strips(downRight)">
                                      <p:cBhvr>
                                        <p:cTn id="40" dur="400"/>
                                        <p:tgtEl>
                                          <p:spTgt spid="134"/>
                                        </p:tgtEl>
                                      </p:cBhvr>
                                    </p:animEffect>
                                  </p:childTnLst>
                                </p:cTn>
                              </p:par>
                            </p:childTnLst>
                          </p:cTn>
                        </p:par>
                        <p:par>
                          <p:cTn id="41" fill="hold">
                            <p:stCondLst>
                              <p:cond delay="3400"/>
                            </p:stCondLst>
                            <p:childTnLst>
                              <p:par>
                                <p:cTn id="42" presetID="22" presetClass="entr" presetSubtype="8" fill="hold" grpId="0" nodeType="afterEffect">
                                  <p:stCondLst>
                                    <p:cond delay="0"/>
                                  </p:stCondLst>
                                  <p:childTnLst>
                                    <p:set>
                                      <p:cBhvr>
                                        <p:cTn id="43" dur="1" fill="hold">
                                          <p:stCondLst>
                                            <p:cond delay="0"/>
                                          </p:stCondLst>
                                        </p:cTn>
                                        <p:tgtEl>
                                          <p:spTgt spid="144"/>
                                        </p:tgtEl>
                                        <p:attrNameLst>
                                          <p:attrName>style.visibility</p:attrName>
                                        </p:attrNameLst>
                                      </p:cBhvr>
                                      <p:to>
                                        <p:strVal val="visible"/>
                                      </p:to>
                                    </p:set>
                                    <p:animEffect transition="in" filter="wipe(left)">
                                      <p:cBhvr>
                                        <p:cTn id="44" dur="500"/>
                                        <p:tgtEl>
                                          <p:spTgt spid="144"/>
                                        </p:tgtEl>
                                      </p:cBhvr>
                                    </p:animEffect>
                                  </p:childTnLst>
                                </p:cTn>
                              </p:par>
                              <p:par>
                                <p:cTn id="45" presetID="55"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p:cTn id="47" dur="500" fill="hold"/>
                                        <p:tgtEl>
                                          <p:spTgt spid="51"/>
                                        </p:tgtEl>
                                        <p:attrNameLst>
                                          <p:attrName>ppt_w</p:attrName>
                                        </p:attrNameLst>
                                      </p:cBhvr>
                                      <p:tavLst>
                                        <p:tav tm="0">
                                          <p:val>
                                            <p:strVal val="#ppt_w*0.70"/>
                                          </p:val>
                                        </p:tav>
                                        <p:tav tm="100000">
                                          <p:val>
                                            <p:strVal val="#ppt_w"/>
                                          </p:val>
                                        </p:tav>
                                      </p:tavLst>
                                    </p:anim>
                                    <p:anim calcmode="lin" valueType="num">
                                      <p:cBhvr>
                                        <p:cTn id="48" dur="500" fill="hold"/>
                                        <p:tgtEl>
                                          <p:spTgt spid="51"/>
                                        </p:tgtEl>
                                        <p:attrNameLst>
                                          <p:attrName>ppt_h</p:attrName>
                                        </p:attrNameLst>
                                      </p:cBhvr>
                                      <p:tavLst>
                                        <p:tav tm="0">
                                          <p:val>
                                            <p:strVal val="#ppt_h"/>
                                          </p:val>
                                        </p:tav>
                                        <p:tav tm="100000">
                                          <p:val>
                                            <p:strVal val="#ppt_h"/>
                                          </p:val>
                                        </p:tav>
                                      </p:tavLst>
                                    </p:anim>
                                    <p:animEffect transition="in" filter="fade">
                                      <p:cBhvr>
                                        <p:cTn id="49" dur="500"/>
                                        <p:tgtEl>
                                          <p:spTgt spid="51"/>
                                        </p:tgtEl>
                                      </p:cBhvr>
                                    </p:animEffect>
                                  </p:childTnLst>
                                </p:cTn>
                              </p:par>
                              <p:par>
                                <p:cTn id="50" presetID="55" presetClass="entr" presetSubtype="0" fill="hold" nodeType="with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p:cTn id="52" dur="500" fill="hold"/>
                                        <p:tgtEl>
                                          <p:spTgt spid="52"/>
                                        </p:tgtEl>
                                        <p:attrNameLst>
                                          <p:attrName>ppt_w</p:attrName>
                                        </p:attrNameLst>
                                      </p:cBhvr>
                                      <p:tavLst>
                                        <p:tav tm="0">
                                          <p:val>
                                            <p:strVal val="#ppt_w*0.70"/>
                                          </p:val>
                                        </p:tav>
                                        <p:tav tm="100000">
                                          <p:val>
                                            <p:strVal val="#ppt_w"/>
                                          </p:val>
                                        </p:tav>
                                      </p:tavLst>
                                    </p:anim>
                                    <p:anim calcmode="lin" valueType="num">
                                      <p:cBhvr>
                                        <p:cTn id="53" dur="500" fill="hold"/>
                                        <p:tgtEl>
                                          <p:spTgt spid="52"/>
                                        </p:tgtEl>
                                        <p:attrNameLst>
                                          <p:attrName>ppt_h</p:attrName>
                                        </p:attrNameLst>
                                      </p:cBhvr>
                                      <p:tavLst>
                                        <p:tav tm="0">
                                          <p:val>
                                            <p:strVal val="#ppt_h"/>
                                          </p:val>
                                        </p:tav>
                                        <p:tav tm="100000">
                                          <p:val>
                                            <p:strVal val="#ppt_h"/>
                                          </p:val>
                                        </p:tav>
                                      </p:tavLst>
                                    </p:anim>
                                    <p:animEffect transition="in" filter="fade">
                                      <p:cBhvr>
                                        <p:cTn id="54" dur="500"/>
                                        <p:tgtEl>
                                          <p:spTgt spid="52"/>
                                        </p:tgtEl>
                                      </p:cBhvr>
                                    </p:animEffect>
                                  </p:childTnLst>
                                </p:cTn>
                              </p:par>
                              <p:par>
                                <p:cTn id="55" presetID="6" presetClass="emph" presetSubtype="0" fill="hold" nodeType="withEffect">
                                  <p:stCondLst>
                                    <p:cond delay="0"/>
                                  </p:stCondLst>
                                  <p:childTnLst>
                                    <p:animScale>
                                      <p:cBhvr>
                                        <p:cTn id="56" dur="500" fill="hold"/>
                                        <p:tgtEl>
                                          <p:spTgt spid="52"/>
                                        </p:tgtEl>
                                      </p:cBhvr>
                                      <p:by x="150000" y="150000"/>
                                    </p:animScale>
                                  </p:childTnLst>
                                </p:cTn>
                              </p:par>
                              <p:par>
                                <p:cTn id="57" presetID="10" presetClass="exit" presetSubtype="0" fill="hold" nodeType="withEffect">
                                  <p:stCondLst>
                                    <p:cond delay="0"/>
                                  </p:stCondLst>
                                  <p:childTnLst>
                                    <p:animEffect transition="out" filter="fade">
                                      <p:cBhvr>
                                        <p:cTn id="58" dur="500"/>
                                        <p:tgtEl>
                                          <p:spTgt spid="52"/>
                                        </p:tgtEl>
                                      </p:cBhvr>
                                    </p:animEffect>
                                    <p:set>
                                      <p:cBhvr>
                                        <p:cTn id="59" dur="1" fill="hold">
                                          <p:stCondLst>
                                            <p:cond delay="499"/>
                                          </p:stCondLst>
                                        </p:cTn>
                                        <p:tgtEl>
                                          <p:spTgt spid="52"/>
                                        </p:tgtEl>
                                        <p:attrNameLst>
                                          <p:attrName>style.visibility</p:attrName>
                                        </p:attrNameLst>
                                      </p:cBhvr>
                                      <p:to>
                                        <p:strVal val="hidden"/>
                                      </p:to>
                                    </p:set>
                                  </p:childTnLst>
                                </p:cTn>
                              </p:par>
                              <p:par>
                                <p:cTn id="60" presetID="10" presetClass="entr" presetSubtype="0" fill="hold" nodeType="with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1000"/>
                                        <p:tgtEl>
                                          <p:spTgt spid="50"/>
                                        </p:tgtEl>
                                      </p:cBhvr>
                                    </p:animEffect>
                                  </p:childTnLst>
                                </p:cTn>
                              </p:par>
                              <p:par>
                                <p:cTn id="63" presetID="55" presetClass="entr" presetSubtype="0" fill="hold" nodeType="withEffect">
                                  <p:stCondLst>
                                    <p:cond delay="0"/>
                                  </p:stCondLst>
                                  <p:childTnLst>
                                    <p:set>
                                      <p:cBhvr>
                                        <p:cTn id="64" dur="1" fill="hold">
                                          <p:stCondLst>
                                            <p:cond delay="0"/>
                                          </p:stCondLst>
                                        </p:cTn>
                                        <p:tgtEl>
                                          <p:spTgt spid="54"/>
                                        </p:tgtEl>
                                        <p:attrNameLst>
                                          <p:attrName>style.visibility</p:attrName>
                                        </p:attrNameLst>
                                      </p:cBhvr>
                                      <p:to>
                                        <p:strVal val="visible"/>
                                      </p:to>
                                    </p:set>
                                    <p:anim calcmode="lin" valueType="num">
                                      <p:cBhvr>
                                        <p:cTn id="65" dur="500" fill="hold"/>
                                        <p:tgtEl>
                                          <p:spTgt spid="54"/>
                                        </p:tgtEl>
                                        <p:attrNameLst>
                                          <p:attrName>ppt_w</p:attrName>
                                        </p:attrNameLst>
                                      </p:cBhvr>
                                      <p:tavLst>
                                        <p:tav tm="0">
                                          <p:val>
                                            <p:strVal val="#ppt_w*0.70"/>
                                          </p:val>
                                        </p:tav>
                                        <p:tav tm="100000">
                                          <p:val>
                                            <p:strVal val="#ppt_w"/>
                                          </p:val>
                                        </p:tav>
                                      </p:tavLst>
                                    </p:anim>
                                    <p:anim calcmode="lin" valueType="num">
                                      <p:cBhvr>
                                        <p:cTn id="66" dur="500" fill="hold"/>
                                        <p:tgtEl>
                                          <p:spTgt spid="54"/>
                                        </p:tgtEl>
                                        <p:attrNameLst>
                                          <p:attrName>ppt_h</p:attrName>
                                        </p:attrNameLst>
                                      </p:cBhvr>
                                      <p:tavLst>
                                        <p:tav tm="0">
                                          <p:val>
                                            <p:strVal val="#ppt_h"/>
                                          </p:val>
                                        </p:tav>
                                        <p:tav tm="100000">
                                          <p:val>
                                            <p:strVal val="#ppt_h"/>
                                          </p:val>
                                        </p:tav>
                                      </p:tavLst>
                                    </p:anim>
                                    <p:animEffect transition="in" filter="fade">
                                      <p:cBhvr>
                                        <p:cTn id="67" dur="500"/>
                                        <p:tgtEl>
                                          <p:spTgt spid="54"/>
                                        </p:tgtEl>
                                      </p:cBhvr>
                                    </p:animEffect>
                                  </p:childTnLst>
                                </p:cTn>
                              </p:par>
                              <p:par>
                                <p:cTn id="68" presetID="55" presetClass="entr" presetSubtype="0" fill="hold" nodeType="withEffect">
                                  <p:stCondLst>
                                    <p:cond delay="0"/>
                                  </p:stCondLst>
                                  <p:childTnLst>
                                    <p:set>
                                      <p:cBhvr>
                                        <p:cTn id="69" dur="1" fill="hold">
                                          <p:stCondLst>
                                            <p:cond delay="0"/>
                                          </p:stCondLst>
                                        </p:cTn>
                                        <p:tgtEl>
                                          <p:spTgt spid="55"/>
                                        </p:tgtEl>
                                        <p:attrNameLst>
                                          <p:attrName>style.visibility</p:attrName>
                                        </p:attrNameLst>
                                      </p:cBhvr>
                                      <p:to>
                                        <p:strVal val="visible"/>
                                      </p:to>
                                    </p:set>
                                    <p:anim calcmode="lin" valueType="num">
                                      <p:cBhvr>
                                        <p:cTn id="70" dur="500" fill="hold"/>
                                        <p:tgtEl>
                                          <p:spTgt spid="55"/>
                                        </p:tgtEl>
                                        <p:attrNameLst>
                                          <p:attrName>ppt_w</p:attrName>
                                        </p:attrNameLst>
                                      </p:cBhvr>
                                      <p:tavLst>
                                        <p:tav tm="0">
                                          <p:val>
                                            <p:strVal val="#ppt_w*0.70"/>
                                          </p:val>
                                        </p:tav>
                                        <p:tav tm="100000">
                                          <p:val>
                                            <p:strVal val="#ppt_w"/>
                                          </p:val>
                                        </p:tav>
                                      </p:tavLst>
                                    </p:anim>
                                    <p:anim calcmode="lin" valueType="num">
                                      <p:cBhvr>
                                        <p:cTn id="71" dur="500" fill="hold"/>
                                        <p:tgtEl>
                                          <p:spTgt spid="55"/>
                                        </p:tgtEl>
                                        <p:attrNameLst>
                                          <p:attrName>ppt_h</p:attrName>
                                        </p:attrNameLst>
                                      </p:cBhvr>
                                      <p:tavLst>
                                        <p:tav tm="0">
                                          <p:val>
                                            <p:strVal val="#ppt_h"/>
                                          </p:val>
                                        </p:tav>
                                        <p:tav tm="100000">
                                          <p:val>
                                            <p:strVal val="#ppt_h"/>
                                          </p:val>
                                        </p:tav>
                                      </p:tavLst>
                                    </p:anim>
                                    <p:animEffect transition="in" filter="fade">
                                      <p:cBhvr>
                                        <p:cTn id="72" dur="500"/>
                                        <p:tgtEl>
                                          <p:spTgt spid="55"/>
                                        </p:tgtEl>
                                      </p:cBhvr>
                                    </p:animEffect>
                                  </p:childTnLst>
                                </p:cTn>
                              </p:par>
                              <p:par>
                                <p:cTn id="73" presetID="6" presetClass="emph" presetSubtype="0" fill="hold" nodeType="withEffect">
                                  <p:stCondLst>
                                    <p:cond delay="0"/>
                                  </p:stCondLst>
                                  <p:childTnLst>
                                    <p:animScale>
                                      <p:cBhvr>
                                        <p:cTn id="74" dur="500" fill="hold"/>
                                        <p:tgtEl>
                                          <p:spTgt spid="55"/>
                                        </p:tgtEl>
                                      </p:cBhvr>
                                      <p:by x="150000" y="150000"/>
                                    </p:animScale>
                                  </p:childTnLst>
                                </p:cTn>
                              </p:par>
                              <p:par>
                                <p:cTn id="75" presetID="10" presetClass="exit" presetSubtype="0" fill="hold" nodeType="withEffect">
                                  <p:stCondLst>
                                    <p:cond delay="0"/>
                                  </p:stCondLst>
                                  <p:childTnLst>
                                    <p:animEffect transition="out" filter="fade">
                                      <p:cBhvr>
                                        <p:cTn id="76" dur="500"/>
                                        <p:tgtEl>
                                          <p:spTgt spid="55"/>
                                        </p:tgtEl>
                                      </p:cBhvr>
                                    </p:animEffect>
                                    <p:set>
                                      <p:cBhvr>
                                        <p:cTn id="77" dur="1" fill="hold">
                                          <p:stCondLst>
                                            <p:cond delay="499"/>
                                          </p:stCondLst>
                                        </p:cTn>
                                        <p:tgtEl>
                                          <p:spTgt spid="55"/>
                                        </p:tgtEl>
                                        <p:attrNameLst>
                                          <p:attrName>style.visibility</p:attrName>
                                        </p:attrNameLst>
                                      </p:cBhvr>
                                      <p:to>
                                        <p:strVal val="hidden"/>
                                      </p:to>
                                    </p:set>
                                  </p:childTnLst>
                                </p:cTn>
                              </p:par>
                              <p:par>
                                <p:cTn id="78" presetID="10" presetClass="entr" presetSubtype="0"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1000"/>
                                        <p:tgtEl>
                                          <p:spTgt spid="53"/>
                                        </p:tgtEl>
                                      </p:cBhvr>
                                    </p:animEffect>
                                  </p:childTnLst>
                                </p:cTn>
                              </p:par>
                              <p:par>
                                <p:cTn id="81" presetID="55" presetClass="entr" presetSubtype="0" fill="hold" nodeType="withEffect">
                                  <p:stCondLst>
                                    <p:cond delay="0"/>
                                  </p:stCondLst>
                                  <p:childTnLst>
                                    <p:set>
                                      <p:cBhvr>
                                        <p:cTn id="82" dur="1" fill="hold">
                                          <p:stCondLst>
                                            <p:cond delay="0"/>
                                          </p:stCondLst>
                                        </p:cTn>
                                        <p:tgtEl>
                                          <p:spTgt spid="57"/>
                                        </p:tgtEl>
                                        <p:attrNameLst>
                                          <p:attrName>style.visibility</p:attrName>
                                        </p:attrNameLst>
                                      </p:cBhvr>
                                      <p:to>
                                        <p:strVal val="visible"/>
                                      </p:to>
                                    </p:set>
                                    <p:anim calcmode="lin" valueType="num">
                                      <p:cBhvr>
                                        <p:cTn id="83" dur="500" fill="hold"/>
                                        <p:tgtEl>
                                          <p:spTgt spid="57"/>
                                        </p:tgtEl>
                                        <p:attrNameLst>
                                          <p:attrName>ppt_w</p:attrName>
                                        </p:attrNameLst>
                                      </p:cBhvr>
                                      <p:tavLst>
                                        <p:tav tm="0">
                                          <p:val>
                                            <p:strVal val="#ppt_w*0.70"/>
                                          </p:val>
                                        </p:tav>
                                        <p:tav tm="100000">
                                          <p:val>
                                            <p:strVal val="#ppt_w"/>
                                          </p:val>
                                        </p:tav>
                                      </p:tavLst>
                                    </p:anim>
                                    <p:anim calcmode="lin" valueType="num">
                                      <p:cBhvr>
                                        <p:cTn id="84" dur="500" fill="hold"/>
                                        <p:tgtEl>
                                          <p:spTgt spid="57"/>
                                        </p:tgtEl>
                                        <p:attrNameLst>
                                          <p:attrName>ppt_h</p:attrName>
                                        </p:attrNameLst>
                                      </p:cBhvr>
                                      <p:tavLst>
                                        <p:tav tm="0">
                                          <p:val>
                                            <p:strVal val="#ppt_h"/>
                                          </p:val>
                                        </p:tav>
                                        <p:tav tm="100000">
                                          <p:val>
                                            <p:strVal val="#ppt_h"/>
                                          </p:val>
                                        </p:tav>
                                      </p:tavLst>
                                    </p:anim>
                                    <p:animEffect transition="in" filter="fade">
                                      <p:cBhvr>
                                        <p:cTn id="85" dur="500"/>
                                        <p:tgtEl>
                                          <p:spTgt spid="57"/>
                                        </p:tgtEl>
                                      </p:cBhvr>
                                    </p:animEffect>
                                  </p:childTnLst>
                                </p:cTn>
                              </p:par>
                              <p:par>
                                <p:cTn id="86" presetID="55" presetClass="entr" presetSubtype="0" fill="hold" nodeType="withEffect">
                                  <p:stCondLst>
                                    <p:cond delay="0"/>
                                  </p:stCondLst>
                                  <p:childTnLst>
                                    <p:set>
                                      <p:cBhvr>
                                        <p:cTn id="87" dur="1" fill="hold">
                                          <p:stCondLst>
                                            <p:cond delay="0"/>
                                          </p:stCondLst>
                                        </p:cTn>
                                        <p:tgtEl>
                                          <p:spTgt spid="58"/>
                                        </p:tgtEl>
                                        <p:attrNameLst>
                                          <p:attrName>style.visibility</p:attrName>
                                        </p:attrNameLst>
                                      </p:cBhvr>
                                      <p:to>
                                        <p:strVal val="visible"/>
                                      </p:to>
                                    </p:set>
                                    <p:anim calcmode="lin" valueType="num">
                                      <p:cBhvr>
                                        <p:cTn id="88" dur="500" fill="hold"/>
                                        <p:tgtEl>
                                          <p:spTgt spid="58"/>
                                        </p:tgtEl>
                                        <p:attrNameLst>
                                          <p:attrName>ppt_w</p:attrName>
                                        </p:attrNameLst>
                                      </p:cBhvr>
                                      <p:tavLst>
                                        <p:tav tm="0">
                                          <p:val>
                                            <p:strVal val="#ppt_w*0.70"/>
                                          </p:val>
                                        </p:tav>
                                        <p:tav tm="100000">
                                          <p:val>
                                            <p:strVal val="#ppt_w"/>
                                          </p:val>
                                        </p:tav>
                                      </p:tavLst>
                                    </p:anim>
                                    <p:anim calcmode="lin" valueType="num">
                                      <p:cBhvr>
                                        <p:cTn id="89" dur="500" fill="hold"/>
                                        <p:tgtEl>
                                          <p:spTgt spid="58"/>
                                        </p:tgtEl>
                                        <p:attrNameLst>
                                          <p:attrName>ppt_h</p:attrName>
                                        </p:attrNameLst>
                                      </p:cBhvr>
                                      <p:tavLst>
                                        <p:tav tm="0">
                                          <p:val>
                                            <p:strVal val="#ppt_h"/>
                                          </p:val>
                                        </p:tav>
                                        <p:tav tm="100000">
                                          <p:val>
                                            <p:strVal val="#ppt_h"/>
                                          </p:val>
                                        </p:tav>
                                      </p:tavLst>
                                    </p:anim>
                                    <p:animEffect transition="in" filter="fade">
                                      <p:cBhvr>
                                        <p:cTn id="90" dur="500"/>
                                        <p:tgtEl>
                                          <p:spTgt spid="58"/>
                                        </p:tgtEl>
                                      </p:cBhvr>
                                    </p:animEffect>
                                  </p:childTnLst>
                                </p:cTn>
                              </p:par>
                              <p:par>
                                <p:cTn id="91" presetID="6" presetClass="emph" presetSubtype="0" fill="hold" nodeType="withEffect">
                                  <p:stCondLst>
                                    <p:cond delay="0"/>
                                  </p:stCondLst>
                                  <p:childTnLst>
                                    <p:animScale>
                                      <p:cBhvr>
                                        <p:cTn id="92" dur="500" fill="hold"/>
                                        <p:tgtEl>
                                          <p:spTgt spid="58"/>
                                        </p:tgtEl>
                                      </p:cBhvr>
                                      <p:by x="150000" y="150000"/>
                                    </p:animScale>
                                  </p:childTnLst>
                                </p:cTn>
                              </p:par>
                              <p:par>
                                <p:cTn id="93" presetID="10" presetClass="exit" presetSubtype="0" fill="hold" nodeType="withEffect">
                                  <p:stCondLst>
                                    <p:cond delay="0"/>
                                  </p:stCondLst>
                                  <p:childTnLst>
                                    <p:animEffect transition="out" filter="fade">
                                      <p:cBhvr>
                                        <p:cTn id="94" dur="500"/>
                                        <p:tgtEl>
                                          <p:spTgt spid="58"/>
                                        </p:tgtEl>
                                      </p:cBhvr>
                                    </p:animEffect>
                                    <p:set>
                                      <p:cBhvr>
                                        <p:cTn id="95" dur="1" fill="hold">
                                          <p:stCondLst>
                                            <p:cond delay="499"/>
                                          </p:stCondLst>
                                        </p:cTn>
                                        <p:tgtEl>
                                          <p:spTgt spid="58"/>
                                        </p:tgtEl>
                                        <p:attrNameLst>
                                          <p:attrName>style.visibility</p:attrName>
                                        </p:attrNameLst>
                                      </p:cBhvr>
                                      <p:to>
                                        <p:strVal val="hidden"/>
                                      </p:to>
                                    </p:set>
                                  </p:childTnLst>
                                </p:cTn>
                              </p:par>
                              <p:par>
                                <p:cTn id="96" presetID="10" presetClass="entr" presetSubtype="0" fill="hold" nodeType="withEffect">
                                  <p:stCondLst>
                                    <p:cond delay="0"/>
                                  </p:stCondLst>
                                  <p:childTnLst>
                                    <p:set>
                                      <p:cBhvr>
                                        <p:cTn id="97" dur="1" fill="hold">
                                          <p:stCondLst>
                                            <p:cond delay="0"/>
                                          </p:stCondLst>
                                        </p:cTn>
                                        <p:tgtEl>
                                          <p:spTgt spid="56"/>
                                        </p:tgtEl>
                                        <p:attrNameLst>
                                          <p:attrName>style.visibility</p:attrName>
                                        </p:attrNameLst>
                                      </p:cBhvr>
                                      <p:to>
                                        <p:strVal val="visible"/>
                                      </p:to>
                                    </p:set>
                                    <p:animEffect transition="in" filter="fade">
                                      <p:cBhvr>
                                        <p:cTn id="98" dur="1000"/>
                                        <p:tgtEl>
                                          <p:spTgt spid="56"/>
                                        </p:tgtEl>
                                      </p:cBhvr>
                                    </p:animEffect>
                                  </p:childTnLst>
                                </p:cTn>
                              </p:par>
                              <p:par>
                                <p:cTn id="99" presetID="55" presetClass="entr" presetSubtype="0" fill="hold" nodeType="withEffect">
                                  <p:stCondLst>
                                    <p:cond delay="0"/>
                                  </p:stCondLst>
                                  <p:childTnLst>
                                    <p:set>
                                      <p:cBhvr>
                                        <p:cTn id="100" dur="1" fill="hold">
                                          <p:stCondLst>
                                            <p:cond delay="0"/>
                                          </p:stCondLst>
                                        </p:cTn>
                                        <p:tgtEl>
                                          <p:spTgt spid="60"/>
                                        </p:tgtEl>
                                        <p:attrNameLst>
                                          <p:attrName>style.visibility</p:attrName>
                                        </p:attrNameLst>
                                      </p:cBhvr>
                                      <p:to>
                                        <p:strVal val="visible"/>
                                      </p:to>
                                    </p:set>
                                    <p:anim calcmode="lin" valueType="num">
                                      <p:cBhvr>
                                        <p:cTn id="101" dur="500" fill="hold"/>
                                        <p:tgtEl>
                                          <p:spTgt spid="60"/>
                                        </p:tgtEl>
                                        <p:attrNameLst>
                                          <p:attrName>ppt_w</p:attrName>
                                        </p:attrNameLst>
                                      </p:cBhvr>
                                      <p:tavLst>
                                        <p:tav tm="0">
                                          <p:val>
                                            <p:strVal val="#ppt_w*0.70"/>
                                          </p:val>
                                        </p:tav>
                                        <p:tav tm="100000">
                                          <p:val>
                                            <p:strVal val="#ppt_w"/>
                                          </p:val>
                                        </p:tav>
                                      </p:tavLst>
                                    </p:anim>
                                    <p:anim calcmode="lin" valueType="num">
                                      <p:cBhvr>
                                        <p:cTn id="102" dur="500" fill="hold"/>
                                        <p:tgtEl>
                                          <p:spTgt spid="60"/>
                                        </p:tgtEl>
                                        <p:attrNameLst>
                                          <p:attrName>ppt_h</p:attrName>
                                        </p:attrNameLst>
                                      </p:cBhvr>
                                      <p:tavLst>
                                        <p:tav tm="0">
                                          <p:val>
                                            <p:strVal val="#ppt_h"/>
                                          </p:val>
                                        </p:tav>
                                        <p:tav tm="100000">
                                          <p:val>
                                            <p:strVal val="#ppt_h"/>
                                          </p:val>
                                        </p:tav>
                                      </p:tavLst>
                                    </p:anim>
                                    <p:animEffect transition="in" filter="fade">
                                      <p:cBhvr>
                                        <p:cTn id="103" dur="500"/>
                                        <p:tgtEl>
                                          <p:spTgt spid="60"/>
                                        </p:tgtEl>
                                      </p:cBhvr>
                                    </p:animEffect>
                                  </p:childTnLst>
                                </p:cTn>
                              </p:par>
                              <p:par>
                                <p:cTn id="104" presetID="55" presetClass="entr" presetSubtype="0" fill="hold" nodeType="withEffect">
                                  <p:stCondLst>
                                    <p:cond delay="0"/>
                                  </p:stCondLst>
                                  <p:childTnLst>
                                    <p:set>
                                      <p:cBhvr>
                                        <p:cTn id="105" dur="1" fill="hold">
                                          <p:stCondLst>
                                            <p:cond delay="0"/>
                                          </p:stCondLst>
                                        </p:cTn>
                                        <p:tgtEl>
                                          <p:spTgt spid="61"/>
                                        </p:tgtEl>
                                        <p:attrNameLst>
                                          <p:attrName>style.visibility</p:attrName>
                                        </p:attrNameLst>
                                      </p:cBhvr>
                                      <p:to>
                                        <p:strVal val="visible"/>
                                      </p:to>
                                    </p:set>
                                    <p:anim calcmode="lin" valueType="num">
                                      <p:cBhvr>
                                        <p:cTn id="106" dur="500" fill="hold"/>
                                        <p:tgtEl>
                                          <p:spTgt spid="61"/>
                                        </p:tgtEl>
                                        <p:attrNameLst>
                                          <p:attrName>ppt_w</p:attrName>
                                        </p:attrNameLst>
                                      </p:cBhvr>
                                      <p:tavLst>
                                        <p:tav tm="0">
                                          <p:val>
                                            <p:strVal val="#ppt_w*0.70"/>
                                          </p:val>
                                        </p:tav>
                                        <p:tav tm="100000">
                                          <p:val>
                                            <p:strVal val="#ppt_w"/>
                                          </p:val>
                                        </p:tav>
                                      </p:tavLst>
                                    </p:anim>
                                    <p:anim calcmode="lin" valueType="num">
                                      <p:cBhvr>
                                        <p:cTn id="107" dur="500" fill="hold"/>
                                        <p:tgtEl>
                                          <p:spTgt spid="61"/>
                                        </p:tgtEl>
                                        <p:attrNameLst>
                                          <p:attrName>ppt_h</p:attrName>
                                        </p:attrNameLst>
                                      </p:cBhvr>
                                      <p:tavLst>
                                        <p:tav tm="0">
                                          <p:val>
                                            <p:strVal val="#ppt_h"/>
                                          </p:val>
                                        </p:tav>
                                        <p:tav tm="100000">
                                          <p:val>
                                            <p:strVal val="#ppt_h"/>
                                          </p:val>
                                        </p:tav>
                                      </p:tavLst>
                                    </p:anim>
                                    <p:animEffect transition="in" filter="fade">
                                      <p:cBhvr>
                                        <p:cTn id="108" dur="500"/>
                                        <p:tgtEl>
                                          <p:spTgt spid="61"/>
                                        </p:tgtEl>
                                      </p:cBhvr>
                                    </p:animEffect>
                                  </p:childTnLst>
                                </p:cTn>
                              </p:par>
                              <p:par>
                                <p:cTn id="109" presetID="6" presetClass="emph" presetSubtype="0" fill="hold" nodeType="withEffect">
                                  <p:stCondLst>
                                    <p:cond delay="0"/>
                                  </p:stCondLst>
                                  <p:childTnLst>
                                    <p:animScale>
                                      <p:cBhvr>
                                        <p:cTn id="110" dur="500" fill="hold"/>
                                        <p:tgtEl>
                                          <p:spTgt spid="61"/>
                                        </p:tgtEl>
                                      </p:cBhvr>
                                      <p:by x="150000" y="150000"/>
                                    </p:animScale>
                                  </p:childTnLst>
                                </p:cTn>
                              </p:par>
                              <p:par>
                                <p:cTn id="111" presetID="10" presetClass="exit" presetSubtype="0" fill="hold" nodeType="withEffect">
                                  <p:stCondLst>
                                    <p:cond delay="0"/>
                                  </p:stCondLst>
                                  <p:childTnLst>
                                    <p:animEffect transition="out" filter="fade">
                                      <p:cBhvr>
                                        <p:cTn id="112" dur="500"/>
                                        <p:tgtEl>
                                          <p:spTgt spid="61"/>
                                        </p:tgtEl>
                                      </p:cBhvr>
                                    </p:animEffect>
                                    <p:set>
                                      <p:cBhvr>
                                        <p:cTn id="113" dur="1" fill="hold">
                                          <p:stCondLst>
                                            <p:cond delay="499"/>
                                          </p:stCondLst>
                                        </p:cTn>
                                        <p:tgtEl>
                                          <p:spTgt spid="61"/>
                                        </p:tgtEl>
                                        <p:attrNameLst>
                                          <p:attrName>style.visibility</p:attrName>
                                        </p:attrNameLst>
                                      </p:cBhvr>
                                      <p:to>
                                        <p:strVal val="hidden"/>
                                      </p:to>
                                    </p:set>
                                  </p:childTnLst>
                                </p:cTn>
                              </p:par>
                              <p:par>
                                <p:cTn id="114" presetID="10" presetClass="entr" presetSubtype="0" fill="hold" nodeType="withEffect">
                                  <p:stCondLst>
                                    <p:cond delay="0"/>
                                  </p:stCondLst>
                                  <p:childTnLst>
                                    <p:set>
                                      <p:cBhvr>
                                        <p:cTn id="115" dur="1" fill="hold">
                                          <p:stCondLst>
                                            <p:cond delay="0"/>
                                          </p:stCondLst>
                                        </p:cTn>
                                        <p:tgtEl>
                                          <p:spTgt spid="59"/>
                                        </p:tgtEl>
                                        <p:attrNameLst>
                                          <p:attrName>style.visibility</p:attrName>
                                        </p:attrNameLst>
                                      </p:cBhvr>
                                      <p:to>
                                        <p:strVal val="visible"/>
                                      </p:to>
                                    </p:set>
                                    <p:animEffect transition="in" filter="fade">
                                      <p:cBhvr>
                                        <p:cTn id="116"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1"/>
          <p:cNvSpPr>
            <a:spLocks noChangeArrowheads="1"/>
          </p:cNvSpPr>
          <p:nvPr/>
        </p:nvSpPr>
        <p:spPr bwMode="auto">
          <a:xfrm>
            <a:off x="0" y="3435846"/>
            <a:ext cx="9144000" cy="121244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lnSpc>
                <a:spcPts val="8640"/>
              </a:lnSpc>
              <a:spcBef>
                <a:spcPct val="0"/>
              </a:spcBef>
              <a:spcAft>
                <a:spcPct val="0"/>
              </a:spcAft>
            </a:pPr>
            <a:r>
              <a:rPr kumimoji="0" lang="en-US" altLang="zh-CN" sz="4800" b="1" i="0" u="none" strike="noStrike" cap="none" normalizeH="0" baseline="0" dirty="0" smtClean="0">
                <a:ln>
                  <a:noFill/>
                </a:ln>
                <a:solidFill>
                  <a:srgbClr val="0070C0"/>
                </a:solidFill>
                <a:latin typeface="微软雅黑" pitchFamily="34" charset="-122"/>
                <a:ea typeface="微软雅黑" pitchFamily="34" charset="-122"/>
                <a:cs typeface="Times New Roman" pitchFamily="18" charset="0"/>
              </a:rPr>
              <a:t>  </a:t>
            </a:r>
            <a:r>
              <a:rPr kumimoji="0" lang="zh-CN" sz="6000" b="1" i="0" u="none" strike="noStrike" cap="none" normalizeH="0" baseline="0" dirty="0" smtClean="0">
                <a:ln>
                  <a:noFill/>
                </a:ln>
                <a:solidFill>
                  <a:srgbClr val="0070C0"/>
                </a:solidFill>
                <a:latin typeface="微软雅黑" pitchFamily="34" charset="-122"/>
                <a:ea typeface="微软雅黑" pitchFamily="34" charset="-122"/>
                <a:cs typeface="Times New Roman" pitchFamily="18" charset="0"/>
              </a:rPr>
              <a:t>宝付</a:t>
            </a:r>
            <a:r>
              <a:rPr lang="zh-CN" altLang="en-US" sz="6000" b="1" dirty="0" smtClean="0">
                <a:solidFill>
                  <a:srgbClr val="0070C0"/>
                </a:solidFill>
                <a:latin typeface="微软雅黑" pitchFamily="34" charset="-122"/>
                <a:ea typeface="微软雅黑" pitchFamily="34" charset="-122"/>
                <a:cs typeface="Times New Roman" pitchFamily="18" charset="0"/>
              </a:rPr>
              <a:t>拥有</a:t>
            </a:r>
            <a:r>
              <a:rPr kumimoji="0" lang="en-US" altLang="zh-CN" sz="9600" b="1" i="0" u="none" strike="noStrike" cap="none" normalizeH="0" baseline="0" dirty="0" smtClean="0">
                <a:ln>
                  <a:noFill/>
                </a:ln>
                <a:solidFill>
                  <a:srgbClr val="0070C0"/>
                </a:solidFill>
                <a:latin typeface="微软雅黑" pitchFamily="34" charset="-122"/>
                <a:ea typeface="微软雅黑" pitchFamily="34" charset="-122"/>
                <a:cs typeface="Times New Roman" pitchFamily="18" charset="0"/>
              </a:rPr>
              <a:t>4</a:t>
            </a:r>
            <a:r>
              <a:rPr kumimoji="0" lang="zh-CN" altLang="en-US" sz="6000" b="1" i="0" u="none" strike="noStrike" cap="none" normalizeH="0" baseline="0" dirty="0" smtClean="0">
                <a:ln>
                  <a:noFill/>
                </a:ln>
                <a:solidFill>
                  <a:srgbClr val="0070C0"/>
                </a:solidFill>
                <a:latin typeface="微软雅黑" pitchFamily="34" charset="-122"/>
                <a:ea typeface="微软雅黑" pitchFamily="34" charset="-122"/>
                <a:cs typeface="Times New Roman" pitchFamily="18" charset="0"/>
              </a:rPr>
              <a:t>大</a:t>
            </a:r>
            <a:r>
              <a:rPr lang="zh-CN" altLang="en-US" sz="6000" b="1" dirty="0" smtClean="0">
                <a:solidFill>
                  <a:srgbClr val="0070C0"/>
                </a:solidFill>
                <a:latin typeface="微软雅黑" pitchFamily="34" charset="-122"/>
                <a:ea typeface="微软雅黑" pitchFamily="34" charset="-122"/>
                <a:cs typeface="Times New Roman" pitchFamily="18" charset="0"/>
              </a:rPr>
              <a:t>类</a:t>
            </a:r>
            <a:r>
              <a:rPr kumimoji="0" lang="en-US" altLang="zh-CN" sz="4800" b="1" u="none" strike="noStrike" cap="none" normalizeH="0" baseline="0" dirty="0" smtClean="0">
                <a:ln>
                  <a:noFill/>
                </a:ln>
                <a:solidFill>
                  <a:srgbClr val="0070C0"/>
                </a:solidFill>
                <a:latin typeface="微软雅黑" pitchFamily="34" charset="-122"/>
                <a:ea typeface="微软雅黑" pitchFamily="34" charset="-122"/>
                <a:cs typeface="Times New Roman" pitchFamily="18" charset="0"/>
              </a:rPr>
              <a:t>20</a:t>
            </a:r>
            <a:r>
              <a:rPr kumimoji="0" lang="zh-CN" altLang="en-US" sz="4800" b="1" u="none" strike="noStrike" cap="none" normalizeH="0" baseline="0" dirty="0" smtClean="0">
                <a:ln>
                  <a:noFill/>
                </a:ln>
                <a:solidFill>
                  <a:srgbClr val="0070C0"/>
                </a:solidFill>
                <a:latin typeface="微软雅黑" pitchFamily="34" charset="-122"/>
                <a:ea typeface="微软雅黑" pitchFamily="34" charset="-122"/>
                <a:cs typeface="Times New Roman" pitchFamily="18" charset="0"/>
              </a:rPr>
              <a:t>款产品</a:t>
            </a:r>
            <a:endParaRPr kumimoji="0" lang="zh-CN" altLang="en-US" sz="4800" b="0" u="none" strike="noStrike" cap="none" normalizeH="0" baseline="0" dirty="0" smtClean="0">
              <a:ln>
                <a:noFill/>
              </a:ln>
              <a:solidFill>
                <a:srgbClr val="0070C0"/>
              </a:solidFill>
              <a:latin typeface="微软雅黑" pitchFamily="34" charset="-122"/>
              <a:ea typeface="微软雅黑" pitchFamily="34" charset="-122"/>
              <a:cs typeface="宋体" pitchFamily="2" charset="-122"/>
            </a:endParaRPr>
          </a:p>
        </p:txBody>
      </p:sp>
      <p:pic>
        <p:nvPicPr>
          <p:cNvPr id="2" name="图片 1"/>
          <p:cNvPicPr>
            <a:picLocks noChangeAspect="1"/>
          </p:cNvPicPr>
          <p:nvPr/>
        </p:nvPicPr>
        <p:blipFill>
          <a:blip r:embed="rId2"/>
          <a:stretch>
            <a:fillRect/>
          </a:stretch>
        </p:blipFill>
        <p:spPr>
          <a:xfrm>
            <a:off x="2399098" y="771550"/>
            <a:ext cx="4063768" cy="677295"/>
          </a:xfrm>
          <a:prstGeom prst="rect">
            <a:avLst/>
          </a:prstGeom>
        </p:spPr>
      </p:pic>
      <p:pic>
        <p:nvPicPr>
          <p:cNvPr id="4" name="图片 3"/>
          <p:cNvPicPr>
            <a:picLocks noChangeAspect="1"/>
          </p:cNvPicPr>
          <p:nvPr/>
        </p:nvPicPr>
        <p:blipFill>
          <a:blip r:embed="rId3"/>
          <a:stretch>
            <a:fillRect/>
          </a:stretch>
        </p:blipFill>
        <p:spPr>
          <a:xfrm>
            <a:off x="3323392" y="2132465"/>
            <a:ext cx="2215180" cy="596034"/>
          </a:xfrm>
          <a:prstGeom prst="rect">
            <a:avLst/>
          </a:prstGeom>
        </p:spPr>
      </p:pic>
      <p:pic>
        <p:nvPicPr>
          <p:cNvPr id="5" name="图片 4"/>
          <p:cNvPicPr>
            <a:picLocks noChangeAspect="1"/>
          </p:cNvPicPr>
          <p:nvPr/>
        </p:nvPicPr>
        <p:blipFill>
          <a:blip r:embed="rId4"/>
          <a:stretch>
            <a:fillRect/>
          </a:stretch>
        </p:blipFill>
        <p:spPr>
          <a:xfrm>
            <a:off x="2699790" y="1484519"/>
            <a:ext cx="3493459" cy="603631"/>
          </a:xfrm>
          <a:prstGeom prst="rect">
            <a:avLst/>
          </a:prstGeom>
        </p:spPr>
      </p:pic>
      <p:pic>
        <p:nvPicPr>
          <p:cNvPr id="6" name="图片 5"/>
          <p:cNvPicPr>
            <a:picLocks noChangeAspect="1"/>
          </p:cNvPicPr>
          <p:nvPr/>
        </p:nvPicPr>
        <p:blipFill>
          <a:blip r:embed="rId5"/>
          <a:stretch>
            <a:fillRect/>
          </a:stretch>
        </p:blipFill>
        <p:spPr>
          <a:xfrm>
            <a:off x="3671671" y="2728499"/>
            <a:ext cx="1620409" cy="60824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3"/>
          <p:cNvGrpSpPr>
            <a:grpSpLocks/>
          </p:cNvGrpSpPr>
          <p:nvPr/>
        </p:nvGrpSpPr>
        <p:grpSpPr bwMode="auto">
          <a:xfrm>
            <a:off x="560321" y="1434306"/>
            <a:ext cx="3165475" cy="3160713"/>
            <a:chOff x="749" y="1594"/>
            <a:chExt cx="1994" cy="1991"/>
          </a:xfrm>
        </p:grpSpPr>
        <p:sp>
          <p:nvSpPr>
            <p:cNvPr id="8" name="Oval 42"/>
            <p:cNvSpPr>
              <a:spLocks noChangeArrowheads="1"/>
            </p:cNvSpPr>
            <p:nvPr/>
          </p:nvSpPr>
          <p:spPr bwMode="auto">
            <a:xfrm>
              <a:off x="749" y="1594"/>
              <a:ext cx="1994" cy="1991"/>
            </a:xfrm>
            <a:prstGeom prst="ellipse">
              <a:avLst/>
            </a:prstGeom>
            <a:solidFill>
              <a:srgbClr val="FFFFFF">
                <a:alpha val="0"/>
              </a:srgbClr>
            </a:solidFill>
            <a:ln w="3810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9" name="Freeform 37"/>
            <p:cNvSpPr>
              <a:spLocks/>
            </p:cNvSpPr>
            <p:nvPr/>
          </p:nvSpPr>
          <p:spPr bwMode="auto">
            <a:xfrm>
              <a:off x="1712" y="1768"/>
              <a:ext cx="65" cy="777"/>
            </a:xfrm>
            <a:custGeom>
              <a:avLst/>
              <a:gdLst/>
              <a:ahLst/>
              <a:cxnLst>
                <a:cxn ang="0">
                  <a:pos x="32" y="0"/>
                </a:cxn>
                <a:cxn ang="0">
                  <a:pos x="0" y="274"/>
                </a:cxn>
                <a:cxn ang="0">
                  <a:pos x="32" y="821"/>
                </a:cxn>
                <a:cxn ang="0">
                  <a:pos x="65" y="274"/>
                </a:cxn>
                <a:cxn ang="0">
                  <a:pos x="32" y="0"/>
                </a:cxn>
              </a:cxnLst>
              <a:rect l="0" t="0" r="r" b="b"/>
              <a:pathLst>
                <a:path w="65" h="821">
                  <a:moveTo>
                    <a:pt x="32" y="0"/>
                  </a:moveTo>
                  <a:lnTo>
                    <a:pt x="0" y="274"/>
                  </a:lnTo>
                  <a:lnTo>
                    <a:pt x="32" y="821"/>
                  </a:lnTo>
                  <a:lnTo>
                    <a:pt x="65" y="274"/>
                  </a:lnTo>
                  <a:lnTo>
                    <a:pt x="32" y="0"/>
                  </a:lnTo>
                  <a:close/>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grpSp>
      <p:grpSp>
        <p:nvGrpSpPr>
          <p:cNvPr id="10" name="Group 47"/>
          <p:cNvGrpSpPr>
            <a:grpSpLocks/>
          </p:cNvGrpSpPr>
          <p:nvPr/>
        </p:nvGrpSpPr>
        <p:grpSpPr bwMode="auto">
          <a:xfrm flipH="1">
            <a:off x="560322" y="1434306"/>
            <a:ext cx="3165475" cy="3160713"/>
            <a:chOff x="749" y="1594"/>
            <a:chExt cx="1994" cy="1991"/>
          </a:xfrm>
        </p:grpSpPr>
        <p:sp>
          <p:nvSpPr>
            <p:cNvPr id="11" name="Freeform 38"/>
            <p:cNvSpPr>
              <a:spLocks/>
            </p:cNvSpPr>
            <p:nvPr/>
          </p:nvSpPr>
          <p:spPr bwMode="auto">
            <a:xfrm>
              <a:off x="1790" y="2556"/>
              <a:ext cx="580" cy="65"/>
            </a:xfrm>
            <a:custGeom>
              <a:avLst/>
              <a:gdLst/>
              <a:ahLst/>
              <a:cxnLst>
                <a:cxn ang="0">
                  <a:pos x="626" y="33"/>
                </a:cxn>
                <a:cxn ang="0">
                  <a:pos x="418" y="0"/>
                </a:cxn>
                <a:cxn ang="0">
                  <a:pos x="0" y="33"/>
                </a:cxn>
                <a:cxn ang="0">
                  <a:pos x="418" y="65"/>
                </a:cxn>
                <a:cxn ang="0">
                  <a:pos x="626" y="33"/>
                </a:cxn>
              </a:cxnLst>
              <a:rect l="0" t="0" r="r" b="b"/>
              <a:pathLst>
                <a:path w="626" h="65">
                  <a:moveTo>
                    <a:pt x="626" y="33"/>
                  </a:moveTo>
                  <a:lnTo>
                    <a:pt x="418" y="0"/>
                  </a:lnTo>
                  <a:lnTo>
                    <a:pt x="0" y="33"/>
                  </a:lnTo>
                  <a:lnTo>
                    <a:pt x="418" y="65"/>
                  </a:lnTo>
                  <a:lnTo>
                    <a:pt x="626" y="33"/>
                  </a:lnTo>
                  <a:close/>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12" name="Oval 45"/>
            <p:cNvSpPr>
              <a:spLocks noChangeArrowheads="1"/>
            </p:cNvSpPr>
            <p:nvPr/>
          </p:nvSpPr>
          <p:spPr bwMode="auto">
            <a:xfrm>
              <a:off x="749" y="1594"/>
              <a:ext cx="1994" cy="1991"/>
            </a:xfrm>
            <a:prstGeom prst="ellipse">
              <a:avLst/>
            </a:prstGeom>
            <a:solidFill>
              <a:srgbClr val="FFFFFF">
                <a:alpha val="0"/>
              </a:srgbClr>
            </a:solidFill>
            <a:ln w="3810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grpSp>
      <p:sp>
        <p:nvSpPr>
          <p:cNvPr id="13" name="Line 8"/>
          <p:cNvSpPr>
            <a:spLocks noChangeShapeType="1"/>
          </p:cNvSpPr>
          <p:nvPr/>
        </p:nvSpPr>
        <p:spPr bwMode="auto">
          <a:xfrm flipH="1">
            <a:off x="-1" y="4874420"/>
            <a:ext cx="914332" cy="0"/>
          </a:xfrm>
          <a:prstGeom prst="line">
            <a:avLst/>
          </a:prstGeom>
          <a:noFill/>
          <a:ln w="3810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14" name="Line 9"/>
          <p:cNvSpPr>
            <a:spLocks noChangeShapeType="1"/>
          </p:cNvSpPr>
          <p:nvPr/>
        </p:nvSpPr>
        <p:spPr bwMode="auto">
          <a:xfrm flipH="1">
            <a:off x="3346382" y="4876006"/>
            <a:ext cx="5797617" cy="0"/>
          </a:xfrm>
          <a:prstGeom prst="line">
            <a:avLst/>
          </a:prstGeom>
          <a:noFill/>
          <a:ln w="3810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15" name="Oval 10"/>
          <p:cNvSpPr>
            <a:spLocks noChangeArrowheads="1"/>
          </p:cNvSpPr>
          <p:nvPr/>
        </p:nvSpPr>
        <p:spPr bwMode="auto">
          <a:xfrm>
            <a:off x="560321" y="1434306"/>
            <a:ext cx="3165475" cy="3160713"/>
          </a:xfrm>
          <a:prstGeom prst="ellipse">
            <a:avLst/>
          </a:prstGeom>
          <a:noFill/>
          <a:ln w="3810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16" name="Rectangle 12"/>
          <p:cNvSpPr>
            <a:spLocks noChangeArrowheads="1"/>
          </p:cNvSpPr>
          <p:nvPr/>
        </p:nvSpPr>
        <p:spPr bwMode="auto">
          <a:xfrm>
            <a:off x="2100196" y="1481931"/>
            <a:ext cx="77787" cy="182563"/>
          </a:xfrm>
          <a:prstGeom prst="rect">
            <a:avLst/>
          </a:prstGeom>
          <a:noFill/>
          <a:ln w="3810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17" name="Freeform 13"/>
          <p:cNvSpPr>
            <a:spLocks/>
          </p:cNvSpPr>
          <p:nvPr/>
        </p:nvSpPr>
        <p:spPr bwMode="auto">
          <a:xfrm>
            <a:off x="1341371" y="1670844"/>
            <a:ext cx="158750" cy="198437"/>
          </a:xfrm>
          <a:custGeom>
            <a:avLst/>
            <a:gdLst/>
            <a:ahLst/>
            <a:cxnLst>
              <a:cxn ang="0">
                <a:pos x="100" y="100"/>
              </a:cxn>
              <a:cxn ang="0">
                <a:pos x="57" y="125"/>
              </a:cxn>
              <a:cxn ang="0">
                <a:pos x="0" y="25"/>
              </a:cxn>
              <a:cxn ang="0">
                <a:pos x="43" y="0"/>
              </a:cxn>
              <a:cxn ang="0">
                <a:pos x="100" y="100"/>
              </a:cxn>
            </a:cxnLst>
            <a:rect l="0" t="0" r="r" b="b"/>
            <a:pathLst>
              <a:path w="100" h="125">
                <a:moveTo>
                  <a:pt x="100" y="100"/>
                </a:moveTo>
                <a:lnTo>
                  <a:pt x="57" y="125"/>
                </a:lnTo>
                <a:lnTo>
                  <a:pt x="0" y="25"/>
                </a:lnTo>
                <a:lnTo>
                  <a:pt x="43" y="0"/>
                </a:lnTo>
                <a:lnTo>
                  <a:pt x="100" y="100"/>
                </a:lnTo>
                <a:close/>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18" name="Freeform 14"/>
          <p:cNvSpPr>
            <a:spLocks/>
          </p:cNvSpPr>
          <p:nvPr/>
        </p:nvSpPr>
        <p:spPr bwMode="auto">
          <a:xfrm>
            <a:off x="793683" y="2220119"/>
            <a:ext cx="196850" cy="158750"/>
          </a:xfrm>
          <a:custGeom>
            <a:avLst/>
            <a:gdLst/>
            <a:ahLst/>
            <a:cxnLst>
              <a:cxn ang="0">
                <a:pos x="124" y="57"/>
              </a:cxn>
              <a:cxn ang="0">
                <a:pos x="101" y="100"/>
              </a:cxn>
              <a:cxn ang="0">
                <a:pos x="0" y="43"/>
              </a:cxn>
              <a:cxn ang="0">
                <a:pos x="26" y="0"/>
              </a:cxn>
              <a:cxn ang="0">
                <a:pos x="124" y="57"/>
              </a:cxn>
            </a:cxnLst>
            <a:rect l="0" t="0" r="r" b="b"/>
            <a:pathLst>
              <a:path w="124" h="100">
                <a:moveTo>
                  <a:pt x="124" y="57"/>
                </a:moveTo>
                <a:lnTo>
                  <a:pt x="101" y="100"/>
                </a:lnTo>
                <a:lnTo>
                  <a:pt x="0" y="43"/>
                </a:lnTo>
                <a:lnTo>
                  <a:pt x="26" y="0"/>
                </a:lnTo>
                <a:lnTo>
                  <a:pt x="124" y="57"/>
                </a:lnTo>
                <a:close/>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19" name="Rectangle 15"/>
          <p:cNvSpPr>
            <a:spLocks noChangeArrowheads="1"/>
          </p:cNvSpPr>
          <p:nvPr/>
        </p:nvSpPr>
        <p:spPr bwMode="auto">
          <a:xfrm>
            <a:off x="612708" y="2978944"/>
            <a:ext cx="180975" cy="79375"/>
          </a:xfrm>
          <a:prstGeom prst="rect">
            <a:avLst/>
          </a:prstGeom>
          <a:noFill/>
          <a:ln w="3810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20" name="Freeform 16"/>
          <p:cNvSpPr>
            <a:spLocks/>
          </p:cNvSpPr>
          <p:nvPr/>
        </p:nvSpPr>
        <p:spPr bwMode="auto">
          <a:xfrm>
            <a:off x="800033" y="3659981"/>
            <a:ext cx="196850" cy="158750"/>
          </a:xfrm>
          <a:custGeom>
            <a:avLst/>
            <a:gdLst/>
            <a:ahLst/>
            <a:cxnLst>
              <a:cxn ang="0">
                <a:pos x="99" y="0"/>
              </a:cxn>
              <a:cxn ang="0">
                <a:pos x="124" y="43"/>
              </a:cxn>
              <a:cxn ang="0">
                <a:pos x="23" y="100"/>
              </a:cxn>
              <a:cxn ang="0">
                <a:pos x="0" y="57"/>
              </a:cxn>
              <a:cxn ang="0">
                <a:pos x="99" y="0"/>
              </a:cxn>
            </a:cxnLst>
            <a:rect l="0" t="0" r="r" b="b"/>
            <a:pathLst>
              <a:path w="124" h="100">
                <a:moveTo>
                  <a:pt x="99" y="0"/>
                </a:moveTo>
                <a:lnTo>
                  <a:pt x="124" y="43"/>
                </a:lnTo>
                <a:lnTo>
                  <a:pt x="23" y="100"/>
                </a:lnTo>
                <a:lnTo>
                  <a:pt x="0" y="57"/>
                </a:lnTo>
                <a:lnTo>
                  <a:pt x="99" y="0"/>
                </a:lnTo>
                <a:close/>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21" name="Freeform 17"/>
          <p:cNvSpPr>
            <a:spLocks/>
          </p:cNvSpPr>
          <p:nvPr/>
        </p:nvSpPr>
        <p:spPr bwMode="auto">
          <a:xfrm>
            <a:off x="1346133" y="4166394"/>
            <a:ext cx="160338" cy="195262"/>
          </a:xfrm>
          <a:custGeom>
            <a:avLst/>
            <a:gdLst/>
            <a:ahLst/>
            <a:cxnLst>
              <a:cxn ang="0">
                <a:pos x="58" y="0"/>
              </a:cxn>
              <a:cxn ang="0">
                <a:pos x="101" y="25"/>
              </a:cxn>
              <a:cxn ang="0">
                <a:pos x="43" y="123"/>
              </a:cxn>
              <a:cxn ang="0">
                <a:pos x="0" y="100"/>
              </a:cxn>
              <a:cxn ang="0">
                <a:pos x="58" y="0"/>
              </a:cxn>
            </a:cxnLst>
            <a:rect l="0" t="0" r="r" b="b"/>
            <a:pathLst>
              <a:path w="101" h="123">
                <a:moveTo>
                  <a:pt x="58" y="0"/>
                </a:moveTo>
                <a:lnTo>
                  <a:pt x="101" y="25"/>
                </a:lnTo>
                <a:lnTo>
                  <a:pt x="43" y="123"/>
                </a:lnTo>
                <a:lnTo>
                  <a:pt x="0" y="100"/>
                </a:lnTo>
                <a:lnTo>
                  <a:pt x="58" y="0"/>
                </a:lnTo>
                <a:close/>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22" name="Rectangle 18"/>
          <p:cNvSpPr>
            <a:spLocks noChangeArrowheads="1"/>
          </p:cNvSpPr>
          <p:nvPr/>
        </p:nvSpPr>
        <p:spPr bwMode="auto">
          <a:xfrm>
            <a:off x="2109721" y="4364831"/>
            <a:ext cx="76200" cy="182563"/>
          </a:xfrm>
          <a:prstGeom prst="rect">
            <a:avLst/>
          </a:prstGeom>
          <a:noFill/>
          <a:ln w="3810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23" name="Freeform 19"/>
          <p:cNvSpPr>
            <a:spLocks/>
          </p:cNvSpPr>
          <p:nvPr/>
        </p:nvSpPr>
        <p:spPr bwMode="auto">
          <a:xfrm>
            <a:off x="2785996" y="4163219"/>
            <a:ext cx="160337" cy="196850"/>
          </a:xfrm>
          <a:custGeom>
            <a:avLst/>
            <a:gdLst/>
            <a:ahLst/>
            <a:cxnLst>
              <a:cxn ang="0">
                <a:pos x="0" y="25"/>
              </a:cxn>
              <a:cxn ang="0">
                <a:pos x="43" y="0"/>
              </a:cxn>
              <a:cxn ang="0">
                <a:pos x="101" y="98"/>
              </a:cxn>
              <a:cxn ang="0">
                <a:pos x="58" y="124"/>
              </a:cxn>
              <a:cxn ang="0">
                <a:pos x="0" y="25"/>
              </a:cxn>
            </a:cxnLst>
            <a:rect l="0" t="0" r="r" b="b"/>
            <a:pathLst>
              <a:path w="101" h="124">
                <a:moveTo>
                  <a:pt x="0" y="25"/>
                </a:moveTo>
                <a:lnTo>
                  <a:pt x="43" y="0"/>
                </a:lnTo>
                <a:lnTo>
                  <a:pt x="101" y="98"/>
                </a:lnTo>
                <a:lnTo>
                  <a:pt x="58" y="124"/>
                </a:lnTo>
                <a:lnTo>
                  <a:pt x="0" y="25"/>
                </a:lnTo>
                <a:close/>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24" name="Freeform 20"/>
          <p:cNvSpPr>
            <a:spLocks/>
          </p:cNvSpPr>
          <p:nvPr/>
        </p:nvSpPr>
        <p:spPr bwMode="auto">
          <a:xfrm>
            <a:off x="3295583" y="3653631"/>
            <a:ext cx="196850" cy="158750"/>
          </a:xfrm>
          <a:custGeom>
            <a:avLst/>
            <a:gdLst/>
            <a:ahLst/>
            <a:cxnLst>
              <a:cxn ang="0">
                <a:pos x="0" y="43"/>
              </a:cxn>
              <a:cxn ang="0">
                <a:pos x="23" y="0"/>
              </a:cxn>
              <a:cxn ang="0">
                <a:pos x="124" y="57"/>
              </a:cxn>
              <a:cxn ang="0">
                <a:pos x="99" y="100"/>
              </a:cxn>
              <a:cxn ang="0">
                <a:pos x="0" y="43"/>
              </a:cxn>
            </a:cxnLst>
            <a:rect l="0" t="0" r="r" b="b"/>
            <a:pathLst>
              <a:path w="124" h="100">
                <a:moveTo>
                  <a:pt x="0" y="43"/>
                </a:moveTo>
                <a:lnTo>
                  <a:pt x="23" y="0"/>
                </a:lnTo>
                <a:lnTo>
                  <a:pt x="124" y="57"/>
                </a:lnTo>
                <a:lnTo>
                  <a:pt x="99" y="100"/>
                </a:lnTo>
                <a:lnTo>
                  <a:pt x="0" y="43"/>
                </a:lnTo>
                <a:close/>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25" name="Rectangle 21"/>
          <p:cNvSpPr>
            <a:spLocks noChangeArrowheads="1"/>
          </p:cNvSpPr>
          <p:nvPr/>
        </p:nvSpPr>
        <p:spPr bwMode="auto">
          <a:xfrm>
            <a:off x="3492433" y="2971006"/>
            <a:ext cx="182563" cy="79375"/>
          </a:xfrm>
          <a:prstGeom prst="rect">
            <a:avLst/>
          </a:prstGeom>
          <a:noFill/>
          <a:ln w="3810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26" name="Freeform 22"/>
          <p:cNvSpPr>
            <a:spLocks/>
          </p:cNvSpPr>
          <p:nvPr/>
        </p:nvSpPr>
        <p:spPr bwMode="auto">
          <a:xfrm>
            <a:off x="3290821" y="2210594"/>
            <a:ext cx="195262" cy="160337"/>
          </a:xfrm>
          <a:custGeom>
            <a:avLst/>
            <a:gdLst/>
            <a:ahLst/>
            <a:cxnLst>
              <a:cxn ang="0">
                <a:pos x="25" y="101"/>
              </a:cxn>
              <a:cxn ang="0">
                <a:pos x="0" y="58"/>
              </a:cxn>
              <a:cxn ang="0">
                <a:pos x="100" y="0"/>
              </a:cxn>
              <a:cxn ang="0">
                <a:pos x="123" y="43"/>
              </a:cxn>
              <a:cxn ang="0">
                <a:pos x="25" y="101"/>
              </a:cxn>
            </a:cxnLst>
            <a:rect l="0" t="0" r="r" b="b"/>
            <a:pathLst>
              <a:path w="123" h="101">
                <a:moveTo>
                  <a:pt x="25" y="101"/>
                </a:moveTo>
                <a:lnTo>
                  <a:pt x="0" y="58"/>
                </a:lnTo>
                <a:lnTo>
                  <a:pt x="100" y="0"/>
                </a:lnTo>
                <a:lnTo>
                  <a:pt x="123" y="43"/>
                </a:lnTo>
                <a:lnTo>
                  <a:pt x="25" y="101"/>
                </a:lnTo>
                <a:close/>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27" name="Freeform 23"/>
          <p:cNvSpPr>
            <a:spLocks/>
          </p:cNvSpPr>
          <p:nvPr/>
        </p:nvSpPr>
        <p:spPr bwMode="auto">
          <a:xfrm>
            <a:off x="2781233" y="1667669"/>
            <a:ext cx="158750" cy="195262"/>
          </a:xfrm>
          <a:custGeom>
            <a:avLst/>
            <a:gdLst/>
            <a:ahLst/>
            <a:cxnLst>
              <a:cxn ang="0">
                <a:pos x="43" y="123"/>
              </a:cxn>
              <a:cxn ang="0">
                <a:pos x="0" y="98"/>
              </a:cxn>
              <a:cxn ang="0">
                <a:pos x="57" y="0"/>
              </a:cxn>
              <a:cxn ang="0">
                <a:pos x="100" y="25"/>
              </a:cxn>
              <a:cxn ang="0">
                <a:pos x="43" y="123"/>
              </a:cxn>
            </a:cxnLst>
            <a:rect l="0" t="0" r="r" b="b"/>
            <a:pathLst>
              <a:path w="100" h="123">
                <a:moveTo>
                  <a:pt x="43" y="123"/>
                </a:moveTo>
                <a:lnTo>
                  <a:pt x="0" y="98"/>
                </a:lnTo>
                <a:lnTo>
                  <a:pt x="57" y="0"/>
                </a:lnTo>
                <a:lnTo>
                  <a:pt x="100" y="25"/>
                </a:lnTo>
                <a:lnTo>
                  <a:pt x="43" y="123"/>
                </a:lnTo>
                <a:close/>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28" name="Freeform 24"/>
          <p:cNvSpPr>
            <a:spLocks/>
          </p:cNvSpPr>
          <p:nvPr/>
        </p:nvSpPr>
        <p:spPr bwMode="auto">
          <a:xfrm>
            <a:off x="779396" y="4393406"/>
            <a:ext cx="276225" cy="481013"/>
          </a:xfrm>
          <a:custGeom>
            <a:avLst/>
            <a:gdLst/>
            <a:ahLst/>
            <a:cxnLst>
              <a:cxn ang="0">
                <a:pos x="97" y="0"/>
              </a:cxn>
              <a:cxn ang="0">
                <a:pos x="8" y="134"/>
              </a:cxn>
              <a:cxn ang="0">
                <a:pos x="46" y="169"/>
              </a:cxn>
            </a:cxnLst>
            <a:rect l="0" t="0" r="r" b="b"/>
            <a:pathLst>
              <a:path w="97" h="169">
                <a:moveTo>
                  <a:pt x="97" y="0"/>
                </a:moveTo>
                <a:cubicBezTo>
                  <a:pt x="97" y="0"/>
                  <a:pt x="16" y="124"/>
                  <a:pt x="8" y="134"/>
                </a:cubicBezTo>
                <a:cubicBezTo>
                  <a:pt x="0" y="145"/>
                  <a:pt x="24" y="169"/>
                  <a:pt x="46" y="169"/>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29" name="Freeform 25"/>
          <p:cNvSpPr>
            <a:spLocks/>
          </p:cNvSpPr>
          <p:nvPr/>
        </p:nvSpPr>
        <p:spPr bwMode="auto">
          <a:xfrm>
            <a:off x="3216208" y="4404519"/>
            <a:ext cx="265113" cy="469900"/>
          </a:xfrm>
          <a:custGeom>
            <a:avLst/>
            <a:gdLst/>
            <a:ahLst/>
            <a:cxnLst>
              <a:cxn ang="0">
                <a:pos x="0" y="0"/>
              </a:cxn>
              <a:cxn ang="0">
                <a:pos x="85" y="130"/>
              </a:cxn>
              <a:cxn ang="0">
                <a:pos x="48" y="165"/>
              </a:cxn>
            </a:cxnLst>
            <a:rect l="0" t="0" r="r" b="b"/>
            <a:pathLst>
              <a:path w="93" h="165">
                <a:moveTo>
                  <a:pt x="0" y="0"/>
                </a:moveTo>
                <a:cubicBezTo>
                  <a:pt x="0" y="0"/>
                  <a:pt x="77" y="120"/>
                  <a:pt x="85" y="130"/>
                </a:cubicBezTo>
                <a:cubicBezTo>
                  <a:pt x="93" y="141"/>
                  <a:pt x="69" y="165"/>
                  <a:pt x="48" y="165"/>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0" name="Freeform 27"/>
          <p:cNvSpPr>
            <a:spLocks/>
          </p:cNvSpPr>
          <p:nvPr/>
        </p:nvSpPr>
        <p:spPr bwMode="auto">
          <a:xfrm>
            <a:off x="379346" y="1035844"/>
            <a:ext cx="244475" cy="574675"/>
          </a:xfrm>
          <a:custGeom>
            <a:avLst/>
            <a:gdLst/>
            <a:ahLst/>
            <a:cxnLst>
              <a:cxn ang="0">
                <a:pos x="86" y="0"/>
              </a:cxn>
              <a:cxn ang="0">
                <a:pos x="80" y="4"/>
              </a:cxn>
              <a:cxn ang="0">
                <a:pos x="45" y="202"/>
              </a:cxn>
            </a:cxnLst>
            <a:rect l="0" t="0" r="r" b="b"/>
            <a:pathLst>
              <a:path w="86" h="202">
                <a:moveTo>
                  <a:pt x="86" y="0"/>
                </a:moveTo>
                <a:cubicBezTo>
                  <a:pt x="84" y="1"/>
                  <a:pt x="82" y="2"/>
                  <a:pt x="80" y="4"/>
                </a:cubicBezTo>
                <a:cubicBezTo>
                  <a:pt x="0" y="51"/>
                  <a:pt x="31" y="170"/>
                  <a:pt x="45" y="202"/>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1" name="Freeform 28"/>
          <p:cNvSpPr>
            <a:spLocks/>
          </p:cNvSpPr>
          <p:nvPr/>
        </p:nvSpPr>
        <p:spPr bwMode="auto">
          <a:xfrm>
            <a:off x="623821" y="548481"/>
            <a:ext cx="1206500" cy="487363"/>
          </a:xfrm>
          <a:custGeom>
            <a:avLst/>
            <a:gdLst/>
            <a:ahLst/>
            <a:cxnLst>
              <a:cxn ang="0">
                <a:pos x="417" y="131"/>
              </a:cxn>
              <a:cxn ang="0">
                <a:pos x="423" y="121"/>
              </a:cxn>
              <a:cxn ang="0">
                <a:pos x="222" y="51"/>
              </a:cxn>
              <a:cxn ang="0">
                <a:pos x="145" y="91"/>
              </a:cxn>
              <a:cxn ang="0">
                <a:pos x="140" y="81"/>
              </a:cxn>
              <a:cxn ang="0">
                <a:pos x="124" y="76"/>
              </a:cxn>
              <a:cxn ang="0">
                <a:pos x="104" y="87"/>
              </a:cxn>
              <a:cxn ang="0">
                <a:pos x="99" y="103"/>
              </a:cxn>
              <a:cxn ang="0">
                <a:pos x="104" y="112"/>
              </a:cxn>
              <a:cxn ang="0">
                <a:pos x="0" y="171"/>
              </a:cxn>
            </a:cxnLst>
            <a:rect l="0" t="0" r="r" b="b"/>
            <a:pathLst>
              <a:path w="424" h="171">
                <a:moveTo>
                  <a:pt x="417" y="131"/>
                </a:moveTo>
                <a:cubicBezTo>
                  <a:pt x="422" y="127"/>
                  <a:pt x="424" y="123"/>
                  <a:pt x="423" y="121"/>
                </a:cubicBezTo>
                <a:cubicBezTo>
                  <a:pt x="415" y="107"/>
                  <a:pt x="319" y="0"/>
                  <a:pt x="222" y="51"/>
                </a:cubicBezTo>
                <a:cubicBezTo>
                  <a:pt x="198" y="63"/>
                  <a:pt x="172" y="76"/>
                  <a:pt x="145" y="91"/>
                </a:cubicBezTo>
                <a:cubicBezTo>
                  <a:pt x="140" y="81"/>
                  <a:pt x="140" y="81"/>
                  <a:pt x="140" y="81"/>
                </a:cubicBezTo>
                <a:cubicBezTo>
                  <a:pt x="137" y="75"/>
                  <a:pt x="129" y="73"/>
                  <a:pt x="124" y="76"/>
                </a:cubicBezTo>
                <a:cubicBezTo>
                  <a:pt x="104" y="87"/>
                  <a:pt x="104" y="87"/>
                  <a:pt x="104" y="87"/>
                </a:cubicBezTo>
                <a:cubicBezTo>
                  <a:pt x="98" y="91"/>
                  <a:pt x="96" y="98"/>
                  <a:pt x="99" y="103"/>
                </a:cubicBezTo>
                <a:cubicBezTo>
                  <a:pt x="104" y="112"/>
                  <a:pt x="104" y="112"/>
                  <a:pt x="104" y="112"/>
                </a:cubicBezTo>
                <a:cubicBezTo>
                  <a:pt x="71" y="130"/>
                  <a:pt x="36" y="149"/>
                  <a:pt x="0" y="171"/>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2" name="Freeform 29"/>
          <p:cNvSpPr>
            <a:spLocks/>
          </p:cNvSpPr>
          <p:nvPr/>
        </p:nvSpPr>
        <p:spPr bwMode="auto">
          <a:xfrm>
            <a:off x="1281046" y="921544"/>
            <a:ext cx="528637" cy="498475"/>
          </a:xfrm>
          <a:custGeom>
            <a:avLst/>
            <a:gdLst/>
            <a:ahLst/>
            <a:cxnLst>
              <a:cxn ang="0">
                <a:pos x="42" y="170"/>
              </a:cxn>
              <a:cxn ang="0">
                <a:pos x="32" y="175"/>
              </a:cxn>
              <a:cxn ang="0">
                <a:pos x="0" y="117"/>
              </a:cxn>
              <a:cxn ang="0">
                <a:pos x="186" y="0"/>
              </a:cxn>
            </a:cxnLst>
            <a:rect l="0" t="0" r="r" b="b"/>
            <a:pathLst>
              <a:path w="186" h="175">
                <a:moveTo>
                  <a:pt x="42" y="170"/>
                </a:moveTo>
                <a:cubicBezTo>
                  <a:pt x="39" y="172"/>
                  <a:pt x="35" y="173"/>
                  <a:pt x="32" y="175"/>
                </a:cubicBezTo>
                <a:cubicBezTo>
                  <a:pt x="0" y="117"/>
                  <a:pt x="0" y="117"/>
                  <a:pt x="0" y="117"/>
                </a:cubicBezTo>
                <a:cubicBezTo>
                  <a:pt x="47" y="91"/>
                  <a:pt x="158" y="27"/>
                  <a:pt x="186" y="0"/>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3" name="Freeform 30"/>
          <p:cNvSpPr>
            <a:spLocks/>
          </p:cNvSpPr>
          <p:nvPr/>
        </p:nvSpPr>
        <p:spPr bwMode="auto">
          <a:xfrm>
            <a:off x="1400108" y="1150144"/>
            <a:ext cx="1614488" cy="273050"/>
          </a:xfrm>
          <a:custGeom>
            <a:avLst/>
            <a:gdLst/>
            <a:ahLst/>
            <a:cxnLst>
              <a:cxn ang="0">
                <a:pos x="559" y="33"/>
              </a:cxn>
              <a:cxn ang="0">
                <a:pos x="567" y="37"/>
              </a:cxn>
              <a:cxn ang="0">
                <a:pos x="535" y="96"/>
              </a:cxn>
              <a:cxn ang="0">
                <a:pos x="304" y="35"/>
              </a:cxn>
              <a:cxn ang="0">
                <a:pos x="274" y="0"/>
              </a:cxn>
              <a:cxn ang="0">
                <a:pos x="251" y="0"/>
              </a:cxn>
              <a:cxn ang="0">
                <a:pos x="222" y="34"/>
              </a:cxn>
              <a:cxn ang="0">
                <a:pos x="0" y="90"/>
              </a:cxn>
            </a:cxnLst>
            <a:rect l="0" t="0" r="r" b="b"/>
            <a:pathLst>
              <a:path w="567" h="96">
                <a:moveTo>
                  <a:pt x="559" y="33"/>
                </a:moveTo>
                <a:cubicBezTo>
                  <a:pt x="562" y="34"/>
                  <a:pt x="565" y="36"/>
                  <a:pt x="567" y="37"/>
                </a:cubicBezTo>
                <a:cubicBezTo>
                  <a:pt x="535" y="96"/>
                  <a:pt x="535" y="96"/>
                  <a:pt x="535" y="96"/>
                </a:cubicBezTo>
                <a:cubicBezTo>
                  <a:pt x="464" y="62"/>
                  <a:pt x="386" y="40"/>
                  <a:pt x="304" y="35"/>
                </a:cubicBezTo>
                <a:cubicBezTo>
                  <a:pt x="304" y="15"/>
                  <a:pt x="290" y="0"/>
                  <a:pt x="274" y="0"/>
                </a:cubicBezTo>
                <a:cubicBezTo>
                  <a:pt x="251" y="0"/>
                  <a:pt x="251" y="0"/>
                  <a:pt x="251" y="0"/>
                </a:cubicBezTo>
                <a:cubicBezTo>
                  <a:pt x="235" y="0"/>
                  <a:pt x="222" y="15"/>
                  <a:pt x="222" y="34"/>
                </a:cubicBezTo>
                <a:cubicBezTo>
                  <a:pt x="143" y="39"/>
                  <a:pt x="68" y="59"/>
                  <a:pt x="0" y="90"/>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4" name="Freeform 31"/>
          <p:cNvSpPr>
            <a:spLocks/>
          </p:cNvSpPr>
          <p:nvPr/>
        </p:nvSpPr>
        <p:spPr bwMode="auto">
          <a:xfrm>
            <a:off x="2451033" y="864394"/>
            <a:ext cx="539750" cy="379412"/>
          </a:xfrm>
          <a:custGeom>
            <a:avLst/>
            <a:gdLst/>
            <a:ahLst/>
            <a:cxnLst>
              <a:cxn ang="0">
                <a:pos x="14" y="0"/>
              </a:cxn>
              <a:cxn ang="0">
                <a:pos x="6" y="10"/>
              </a:cxn>
              <a:cxn ang="0">
                <a:pos x="190" y="133"/>
              </a:cxn>
            </a:cxnLst>
            <a:rect l="0" t="0" r="r" b="b"/>
            <a:pathLst>
              <a:path w="190" h="133">
                <a:moveTo>
                  <a:pt x="14" y="0"/>
                </a:moveTo>
                <a:cubicBezTo>
                  <a:pt x="10" y="5"/>
                  <a:pt x="7" y="8"/>
                  <a:pt x="6" y="10"/>
                </a:cubicBezTo>
                <a:cubicBezTo>
                  <a:pt x="0" y="22"/>
                  <a:pt x="130" y="99"/>
                  <a:pt x="190" y="133"/>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5" name="Freeform 32"/>
          <p:cNvSpPr>
            <a:spLocks/>
          </p:cNvSpPr>
          <p:nvPr/>
        </p:nvSpPr>
        <p:spPr bwMode="auto">
          <a:xfrm>
            <a:off x="2490721" y="569119"/>
            <a:ext cx="1217612" cy="488950"/>
          </a:xfrm>
          <a:custGeom>
            <a:avLst/>
            <a:gdLst/>
            <a:ahLst/>
            <a:cxnLst>
              <a:cxn ang="0">
                <a:pos x="428" y="172"/>
              </a:cxn>
              <a:cxn ang="0">
                <a:pos x="422" y="168"/>
              </a:cxn>
              <a:cxn ang="0">
                <a:pos x="312" y="105"/>
              </a:cxn>
              <a:cxn ang="0">
                <a:pos x="317" y="96"/>
              </a:cxn>
              <a:cxn ang="0">
                <a:pos x="312" y="80"/>
              </a:cxn>
              <a:cxn ang="0">
                <a:pos x="292" y="69"/>
              </a:cxn>
              <a:cxn ang="0">
                <a:pos x="276" y="74"/>
              </a:cxn>
              <a:cxn ang="0">
                <a:pos x="271" y="84"/>
              </a:cxn>
              <a:cxn ang="0">
                <a:pos x="194" y="44"/>
              </a:cxn>
              <a:cxn ang="0">
                <a:pos x="0" y="104"/>
              </a:cxn>
            </a:cxnLst>
            <a:rect l="0" t="0" r="r" b="b"/>
            <a:pathLst>
              <a:path w="428" h="172">
                <a:moveTo>
                  <a:pt x="428" y="172"/>
                </a:moveTo>
                <a:cubicBezTo>
                  <a:pt x="426" y="170"/>
                  <a:pt x="424" y="169"/>
                  <a:pt x="422" y="168"/>
                </a:cubicBezTo>
                <a:cubicBezTo>
                  <a:pt x="383" y="145"/>
                  <a:pt x="346" y="124"/>
                  <a:pt x="312" y="105"/>
                </a:cubicBezTo>
                <a:cubicBezTo>
                  <a:pt x="317" y="96"/>
                  <a:pt x="317" y="96"/>
                  <a:pt x="317" y="96"/>
                </a:cubicBezTo>
                <a:cubicBezTo>
                  <a:pt x="320" y="91"/>
                  <a:pt x="318" y="84"/>
                  <a:pt x="312" y="80"/>
                </a:cubicBezTo>
                <a:cubicBezTo>
                  <a:pt x="292" y="69"/>
                  <a:pt x="292" y="69"/>
                  <a:pt x="292" y="69"/>
                </a:cubicBezTo>
                <a:cubicBezTo>
                  <a:pt x="286" y="66"/>
                  <a:pt x="279" y="68"/>
                  <a:pt x="276" y="74"/>
                </a:cubicBezTo>
                <a:cubicBezTo>
                  <a:pt x="271" y="84"/>
                  <a:pt x="271" y="84"/>
                  <a:pt x="271" y="84"/>
                </a:cubicBezTo>
                <a:cubicBezTo>
                  <a:pt x="243" y="69"/>
                  <a:pt x="217" y="56"/>
                  <a:pt x="194" y="44"/>
                </a:cubicBezTo>
                <a:cubicBezTo>
                  <a:pt x="109" y="0"/>
                  <a:pt x="26" y="74"/>
                  <a:pt x="0" y="104"/>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6" name="Freeform 33"/>
          <p:cNvSpPr>
            <a:spLocks/>
          </p:cNvSpPr>
          <p:nvPr/>
        </p:nvSpPr>
        <p:spPr bwMode="auto">
          <a:xfrm>
            <a:off x="3708333" y="1058069"/>
            <a:ext cx="222250" cy="574675"/>
          </a:xfrm>
          <a:custGeom>
            <a:avLst/>
            <a:gdLst/>
            <a:ahLst/>
            <a:cxnLst>
              <a:cxn ang="0">
                <a:pos x="12" y="199"/>
              </a:cxn>
              <a:cxn ang="0">
                <a:pos x="26" y="200"/>
              </a:cxn>
              <a:cxn ang="0">
                <a:pos x="0" y="0"/>
              </a:cxn>
            </a:cxnLst>
            <a:rect l="0" t="0" r="r" b="b"/>
            <a:pathLst>
              <a:path w="78" h="202">
                <a:moveTo>
                  <a:pt x="12" y="199"/>
                </a:moveTo>
                <a:cubicBezTo>
                  <a:pt x="20" y="201"/>
                  <a:pt x="24" y="202"/>
                  <a:pt x="26" y="200"/>
                </a:cubicBezTo>
                <a:cubicBezTo>
                  <a:pt x="36" y="184"/>
                  <a:pt x="78" y="54"/>
                  <a:pt x="0" y="0"/>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7" name="Freeform 34"/>
          <p:cNvSpPr>
            <a:spLocks/>
          </p:cNvSpPr>
          <p:nvPr/>
        </p:nvSpPr>
        <p:spPr bwMode="auto">
          <a:xfrm>
            <a:off x="3154296" y="1331119"/>
            <a:ext cx="588962" cy="293687"/>
          </a:xfrm>
          <a:custGeom>
            <a:avLst/>
            <a:gdLst/>
            <a:ahLst/>
            <a:cxnLst>
              <a:cxn ang="0">
                <a:pos x="0" y="0"/>
              </a:cxn>
              <a:cxn ang="0">
                <a:pos x="207" y="103"/>
              </a:cxn>
            </a:cxnLst>
            <a:rect l="0" t="0" r="r" b="b"/>
            <a:pathLst>
              <a:path w="207" h="103">
                <a:moveTo>
                  <a:pt x="0" y="0"/>
                </a:moveTo>
                <a:cubicBezTo>
                  <a:pt x="56" y="31"/>
                  <a:pt x="168" y="93"/>
                  <a:pt x="207" y="103"/>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8" name="Freeform 35"/>
          <p:cNvSpPr>
            <a:spLocks/>
          </p:cNvSpPr>
          <p:nvPr/>
        </p:nvSpPr>
        <p:spPr bwMode="auto">
          <a:xfrm>
            <a:off x="3039996" y="1320006"/>
            <a:ext cx="876300" cy="3095625"/>
          </a:xfrm>
          <a:custGeom>
            <a:avLst/>
            <a:gdLst/>
            <a:ahLst/>
            <a:cxnLst>
              <a:cxn ang="0">
                <a:pos x="66" y="1088"/>
              </a:cxn>
              <a:cxn ang="0">
                <a:pos x="308" y="596"/>
              </a:cxn>
              <a:cxn ang="0">
                <a:pos x="0" y="59"/>
              </a:cxn>
              <a:cxn ang="0">
                <a:pos x="32" y="0"/>
              </a:cxn>
              <a:cxn ang="0">
                <a:pos x="40" y="4"/>
              </a:cxn>
            </a:cxnLst>
            <a:rect l="0" t="0" r="r" b="b"/>
            <a:pathLst>
              <a:path w="308" h="1088">
                <a:moveTo>
                  <a:pt x="66" y="1088"/>
                </a:moveTo>
                <a:cubicBezTo>
                  <a:pt x="213" y="974"/>
                  <a:pt x="308" y="796"/>
                  <a:pt x="308" y="596"/>
                </a:cubicBezTo>
                <a:cubicBezTo>
                  <a:pt x="308" y="367"/>
                  <a:pt x="184" y="167"/>
                  <a:pt x="0" y="59"/>
                </a:cubicBezTo>
                <a:cubicBezTo>
                  <a:pt x="32" y="0"/>
                  <a:pt x="32" y="0"/>
                  <a:pt x="32" y="0"/>
                </a:cubicBezTo>
                <a:cubicBezTo>
                  <a:pt x="35" y="1"/>
                  <a:pt x="37" y="3"/>
                  <a:pt x="40" y="4"/>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9" name="Freeform 36"/>
          <p:cNvSpPr>
            <a:spLocks/>
          </p:cNvSpPr>
          <p:nvPr/>
        </p:nvSpPr>
        <p:spPr bwMode="auto">
          <a:xfrm>
            <a:off x="369821" y="1320006"/>
            <a:ext cx="885825" cy="3084513"/>
          </a:xfrm>
          <a:custGeom>
            <a:avLst/>
            <a:gdLst/>
            <a:ahLst/>
            <a:cxnLst>
              <a:cxn ang="0">
                <a:pos x="48" y="102"/>
              </a:cxn>
              <a:cxn ang="0">
                <a:pos x="51" y="108"/>
              </a:cxn>
              <a:cxn ang="0">
                <a:pos x="271" y="4"/>
              </a:cxn>
              <a:cxn ang="0">
                <a:pos x="280" y="0"/>
              </a:cxn>
              <a:cxn ang="0">
                <a:pos x="311" y="57"/>
              </a:cxn>
              <a:cxn ang="0">
                <a:pos x="0" y="596"/>
              </a:cxn>
              <a:cxn ang="0">
                <a:pos x="237" y="1084"/>
              </a:cxn>
            </a:cxnLst>
            <a:rect l="0" t="0" r="r" b="b"/>
            <a:pathLst>
              <a:path w="311" h="1084">
                <a:moveTo>
                  <a:pt x="48" y="102"/>
                </a:moveTo>
                <a:cubicBezTo>
                  <a:pt x="49" y="104"/>
                  <a:pt x="50" y="106"/>
                  <a:pt x="51" y="108"/>
                </a:cubicBezTo>
                <a:cubicBezTo>
                  <a:pt x="60" y="121"/>
                  <a:pt x="205" y="41"/>
                  <a:pt x="271" y="4"/>
                </a:cubicBezTo>
                <a:cubicBezTo>
                  <a:pt x="274" y="3"/>
                  <a:pt x="277" y="1"/>
                  <a:pt x="280" y="0"/>
                </a:cubicBezTo>
                <a:cubicBezTo>
                  <a:pt x="311" y="57"/>
                  <a:pt x="311" y="57"/>
                  <a:pt x="311" y="57"/>
                </a:cubicBezTo>
                <a:cubicBezTo>
                  <a:pt x="125" y="165"/>
                  <a:pt x="0" y="366"/>
                  <a:pt x="0" y="596"/>
                </a:cubicBezTo>
                <a:cubicBezTo>
                  <a:pt x="0" y="794"/>
                  <a:pt x="93" y="970"/>
                  <a:pt x="237" y="1084"/>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40" name="Text Box 40"/>
          <p:cNvSpPr txBox="1">
            <a:spLocks noChangeArrowheads="1"/>
          </p:cNvSpPr>
          <p:nvPr/>
        </p:nvSpPr>
        <p:spPr bwMode="auto">
          <a:xfrm>
            <a:off x="4139952" y="2715766"/>
            <a:ext cx="8136904" cy="1675501"/>
          </a:xfrm>
          <a:prstGeom prst="rect">
            <a:avLst/>
          </a:prstGeom>
          <a:noFill/>
          <a:ln w="9525">
            <a:noFill/>
            <a:miter lim="800000"/>
            <a:headEnd/>
            <a:tailEnd/>
          </a:ln>
          <a:effectLst/>
        </p:spPr>
        <p:txBody>
          <a:bodyPr anchor="ctr"/>
          <a:lstStyle/>
          <a:p>
            <a:pPr>
              <a:spcBef>
                <a:spcPct val="50000"/>
              </a:spcBef>
            </a:pPr>
            <a:r>
              <a:rPr lang="zh-CN" altLang="en-US" sz="3600" b="1" dirty="0" smtClean="0">
                <a:solidFill>
                  <a:schemeClr val="accent6">
                    <a:lumMod val="75000"/>
                  </a:schemeClr>
                </a:solidFill>
                <a:latin typeface="微软雅黑" pitchFamily="34" charset="-122"/>
                <a:ea typeface="微软雅黑" pitchFamily="34" charset="-122"/>
              </a:rPr>
              <a:t>开通便捷，自助化平台</a:t>
            </a:r>
            <a:r>
              <a:rPr lang="en-GB" altLang="zh-CN" sz="3600" b="1" dirty="0" smtClean="0">
                <a:solidFill>
                  <a:schemeClr val="accent6">
                    <a:lumMod val="75000"/>
                  </a:schemeClr>
                </a:solidFill>
                <a:latin typeface="微软雅黑" pitchFamily="34" charset="-122"/>
                <a:ea typeface="微软雅黑" pitchFamily="34" charset="-122"/>
              </a:rPr>
              <a:t>!</a:t>
            </a:r>
            <a:endParaRPr lang="en-GB" altLang="zh-CN" sz="3600" b="1" dirty="0">
              <a:solidFill>
                <a:schemeClr val="accent6">
                  <a:lumMod val="75000"/>
                </a:schemeClr>
              </a:solidFill>
              <a:latin typeface="微软雅黑" pitchFamily="34" charset="-122"/>
              <a:ea typeface="微软雅黑" pitchFamily="34" charset="-122"/>
            </a:endParaRPr>
          </a:p>
        </p:txBody>
      </p:sp>
      <p:sp>
        <p:nvSpPr>
          <p:cNvPr id="41" name="Text Box 41"/>
          <p:cNvSpPr txBox="1">
            <a:spLocks noChangeArrowheads="1"/>
          </p:cNvSpPr>
          <p:nvPr/>
        </p:nvSpPr>
        <p:spPr bwMode="auto">
          <a:xfrm>
            <a:off x="4211960" y="2067694"/>
            <a:ext cx="7992888" cy="1728192"/>
          </a:xfrm>
          <a:prstGeom prst="rect">
            <a:avLst/>
          </a:prstGeom>
          <a:noFill/>
          <a:ln w="9525">
            <a:noFill/>
            <a:miter lim="800000"/>
            <a:headEnd/>
            <a:tailEnd/>
          </a:ln>
          <a:effectLst/>
        </p:spPr>
        <p:txBody>
          <a:bodyPr anchor="ctr"/>
          <a:lstStyle/>
          <a:p>
            <a:pPr>
              <a:spcBef>
                <a:spcPct val="50000"/>
              </a:spcBef>
            </a:pPr>
            <a:r>
              <a:rPr lang="en-US" altLang="zh-CN" sz="7200" b="1" dirty="0" smtClean="0">
                <a:solidFill>
                  <a:schemeClr val="accent6">
                    <a:lumMod val="75000"/>
                  </a:schemeClr>
                </a:solidFill>
                <a:latin typeface="微软雅黑" pitchFamily="34" charset="-122"/>
                <a:ea typeface="微软雅黑" pitchFamily="34" charset="-122"/>
              </a:rPr>
              <a:t>30</a:t>
            </a:r>
            <a:r>
              <a:rPr lang="zh-CN" altLang="en-US" sz="2800" dirty="0" smtClean="0">
                <a:solidFill>
                  <a:schemeClr val="accent6">
                    <a:lumMod val="75000"/>
                  </a:schemeClr>
                </a:solidFill>
                <a:latin typeface="微软雅黑" pitchFamily="34" charset="-122"/>
                <a:ea typeface="微软雅黑" pitchFamily="34" charset="-122"/>
              </a:rPr>
              <a:t>分钟自助商户开通</a:t>
            </a:r>
          </a:p>
          <a:p>
            <a:pPr>
              <a:spcBef>
                <a:spcPct val="50000"/>
              </a:spcBef>
            </a:pPr>
            <a:endParaRPr lang="en-GB" altLang="zh-CN" sz="2800" dirty="0" smtClean="0">
              <a:solidFill>
                <a:schemeClr val="accent6">
                  <a:lumMod val="75000"/>
                </a:schemeClr>
              </a:solidFill>
              <a:latin typeface="微软雅黑" pitchFamily="34" charset="-122"/>
              <a:ea typeface="微软雅黑" pitchFamily="34" charset="-122"/>
            </a:endParaRPr>
          </a:p>
        </p:txBody>
      </p:sp>
      <p:sp>
        <p:nvSpPr>
          <p:cNvPr id="42" name="Oval 11"/>
          <p:cNvSpPr>
            <a:spLocks noChangeArrowheads="1"/>
          </p:cNvSpPr>
          <p:nvPr/>
        </p:nvSpPr>
        <p:spPr bwMode="auto">
          <a:xfrm>
            <a:off x="2077971" y="2947194"/>
            <a:ext cx="130175" cy="134937"/>
          </a:xfrm>
          <a:prstGeom prst="ellipse">
            <a:avLst/>
          </a:prstGeom>
          <a:solidFill>
            <a:schemeClr val="accent1"/>
          </a:solidFill>
          <a:ln w="3810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43" name="Text Box 52"/>
          <p:cNvSpPr txBox="1">
            <a:spLocks noChangeArrowheads="1"/>
          </p:cNvSpPr>
          <p:nvPr/>
        </p:nvSpPr>
        <p:spPr bwMode="auto">
          <a:xfrm>
            <a:off x="5259387" y="987574"/>
            <a:ext cx="3884613" cy="1235075"/>
          </a:xfrm>
          <a:prstGeom prst="rect">
            <a:avLst/>
          </a:prstGeom>
          <a:noFill/>
          <a:ln w="9525">
            <a:noFill/>
            <a:miter lim="800000"/>
            <a:headEnd/>
            <a:tailEnd/>
          </a:ln>
          <a:effectLst/>
        </p:spPr>
        <p:txBody>
          <a:bodyPr anchor="ctr"/>
          <a:lstStyle/>
          <a:p>
            <a:pPr algn="ctr">
              <a:spcBef>
                <a:spcPct val="50000"/>
              </a:spcBef>
            </a:pPr>
            <a:r>
              <a:rPr lang="en-GB" altLang="zh-CN" sz="8000" b="1" dirty="0">
                <a:solidFill>
                  <a:schemeClr val="bg1">
                    <a:lumMod val="75000"/>
                  </a:schemeClr>
                </a:solidFill>
                <a:latin typeface="微软雅黑" pitchFamily="34" charset="-122"/>
                <a:ea typeface="微软雅黑" pitchFamily="34" charset="-122"/>
              </a:rPr>
              <a:t>help?</a:t>
            </a:r>
          </a:p>
        </p:txBody>
      </p:sp>
      <p:sp>
        <p:nvSpPr>
          <p:cNvPr id="44" name="Text Box 53"/>
          <p:cNvSpPr txBox="1">
            <a:spLocks noChangeArrowheads="1"/>
          </p:cNvSpPr>
          <p:nvPr/>
        </p:nvSpPr>
        <p:spPr bwMode="auto">
          <a:xfrm>
            <a:off x="3923928" y="555526"/>
            <a:ext cx="3587750" cy="1009650"/>
          </a:xfrm>
          <a:prstGeom prst="rect">
            <a:avLst/>
          </a:prstGeom>
          <a:noFill/>
          <a:ln w="9525">
            <a:noFill/>
            <a:miter lim="800000"/>
            <a:headEnd/>
            <a:tailEnd/>
          </a:ln>
          <a:effectLst/>
        </p:spPr>
        <p:txBody>
          <a:bodyPr anchor="ctr"/>
          <a:lstStyle/>
          <a:p>
            <a:pPr>
              <a:spcBef>
                <a:spcPct val="50000"/>
              </a:spcBef>
            </a:pPr>
            <a:r>
              <a:rPr lang="en-GB" altLang="zh-CN" sz="3600" dirty="0">
                <a:solidFill>
                  <a:schemeClr val="bg1">
                    <a:lumMod val="75000"/>
                  </a:schemeClr>
                </a:solidFill>
                <a:latin typeface="微软雅黑" pitchFamily="34" charset="-122"/>
                <a:ea typeface="微软雅黑" pitchFamily="34" charset="-122"/>
              </a:rPr>
              <a:t>How can we</a:t>
            </a:r>
          </a:p>
        </p:txBody>
      </p:sp>
      <p:sp>
        <p:nvSpPr>
          <p:cNvPr id="46" name="矩形 45"/>
          <p:cNvSpPr/>
          <p:nvPr/>
        </p:nvSpPr>
        <p:spPr>
          <a:xfrm>
            <a:off x="4211960" y="4011910"/>
            <a:ext cx="4608512" cy="646331"/>
          </a:xfrm>
          <a:prstGeom prst="rect">
            <a:avLst/>
          </a:prstGeom>
        </p:spPr>
        <p:txBody>
          <a:bodyPr wrap="square">
            <a:spAutoFit/>
          </a:bodyPr>
          <a:lstStyle/>
          <a:p>
            <a:pPr algn="just"/>
            <a:r>
              <a:rPr lang="en-US" altLang="zh-CN" dirty="0" smtClean="0">
                <a:solidFill>
                  <a:schemeClr val="bg1">
                    <a:lumMod val="65000"/>
                  </a:schemeClr>
                </a:solidFill>
                <a:latin typeface="微软雅黑" pitchFamily="34" charset="-122"/>
                <a:ea typeface="微软雅黑" pitchFamily="34" charset="-122"/>
              </a:rPr>
              <a:t>30</a:t>
            </a:r>
            <a:r>
              <a:rPr lang="zh-CN" altLang="en-US" dirty="0" smtClean="0">
                <a:solidFill>
                  <a:schemeClr val="bg1">
                    <a:lumMod val="65000"/>
                  </a:schemeClr>
                </a:solidFill>
                <a:latin typeface="微软雅黑" pitchFamily="34" charset="-122"/>
                <a:ea typeface="微软雅黑" pitchFamily="34" charset="-122"/>
              </a:rPr>
              <a:t>分钟快速完成自助商户开通，强大的交易管理系统使商户自助掌控每个交易细节</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400"/>
                                        <p:tgtEl>
                                          <p:spTgt spid="13"/>
                                        </p:tgtEl>
                                      </p:cBhvr>
                                    </p:animEffect>
                                  </p:childTnLst>
                                </p:cTn>
                              </p:par>
                            </p:childTnLst>
                          </p:cTn>
                        </p:par>
                        <p:par>
                          <p:cTn id="8" fill="hold">
                            <p:stCondLst>
                              <p:cond delay="400"/>
                            </p:stCondLst>
                            <p:childTnLst>
                              <p:par>
                                <p:cTn id="9" presetID="22" presetClass="entr" presetSubtype="4"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down)">
                                      <p:cBhvr>
                                        <p:cTn id="11" dur="200"/>
                                        <p:tgtEl>
                                          <p:spTgt spid="28"/>
                                        </p:tgtEl>
                                      </p:cBhvr>
                                    </p:animEffect>
                                  </p:childTnLst>
                                </p:cTn>
                              </p:par>
                            </p:childTnLst>
                          </p:cTn>
                        </p:par>
                        <p:par>
                          <p:cTn id="12" fill="hold">
                            <p:stCondLst>
                              <p:cond delay="600"/>
                            </p:stCondLst>
                            <p:childTnLst>
                              <p:par>
                                <p:cTn id="13" presetID="22" presetClass="entr" presetSubtype="4"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down)">
                                      <p:cBhvr>
                                        <p:cTn id="15" dur="500"/>
                                        <p:tgtEl>
                                          <p:spTgt spid="39"/>
                                        </p:tgtEl>
                                      </p:cBhvr>
                                    </p:animEffect>
                                  </p:childTnLst>
                                </p:cTn>
                              </p:par>
                            </p:childTnLst>
                          </p:cTn>
                        </p:par>
                        <p:par>
                          <p:cTn id="16" fill="hold">
                            <p:stCondLst>
                              <p:cond delay="1100"/>
                            </p:stCondLst>
                            <p:childTnLst>
                              <p:par>
                                <p:cTn id="17" presetID="22" presetClass="entr" presetSubtype="4"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200"/>
                                        <p:tgtEl>
                                          <p:spTgt spid="30"/>
                                        </p:tgtEl>
                                      </p:cBhvr>
                                    </p:animEffect>
                                  </p:childTnLst>
                                </p:cTn>
                              </p:par>
                            </p:childTnLst>
                          </p:cTn>
                        </p:par>
                        <p:par>
                          <p:cTn id="20" fill="hold">
                            <p:stCondLst>
                              <p:cond delay="1300"/>
                            </p:stCondLst>
                            <p:childTnLst>
                              <p:par>
                                <p:cTn id="21" presetID="22" presetClass="entr" presetSubtype="8"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300"/>
                                        <p:tgtEl>
                                          <p:spTgt spid="31"/>
                                        </p:tgtEl>
                                      </p:cBhvr>
                                    </p:animEffect>
                                  </p:childTnLst>
                                </p:cTn>
                              </p:par>
                            </p:childTnLst>
                          </p:cTn>
                        </p:par>
                        <p:par>
                          <p:cTn id="24" fill="hold">
                            <p:stCondLst>
                              <p:cond delay="1600"/>
                            </p:stCondLst>
                            <p:childTnLst>
                              <p:par>
                                <p:cTn id="25" presetID="22" presetClass="entr" presetSubtype="1"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up)">
                                      <p:cBhvr>
                                        <p:cTn id="27" dur="200"/>
                                        <p:tgtEl>
                                          <p:spTgt spid="32"/>
                                        </p:tgtEl>
                                      </p:cBhvr>
                                    </p:animEffect>
                                  </p:childTnLst>
                                </p:cTn>
                              </p:par>
                            </p:childTnLst>
                          </p:cTn>
                        </p:par>
                        <p:par>
                          <p:cTn id="28" fill="hold">
                            <p:stCondLst>
                              <p:cond delay="1800"/>
                            </p:stCondLst>
                            <p:childTnLst>
                              <p:par>
                                <p:cTn id="29" presetID="22" presetClass="entr" presetSubtype="8"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left)">
                                      <p:cBhvr>
                                        <p:cTn id="31" dur="400"/>
                                        <p:tgtEl>
                                          <p:spTgt spid="33"/>
                                        </p:tgtEl>
                                      </p:cBhvr>
                                    </p:animEffect>
                                  </p:childTnLst>
                                </p:cTn>
                              </p:par>
                            </p:childTnLst>
                          </p:cTn>
                        </p:par>
                        <p:par>
                          <p:cTn id="32" fill="hold">
                            <p:stCondLst>
                              <p:cond delay="2200"/>
                            </p:stCondLst>
                            <p:childTnLst>
                              <p:par>
                                <p:cTn id="33" presetID="22" presetClass="entr" presetSubtype="2"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right)">
                                      <p:cBhvr>
                                        <p:cTn id="35" dur="300"/>
                                        <p:tgtEl>
                                          <p:spTgt spid="34"/>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left)">
                                      <p:cBhvr>
                                        <p:cTn id="39" dur="400"/>
                                        <p:tgtEl>
                                          <p:spTgt spid="35"/>
                                        </p:tgtEl>
                                      </p:cBhvr>
                                    </p:animEffect>
                                  </p:childTnLst>
                                </p:cTn>
                              </p:par>
                            </p:childTnLst>
                          </p:cTn>
                        </p:par>
                        <p:par>
                          <p:cTn id="40" fill="hold">
                            <p:stCondLst>
                              <p:cond delay="2900"/>
                            </p:stCondLst>
                            <p:childTnLst>
                              <p:par>
                                <p:cTn id="41" presetID="22" presetClass="entr" presetSubtype="1"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up)">
                                      <p:cBhvr>
                                        <p:cTn id="43" dur="200"/>
                                        <p:tgtEl>
                                          <p:spTgt spid="36"/>
                                        </p:tgtEl>
                                      </p:cBhvr>
                                    </p:animEffect>
                                  </p:childTnLst>
                                </p:cTn>
                              </p:par>
                            </p:childTnLst>
                          </p:cTn>
                        </p:par>
                        <p:par>
                          <p:cTn id="44" fill="hold">
                            <p:stCondLst>
                              <p:cond delay="3100"/>
                            </p:stCondLst>
                            <p:childTnLst>
                              <p:par>
                                <p:cTn id="45" presetID="22" presetClass="entr" presetSubtype="2"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right)">
                                      <p:cBhvr>
                                        <p:cTn id="47" dur="200"/>
                                        <p:tgtEl>
                                          <p:spTgt spid="37"/>
                                        </p:tgtEl>
                                      </p:cBhvr>
                                    </p:animEffect>
                                  </p:childTnLst>
                                </p:cTn>
                              </p:par>
                            </p:childTnLst>
                          </p:cTn>
                        </p:par>
                        <p:par>
                          <p:cTn id="48" fill="hold">
                            <p:stCondLst>
                              <p:cond delay="3300"/>
                            </p:stCondLst>
                            <p:childTnLst>
                              <p:par>
                                <p:cTn id="49" presetID="22" presetClass="entr" presetSubtype="1"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wipe(up)">
                                      <p:cBhvr>
                                        <p:cTn id="51" dur="500"/>
                                        <p:tgtEl>
                                          <p:spTgt spid="38"/>
                                        </p:tgtEl>
                                      </p:cBhvr>
                                    </p:animEffect>
                                  </p:childTnLst>
                                </p:cTn>
                              </p:par>
                            </p:childTnLst>
                          </p:cTn>
                        </p:par>
                        <p:par>
                          <p:cTn id="52" fill="hold">
                            <p:stCondLst>
                              <p:cond delay="3800"/>
                            </p:stCondLst>
                            <p:childTnLst>
                              <p:par>
                                <p:cTn id="53" presetID="22" presetClass="entr" presetSubtype="1"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up)">
                                      <p:cBhvr>
                                        <p:cTn id="55" dur="200"/>
                                        <p:tgtEl>
                                          <p:spTgt spid="29"/>
                                        </p:tgtEl>
                                      </p:cBhvr>
                                    </p:animEffect>
                                  </p:childTnLst>
                                </p:cTn>
                              </p:par>
                            </p:childTnLst>
                          </p:cTn>
                        </p:par>
                        <p:par>
                          <p:cTn id="56" fill="hold">
                            <p:stCondLst>
                              <p:cond delay="4000"/>
                            </p:stCondLst>
                            <p:childTnLst>
                              <p:par>
                                <p:cTn id="57" presetID="22" presetClass="entr" presetSubtype="4"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down)">
                                      <p:cBhvr>
                                        <p:cTn id="59" dur="500"/>
                                        <p:tgtEl>
                                          <p:spTgt spid="15"/>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wipe(up)">
                                      <p:cBhvr>
                                        <p:cTn id="62" dur="500"/>
                                        <p:tgtEl>
                                          <p:spTgt spid="42"/>
                                        </p:tgtEl>
                                      </p:cBhvr>
                                    </p:animEffect>
                                  </p:childTnLst>
                                </p:cTn>
                              </p:par>
                            </p:childTnLst>
                          </p:cTn>
                        </p:par>
                        <p:par>
                          <p:cTn id="63" fill="hold">
                            <p:stCondLst>
                              <p:cond delay="4500"/>
                            </p:stCondLst>
                            <p:childTnLst>
                              <p:par>
                                <p:cTn id="64" presetID="1" presetClass="entr" presetSubtype="0"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20"/>
                                        </p:tgtEl>
                                        <p:attrNameLst>
                                          <p:attrName>style.visibility</p:attrName>
                                        </p:attrNameLst>
                                      </p:cBhvr>
                                      <p:to>
                                        <p:strVal val="visible"/>
                                      </p:to>
                                    </p:set>
                                  </p:childTnLst>
                                </p:cTn>
                              </p:par>
                            </p:childTnLst>
                          </p:cTn>
                        </p:par>
                        <p:par>
                          <p:cTn id="80" fill="hold">
                            <p:stCondLst>
                              <p:cond delay="4500"/>
                            </p:stCondLst>
                            <p:childTnLst>
                              <p:par>
                                <p:cTn id="81" presetID="22" presetClass="entr" presetSubtype="8" fill="hold" grpId="0" nodeType="after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wipe(left)">
                                      <p:cBhvr>
                                        <p:cTn id="83" dur="500"/>
                                        <p:tgtEl>
                                          <p:spTgt spid="14"/>
                                        </p:tgtEl>
                                      </p:cBhvr>
                                    </p:animEffect>
                                  </p:childTnLst>
                                </p:cTn>
                              </p:par>
                              <p:par>
                                <p:cTn id="84" presetID="1" presetClass="entr" presetSubtype="0"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8"/>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7"/>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6"/>
                                        </p:tgtEl>
                                        <p:attrNameLst>
                                          <p:attrName>style.visibility</p:attrName>
                                        </p:attrNameLst>
                                      </p:cBhvr>
                                      <p:to>
                                        <p:strVal val="visible"/>
                                      </p:to>
                                    </p:set>
                                  </p:childTnLst>
                                </p:cTn>
                              </p:par>
                            </p:childTnLst>
                          </p:cTn>
                        </p:par>
                        <p:par>
                          <p:cTn id="92" fill="hold">
                            <p:stCondLst>
                              <p:cond delay="5000"/>
                            </p:stCondLst>
                            <p:childTnLst>
                              <p:par>
                                <p:cTn id="93" presetID="47" presetClass="entr" presetSubtype="0" fill="hold" grpId="0" nodeType="after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500"/>
                                        <p:tgtEl>
                                          <p:spTgt spid="44"/>
                                        </p:tgtEl>
                                      </p:cBhvr>
                                    </p:animEffect>
                                    <p:anim calcmode="lin" valueType="num">
                                      <p:cBhvr>
                                        <p:cTn id="96" dur="500" fill="hold"/>
                                        <p:tgtEl>
                                          <p:spTgt spid="44"/>
                                        </p:tgtEl>
                                        <p:attrNameLst>
                                          <p:attrName>ppt_x</p:attrName>
                                        </p:attrNameLst>
                                      </p:cBhvr>
                                      <p:tavLst>
                                        <p:tav tm="0">
                                          <p:val>
                                            <p:strVal val="#ppt_x"/>
                                          </p:val>
                                        </p:tav>
                                        <p:tav tm="100000">
                                          <p:val>
                                            <p:strVal val="#ppt_x"/>
                                          </p:val>
                                        </p:tav>
                                      </p:tavLst>
                                    </p:anim>
                                    <p:anim calcmode="lin" valueType="num">
                                      <p:cBhvr>
                                        <p:cTn id="97" dur="500" fill="hold"/>
                                        <p:tgtEl>
                                          <p:spTgt spid="44"/>
                                        </p:tgtEl>
                                        <p:attrNameLst>
                                          <p:attrName>ppt_y</p:attrName>
                                        </p:attrNameLst>
                                      </p:cBhvr>
                                      <p:tavLst>
                                        <p:tav tm="0">
                                          <p:val>
                                            <p:strVal val="#ppt_y-.1"/>
                                          </p:val>
                                        </p:tav>
                                        <p:tav tm="100000">
                                          <p:val>
                                            <p:strVal val="#ppt_y"/>
                                          </p:val>
                                        </p:tav>
                                      </p:tavLst>
                                    </p:anim>
                                  </p:childTnLst>
                                </p:cTn>
                              </p:par>
                              <p:par>
                                <p:cTn id="98" presetID="10" presetClass="entr" presetSubtype="0" fill="hold" grpId="0" nodeType="withEffect">
                                  <p:stCondLst>
                                    <p:cond delay="0"/>
                                  </p:stCondLst>
                                  <p:childTnLst>
                                    <p:set>
                                      <p:cBhvr>
                                        <p:cTn id="99" dur="1" fill="hold">
                                          <p:stCondLst>
                                            <p:cond delay="0"/>
                                          </p:stCondLst>
                                        </p:cTn>
                                        <p:tgtEl>
                                          <p:spTgt spid="43"/>
                                        </p:tgtEl>
                                        <p:attrNameLst>
                                          <p:attrName>style.visibility</p:attrName>
                                        </p:attrNameLst>
                                      </p:cBhvr>
                                      <p:to>
                                        <p:strVal val="visible"/>
                                      </p:to>
                                    </p:set>
                                    <p:animEffect transition="in" filter="fade">
                                      <p:cBhvr>
                                        <p:cTn id="100" dur="500"/>
                                        <p:tgtEl>
                                          <p:spTgt spid="43"/>
                                        </p:tgtEl>
                                      </p:cBhvr>
                                    </p:animEffect>
                                  </p:childTnLst>
                                </p:cTn>
                              </p:par>
                              <p:par>
                                <p:cTn id="101" presetID="22" presetClass="entr" presetSubtype="4" fill="hold" nodeType="withEffect">
                                  <p:stCondLst>
                                    <p:cond delay="500"/>
                                  </p:stCondLst>
                                  <p:childTnLst>
                                    <p:set>
                                      <p:cBhvr>
                                        <p:cTn id="102" dur="1" fill="hold">
                                          <p:stCondLst>
                                            <p:cond delay="0"/>
                                          </p:stCondLst>
                                        </p:cTn>
                                        <p:tgtEl>
                                          <p:spTgt spid="5"/>
                                        </p:tgtEl>
                                        <p:attrNameLst>
                                          <p:attrName>style.visibility</p:attrName>
                                        </p:attrNameLst>
                                      </p:cBhvr>
                                      <p:to>
                                        <p:strVal val="visible"/>
                                      </p:to>
                                    </p:set>
                                    <p:animEffect transition="in" filter="wipe(down)">
                                      <p:cBhvr>
                                        <p:cTn id="103" dur="500"/>
                                        <p:tgtEl>
                                          <p:spTgt spid="5"/>
                                        </p:tgtEl>
                                      </p:cBhvr>
                                    </p:animEffect>
                                  </p:childTnLst>
                                </p:cTn>
                              </p:par>
                              <p:par>
                                <p:cTn id="104" presetID="22" presetClass="entr" presetSubtype="2" fill="hold" nodeType="withEffect">
                                  <p:stCondLst>
                                    <p:cond delay="500"/>
                                  </p:stCondLst>
                                  <p:childTnLst>
                                    <p:set>
                                      <p:cBhvr>
                                        <p:cTn id="105" dur="1" fill="hold">
                                          <p:stCondLst>
                                            <p:cond delay="0"/>
                                          </p:stCondLst>
                                        </p:cTn>
                                        <p:tgtEl>
                                          <p:spTgt spid="10"/>
                                        </p:tgtEl>
                                        <p:attrNameLst>
                                          <p:attrName>style.visibility</p:attrName>
                                        </p:attrNameLst>
                                      </p:cBhvr>
                                      <p:to>
                                        <p:strVal val="visible"/>
                                      </p:to>
                                    </p:set>
                                    <p:animEffect transition="in" filter="wipe(right)">
                                      <p:cBhvr>
                                        <p:cTn id="106" dur="500"/>
                                        <p:tgtEl>
                                          <p:spTgt spid="10"/>
                                        </p:tgtEl>
                                      </p:cBhvr>
                                    </p:animEffect>
                                  </p:childTnLst>
                                </p:cTn>
                              </p:par>
                            </p:childTnLst>
                          </p:cTn>
                        </p:par>
                        <p:par>
                          <p:cTn id="107" fill="hold">
                            <p:stCondLst>
                              <p:cond delay="6000"/>
                            </p:stCondLst>
                            <p:childTnLst>
                              <p:par>
                                <p:cTn id="108" presetID="8" presetClass="emph" presetSubtype="0" fill="hold" nodeType="afterEffect">
                                  <p:stCondLst>
                                    <p:cond delay="0"/>
                                  </p:stCondLst>
                                  <p:childTnLst>
                                    <p:animRot by="64800000">
                                      <p:cBhvr>
                                        <p:cTn id="109" dur="2000" fill="hold"/>
                                        <p:tgtEl>
                                          <p:spTgt spid="5"/>
                                        </p:tgtEl>
                                        <p:attrNameLst>
                                          <p:attrName>r</p:attrName>
                                        </p:attrNameLst>
                                      </p:cBhvr>
                                    </p:animRot>
                                  </p:childTnLst>
                                </p:cTn>
                              </p:par>
                              <p:par>
                                <p:cTn id="110" presetID="8" presetClass="emph" presetSubtype="0" fill="hold" nodeType="withEffect">
                                  <p:stCondLst>
                                    <p:cond delay="0"/>
                                  </p:stCondLst>
                                  <p:childTnLst>
                                    <p:animRot by="5400000">
                                      <p:cBhvr>
                                        <p:cTn id="111" dur="2000" fill="hold"/>
                                        <p:tgtEl>
                                          <p:spTgt spid="10"/>
                                        </p:tgtEl>
                                        <p:attrNameLst>
                                          <p:attrName>r</p:attrName>
                                        </p:attrNameLst>
                                      </p:cBhvr>
                                    </p:animRot>
                                  </p:childTnLst>
                                </p:cTn>
                              </p:par>
                            </p:childTnLst>
                          </p:cTn>
                        </p:par>
                      </p:childTnLst>
                    </p:cTn>
                  </p:par>
                  <p:par>
                    <p:cTn id="112" fill="hold">
                      <p:stCondLst>
                        <p:cond delay="indefinite"/>
                      </p:stCondLst>
                      <p:childTnLst>
                        <p:par>
                          <p:cTn id="113" fill="hold">
                            <p:stCondLst>
                              <p:cond delay="0"/>
                            </p:stCondLst>
                            <p:childTnLst>
                              <p:par>
                                <p:cTn id="114" presetID="47" presetClass="entr" presetSubtype="0" fill="hold" grpId="0" nodeType="clickEffect">
                                  <p:stCondLst>
                                    <p:cond delay="0"/>
                                  </p:stCondLst>
                                  <p:childTnLst>
                                    <p:set>
                                      <p:cBhvr>
                                        <p:cTn id="115" dur="1" fill="hold">
                                          <p:stCondLst>
                                            <p:cond delay="0"/>
                                          </p:stCondLst>
                                        </p:cTn>
                                        <p:tgtEl>
                                          <p:spTgt spid="41"/>
                                        </p:tgtEl>
                                        <p:attrNameLst>
                                          <p:attrName>style.visibility</p:attrName>
                                        </p:attrNameLst>
                                      </p:cBhvr>
                                      <p:to>
                                        <p:strVal val="visible"/>
                                      </p:to>
                                    </p:set>
                                    <p:animEffect transition="in" filter="fade">
                                      <p:cBhvr>
                                        <p:cTn id="116" dur="500"/>
                                        <p:tgtEl>
                                          <p:spTgt spid="41"/>
                                        </p:tgtEl>
                                      </p:cBhvr>
                                    </p:animEffect>
                                    <p:anim calcmode="lin" valueType="num">
                                      <p:cBhvr>
                                        <p:cTn id="117" dur="500" fill="hold"/>
                                        <p:tgtEl>
                                          <p:spTgt spid="41"/>
                                        </p:tgtEl>
                                        <p:attrNameLst>
                                          <p:attrName>ppt_x</p:attrName>
                                        </p:attrNameLst>
                                      </p:cBhvr>
                                      <p:tavLst>
                                        <p:tav tm="0">
                                          <p:val>
                                            <p:strVal val="#ppt_x"/>
                                          </p:val>
                                        </p:tav>
                                        <p:tav tm="100000">
                                          <p:val>
                                            <p:strVal val="#ppt_x"/>
                                          </p:val>
                                        </p:tav>
                                      </p:tavLst>
                                    </p:anim>
                                    <p:anim calcmode="lin" valueType="num">
                                      <p:cBhvr>
                                        <p:cTn id="118" dur="5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50" presetClass="entr" presetSubtype="0" decel="100000" fill="hold" grpId="0" nodeType="clickEffect">
                                  <p:stCondLst>
                                    <p:cond delay="0"/>
                                  </p:stCondLst>
                                  <p:childTnLst>
                                    <p:set>
                                      <p:cBhvr>
                                        <p:cTn id="122" dur="1" fill="hold">
                                          <p:stCondLst>
                                            <p:cond delay="0"/>
                                          </p:stCondLst>
                                        </p:cTn>
                                        <p:tgtEl>
                                          <p:spTgt spid="40"/>
                                        </p:tgtEl>
                                        <p:attrNameLst>
                                          <p:attrName>style.visibility</p:attrName>
                                        </p:attrNameLst>
                                      </p:cBhvr>
                                      <p:to>
                                        <p:strVal val="visible"/>
                                      </p:to>
                                    </p:set>
                                    <p:anim calcmode="lin" valueType="num">
                                      <p:cBhvr>
                                        <p:cTn id="123" dur="500" fill="hold"/>
                                        <p:tgtEl>
                                          <p:spTgt spid="40"/>
                                        </p:tgtEl>
                                        <p:attrNameLst>
                                          <p:attrName>ppt_w</p:attrName>
                                        </p:attrNameLst>
                                      </p:cBhvr>
                                      <p:tavLst>
                                        <p:tav tm="0">
                                          <p:val>
                                            <p:strVal val="#ppt_w+.3"/>
                                          </p:val>
                                        </p:tav>
                                        <p:tav tm="100000">
                                          <p:val>
                                            <p:strVal val="#ppt_w"/>
                                          </p:val>
                                        </p:tav>
                                      </p:tavLst>
                                    </p:anim>
                                    <p:anim calcmode="lin" valueType="num">
                                      <p:cBhvr>
                                        <p:cTn id="124" dur="500" fill="hold"/>
                                        <p:tgtEl>
                                          <p:spTgt spid="40"/>
                                        </p:tgtEl>
                                        <p:attrNameLst>
                                          <p:attrName>ppt_h</p:attrName>
                                        </p:attrNameLst>
                                      </p:cBhvr>
                                      <p:tavLst>
                                        <p:tav tm="0">
                                          <p:val>
                                            <p:strVal val="#ppt_h"/>
                                          </p:val>
                                        </p:tav>
                                        <p:tav tm="100000">
                                          <p:val>
                                            <p:strVal val="#ppt_h"/>
                                          </p:val>
                                        </p:tav>
                                      </p:tavLst>
                                    </p:anim>
                                    <p:animEffect transition="in" filter="fade">
                                      <p:cBhvr>
                                        <p:cTn id="125" dur="500"/>
                                        <p:tgtEl>
                                          <p:spTgt spid="40"/>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46"/>
                                        </p:tgtEl>
                                        <p:attrNameLst>
                                          <p:attrName>style.visibility</p:attrName>
                                        </p:attrNameLst>
                                      </p:cBhvr>
                                      <p:to>
                                        <p:strVal val="visible"/>
                                      </p:to>
                                    </p:set>
                                    <p:animEffect transition="in" filter="fade">
                                      <p:cBhvr>
                                        <p:cTn id="13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p:bldP spid="41" grpId="0"/>
      <p:bldP spid="42" grpId="0" animBg="1"/>
      <p:bldP spid="43" grpId="0"/>
      <p:bldP spid="44" grpId="0"/>
      <p:bldP spid="4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15"/>
          <p:cNvSpPr>
            <a:spLocks/>
          </p:cNvSpPr>
          <p:nvPr/>
        </p:nvSpPr>
        <p:spPr bwMode="auto">
          <a:xfrm>
            <a:off x="473026" y="2798267"/>
            <a:ext cx="369887" cy="493712"/>
          </a:xfrm>
          <a:custGeom>
            <a:avLst/>
            <a:gdLst/>
            <a:ahLst/>
            <a:cxnLst>
              <a:cxn ang="0">
                <a:pos x="166" y="0"/>
              </a:cxn>
              <a:cxn ang="0">
                <a:pos x="7" y="198"/>
              </a:cxn>
              <a:cxn ang="0">
                <a:pos x="1" y="209"/>
              </a:cxn>
              <a:cxn ang="0">
                <a:pos x="0" y="219"/>
              </a:cxn>
              <a:cxn ang="0">
                <a:pos x="1" y="221"/>
              </a:cxn>
            </a:cxnLst>
            <a:rect l="0" t="0" r="r" b="b"/>
            <a:pathLst>
              <a:path w="166" h="221">
                <a:moveTo>
                  <a:pt x="166" y="0"/>
                </a:moveTo>
                <a:cubicBezTo>
                  <a:pt x="7" y="198"/>
                  <a:pt x="7" y="198"/>
                  <a:pt x="7" y="198"/>
                </a:cubicBezTo>
                <a:cubicBezTo>
                  <a:pt x="4" y="202"/>
                  <a:pt x="2" y="205"/>
                  <a:pt x="1" y="209"/>
                </a:cubicBezTo>
                <a:cubicBezTo>
                  <a:pt x="0" y="212"/>
                  <a:pt x="0" y="216"/>
                  <a:pt x="0" y="219"/>
                </a:cubicBezTo>
                <a:cubicBezTo>
                  <a:pt x="1" y="219"/>
                  <a:pt x="1" y="220"/>
                  <a:pt x="1" y="221"/>
                </a:cubicBezTo>
              </a:path>
            </a:pathLst>
          </a:custGeom>
          <a:noFill/>
          <a:ln w="38100" cap="rnd">
            <a:solidFill>
              <a:schemeClr val="accent1">
                <a:lumMod val="60000"/>
                <a:lumOff val="40000"/>
              </a:schemeClr>
            </a:solidFill>
            <a:prstDash val="solid"/>
            <a:round/>
            <a:headEnd/>
            <a:tailEnd/>
          </a:ln>
        </p:spPr>
        <p:txBody>
          <a:bodyPr/>
          <a:lstStyle/>
          <a:p>
            <a:endParaRPr lang="zh-CN" altLang="en-US">
              <a:latin typeface="微软雅黑" pitchFamily="34" charset="-122"/>
              <a:ea typeface="微软雅黑" pitchFamily="34" charset="-122"/>
            </a:endParaRPr>
          </a:p>
        </p:txBody>
      </p:sp>
      <p:sp>
        <p:nvSpPr>
          <p:cNvPr id="73" name="Freeform 9"/>
          <p:cNvSpPr>
            <a:spLocks/>
          </p:cNvSpPr>
          <p:nvPr/>
        </p:nvSpPr>
        <p:spPr bwMode="auto">
          <a:xfrm>
            <a:off x="842913" y="1707654"/>
            <a:ext cx="2640013" cy="1090613"/>
          </a:xfrm>
          <a:custGeom>
            <a:avLst/>
            <a:gdLst/>
            <a:ahLst/>
            <a:cxnLst>
              <a:cxn ang="0">
                <a:pos x="1182" y="81"/>
              </a:cxn>
              <a:cxn ang="0">
                <a:pos x="417" y="1"/>
              </a:cxn>
              <a:cxn ang="0">
                <a:pos x="408" y="1"/>
              </a:cxn>
              <a:cxn ang="0">
                <a:pos x="399" y="3"/>
              </a:cxn>
              <a:cxn ang="0">
                <a:pos x="391" y="6"/>
              </a:cxn>
              <a:cxn ang="0">
                <a:pos x="385" y="10"/>
              </a:cxn>
              <a:cxn ang="0">
                <a:pos x="0" y="488"/>
              </a:cxn>
            </a:cxnLst>
            <a:rect l="0" t="0" r="r" b="b"/>
            <a:pathLst>
              <a:path w="1182" h="488">
                <a:moveTo>
                  <a:pt x="1182" y="81"/>
                </a:moveTo>
                <a:cubicBezTo>
                  <a:pt x="417" y="1"/>
                  <a:pt x="417" y="1"/>
                  <a:pt x="417" y="1"/>
                </a:cubicBezTo>
                <a:cubicBezTo>
                  <a:pt x="414" y="0"/>
                  <a:pt x="411" y="0"/>
                  <a:pt x="408" y="1"/>
                </a:cubicBezTo>
                <a:cubicBezTo>
                  <a:pt x="404" y="1"/>
                  <a:pt x="401" y="2"/>
                  <a:pt x="399" y="3"/>
                </a:cubicBezTo>
                <a:cubicBezTo>
                  <a:pt x="396" y="3"/>
                  <a:pt x="393" y="4"/>
                  <a:pt x="391" y="6"/>
                </a:cubicBezTo>
                <a:cubicBezTo>
                  <a:pt x="389" y="7"/>
                  <a:pt x="387" y="8"/>
                  <a:pt x="385" y="10"/>
                </a:cubicBezTo>
                <a:cubicBezTo>
                  <a:pt x="0" y="488"/>
                  <a:pt x="0" y="488"/>
                  <a:pt x="0" y="488"/>
                </a:cubicBezTo>
              </a:path>
            </a:pathLst>
          </a:custGeom>
          <a:noFill/>
          <a:ln w="38100" cap="rnd">
            <a:solidFill>
              <a:schemeClr val="accent1">
                <a:lumMod val="60000"/>
                <a:lumOff val="40000"/>
              </a:schemeClr>
            </a:solidFill>
            <a:prstDash val="solid"/>
            <a:round/>
            <a:headEnd/>
            <a:tailEnd/>
          </a:ln>
        </p:spPr>
        <p:txBody>
          <a:bodyPr/>
          <a:lstStyle/>
          <a:p>
            <a:endParaRPr lang="zh-CN" altLang="en-US">
              <a:latin typeface="微软雅黑" pitchFamily="34" charset="-122"/>
              <a:ea typeface="微软雅黑" pitchFamily="34" charset="-122"/>
            </a:endParaRPr>
          </a:p>
        </p:txBody>
      </p:sp>
      <p:sp>
        <p:nvSpPr>
          <p:cNvPr id="74" name="Freeform 12"/>
          <p:cNvSpPr>
            <a:spLocks/>
          </p:cNvSpPr>
          <p:nvPr/>
        </p:nvSpPr>
        <p:spPr bwMode="auto">
          <a:xfrm>
            <a:off x="474613" y="3291979"/>
            <a:ext cx="2757488" cy="625475"/>
          </a:xfrm>
          <a:custGeom>
            <a:avLst/>
            <a:gdLst/>
            <a:ahLst/>
            <a:cxnLst>
              <a:cxn ang="0">
                <a:pos x="0" y="0"/>
              </a:cxn>
              <a:cxn ang="0">
                <a:pos x="5" y="6"/>
              </a:cxn>
              <a:cxn ang="0">
                <a:pos x="15" y="11"/>
              </a:cxn>
              <a:cxn ang="0">
                <a:pos x="27" y="14"/>
              </a:cxn>
              <a:cxn ang="0">
                <a:pos x="1182" y="279"/>
              </a:cxn>
              <a:cxn ang="0">
                <a:pos x="1200" y="280"/>
              </a:cxn>
              <a:cxn ang="0">
                <a:pos x="1215" y="275"/>
              </a:cxn>
              <a:cxn ang="0">
                <a:pos x="1227" y="265"/>
              </a:cxn>
              <a:cxn ang="0">
                <a:pos x="1233" y="252"/>
              </a:cxn>
              <a:cxn ang="0">
                <a:pos x="1235" y="238"/>
              </a:cxn>
            </a:cxnLst>
            <a:rect l="0" t="0" r="r" b="b"/>
            <a:pathLst>
              <a:path w="1235" h="280">
                <a:moveTo>
                  <a:pt x="0" y="0"/>
                </a:moveTo>
                <a:cubicBezTo>
                  <a:pt x="1" y="2"/>
                  <a:pt x="3" y="4"/>
                  <a:pt x="5" y="6"/>
                </a:cubicBezTo>
                <a:cubicBezTo>
                  <a:pt x="7" y="8"/>
                  <a:pt x="11" y="10"/>
                  <a:pt x="15" y="11"/>
                </a:cubicBezTo>
                <a:cubicBezTo>
                  <a:pt x="27" y="14"/>
                  <a:pt x="27" y="14"/>
                  <a:pt x="27" y="14"/>
                </a:cubicBezTo>
                <a:cubicBezTo>
                  <a:pt x="1182" y="279"/>
                  <a:pt x="1182" y="279"/>
                  <a:pt x="1182" y="279"/>
                </a:cubicBezTo>
                <a:cubicBezTo>
                  <a:pt x="1188" y="280"/>
                  <a:pt x="1194" y="280"/>
                  <a:pt x="1200" y="280"/>
                </a:cubicBezTo>
                <a:cubicBezTo>
                  <a:pt x="1206" y="279"/>
                  <a:pt x="1211" y="277"/>
                  <a:pt x="1215" y="275"/>
                </a:cubicBezTo>
                <a:cubicBezTo>
                  <a:pt x="1220" y="272"/>
                  <a:pt x="1224" y="269"/>
                  <a:pt x="1227" y="265"/>
                </a:cubicBezTo>
                <a:cubicBezTo>
                  <a:pt x="1230" y="262"/>
                  <a:pt x="1232" y="257"/>
                  <a:pt x="1233" y="252"/>
                </a:cubicBezTo>
                <a:cubicBezTo>
                  <a:pt x="1235" y="238"/>
                  <a:pt x="1235" y="238"/>
                  <a:pt x="1235" y="238"/>
                </a:cubicBezTo>
              </a:path>
            </a:pathLst>
          </a:custGeom>
          <a:solidFill>
            <a:srgbClr val="0079C1"/>
          </a:solidFill>
          <a:ln w="38100" cap="rnd">
            <a:solidFill>
              <a:schemeClr val="accent1">
                <a:lumMod val="60000"/>
                <a:lumOff val="40000"/>
              </a:schemeClr>
            </a:solidFill>
            <a:prstDash val="solid"/>
            <a:round/>
            <a:headEnd/>
            <a:tailEnd/>
          </a:ln>
        </p:spPr>
        <p:txBody>
          <a:bodyPr/>
          <a:lstStyle/>
          <a:p>
            <a:endParaRPr lang="zh-CN" altLang="en-US">
              <a:latin typeface="微软雅黑" pitchFamily="34" charset="-122"/>
              <a:ea typeface="微软雅黑" pitchFamily="34" charset="-122"/>
            </a:endParaRPr>
          </a:p>
        </p:txBody>
      </p:sp>
      <p:grpSp>
        <p:nvGrpSpPr>
          <p:cNvPr id="75" name="Group 66"/>
          <p:cNvGrpSpPr>
            <a:grpSpLocks/>
          </p:cNvGrpSpPr>
          <p:nvPr/>
        </p:nvGrpSpPr>
        <p:grpSpPr bwMode="auto">
          <a:xfrm>
            <a:off x="3087638" y="1888629"/>
            <a:ext cx="476250" cy="2201863"/>
            <a:chOff x="2370" y="1582"/>
            <a:chExt cx="300" cy="1387"/>
          </a:xfrm>
        </p:grpSpPr>
        <p:sp>
          <p:nvSpPr>
            <p:cNvPr id="76" name="Freeform 11"/>
            <p:cNvSpPr>
              <a:spLocks/>
            </p:cNvSpPr>
            <p:nvPr/>
          </p:nvSpPr>
          <p:spPr bwMode="auto">
            <a:xfrm>
              <a:off x="2461" y="1582"/>
              <a:ext cx="209" cy="1219"/>
            </a:xfrm>
            <a:custGeom>
              <a:avLst/>
              <a:gdLst/>
              <a:ahLst/>
              <a:cxnLst>
                <a:cxn ang="0">
                  <a:pos x="0" y="866"/>
                </a:cxn>
                <a:cxn ang="0">
                  <a:pos x="148" y="18"/>
                </a:cxn>
                <a:cxn ang="0">
                  <a:pos x="147" y="12"/>
                </a:cxn>
                <a:cxn ang="0">
                  <a:pos x="142" y="7"/>
                </a:cxn>
                <a:cxn ang="0">
                  <a:pos x="133" y="3"/>
                </a:cxn>
                <a:cxn ang="0">
                  <a:pos x="123" y="1"/>
                </a:cxn>
                <a:cxn ang="0">
                  <a:pos x="112" y="0"/>
                </a:cxn>
              </a:cxnLst>
              <a:rect l="0" t="0" r="r" b="b"/>
              <a:pathLst>
                <a:path w="148" h="866">
                  <a:moveTo>
                    <a:pt x="0" y="866"/>
                  </a:moveTo>
                  <a:cubicBezTo>
                    <a:pt x="148" y="18"/>
                    <a:pt x="148" y="18"/>
                    <a:pt x="148" y="18"/>
                  </a:cubicBezTo>
                  <a:cubicBezTo>
                    <a:pt x="148" y="16"/>
                    <a:pt x="148" y="14"/>
                    <a:pt x="147" y="12"/>
                  </a:cubicBezTo>
                  <a:cubicBezTo>
                    <a:pt x="146" y="10"/>
                    <a:pt x="144" y="9"/>
                    <a:pt x="142" y="7"/>
                  </a:cubicBezTo>
                  <a:cubicBezTo>
                    <a:pt x="139" y="6"/>
                    <a:pt x="137" y="4"/>
                    <a:pt x="133" y="3"/>
                  </a:cubicBezTo>
                  <a:cubicBezTo>
                    <a:pt x="130" y="2"/>
                    <a:pt x="127" y="1"/>
                    <a:pt x="123" y="1"/>
                  </a:cubicBezTo>
                  <a:cubicBezTo>
                    <a:pt x="112" y="0"/>
                    <a:pt x="112" y="0"/>
                    <a:pt x="112" y="0"/>
                  </a:cubicBezTo>
                </a:path>
              </a:pathLst>
            </a:custGeom>
            <a:noFill/>
            <a:ln w="38100" cap="rnd">
              <a:solidFill>
                <a:schemeClr val="accent1">
                  <a:lumMod val="60000"/>
                  <a:lumOff val="40000"/>
                </a:schemeClr>
              </a:solidFill>
              <a:prstDash val="solid"/>
              <a:round/>
              <a:headEnd/>
              <a:tailEnd/>
            </a:ln>
          </p:spPr>
          <p:txBody>
            <a:bodyPr/>
            <a:lstStyle/>
            <a:p>
              <a:endParaRPr lang="zh-CN" altLang="en-US">
                <a:latin typeface="微软雅黑" pitchFamily="34" charset="-122"/>
                <a:ea typeface="微软雅黑" pitchFamily="34" charset="-122"/>
              </a:endParaRPr>
            </a:p>
          </p:txBody>
        </p:sp>
        <p:sp>
          <p:nvSpPr>
            <p:cNvPr id="77" name="Freeform 16"/>
            <p:cNvSpPr>
              <a:spLocks/>
            </p:cNvSpPr>
            <p:nvPr/>
          </p:nvSpPr>
          <p:spPr bwMode="auto">
            <a:xfrm>
              <a:off x="2370" y="1608"/>
              <a:ext cx="300" cy="1361"/>
            </a:xfrm>
            <a:custGeom>
              <a:avLst/>
              <a:gdLst/>
              <a:ahLst/>
              <a:cxnLst>
                <a:cxn ang="0">
                  <a:pos x="0" y="965"/>
                </a:cxn>
                <a:cxn ang="0">
                  <a:pos x="4" y="966"/>
                </a:cxn>
                <a:cxn ang="0">
                  <a:pos x="21" y="967"/>
                </a:cxn>
                <a:cxn ang="0">
                  <a:pos x="36" y="963"/>
                </a:cxn>
                <a:cxn ang="0">
                  <a:pos x="47" y="953"/>
                </a:cxn>
                <a:cxn ang="0">
                  <a:pos x="52" y="940"/>
                </a:cxn>
                <a:cxn ang="0">
                  <a:pos x="202" y="73"/>
                </a:cxn>
                <a:cxn ang="0">
                  <a:pos x="213" y="0"/>
                </a:cxn>
              </a:cxnLst>
              <a:rect l="0" t="0" r="r" b="b"/>
              <a:pathLst>
                <a:path w="213" h="968">
                  <a:moveTo>
                    <a:pt x="0" y="965"/>
                  </a:moveTo>
                  <a:cubicBezTo>
                    <a:pt x="4" y="966"/>
                    <a:pt x="4" y="966"/>
                    <a:pt x="4" y="966"/>
                  </a:cubicBezTo>
                  <a:cubicBezTo>
                    <a:pt x="10" y="968"/>
                    <a:pt x="15" y="968"/>
                    <a:pt x="21" y="967"/>
                  </a:cubicBezTo>
                  <a:cubicBezTo>
                    <a:pt x="26" y="967"/>
                    <a:pt x="31" y="965"/>
                    <a:pt x="36" y="963"/>
                  </a:cubicBezTo>
                  <a:cubicBezTo>
                    <a:pt x="40" y="960"/>
                    <a:pt x="44" y="957"/>
                    <a:pt x="47" y="953"/>
                  </a:cubicBezTo>
                  <a:cubicBezTo>
                    <a:pt x="49" y="950"/>
                    <a:pt x="51" y="945"/>
                    <a:pt x="52" y="940"/>
                  </a:cubicBezTo>
                  <a:cubicBezTo>
                    <a:pt x="202" y="73"/>
                    <a:pt x="202" y="73"/>
                    <a:pt x="202" y="73"/>
                  </a:cubicBezTo>
                  <a:cubicBezTo>
                    <a:pt x="213" y="0"/>
                    <a:pt x="213" y="0"/>
                    <a:pt x="213" y="0"/>
                  </a:cubicBezTo>
                </a:path>
              </a:pathLst>
            </a:custGeom>
            <a:noFill/>
            <a:ln w="38100" cap="rnd">
              <a:solidFill>
                <a:schemeClr val="accent1">
                  <a:lumMod val="60000"/>
                  <a:lumOff val="40000"/>
                </a:schemeClr>
              </a:solidFill>
              <a:prstDash val="solid"/>
              <a:round/>
              <a:headEnd/>
              <a:tailEnd/>
            </a:ln>
          </p:spPr>
          <p:txBody>
            <a:bodyPr/>
            <a:lstStyle/>
            <a:p>
              <a:endParaRPr lang="zh-CN" altLang="en-US">
                <a:latin typeface="微软雅黑" pitchFamily="34" charset="-122"/>
                <a:ea typeface="微软雅黑" pitchFamily="34" charset="-122"/>
              </a:endParaRPr>
            </a:p>
          </p:txBody>
        </p:sp>
      </p:grpSp>
      <p:grpSp>
        <p:nvGrpSpPr>
          <p:cNvPr id="78" name="Group 64"/>
          <p:cNvGrpSpPr>
            <a:grpSpLocks/>
          </p:cNvGrpSpPr>
          <p:nvPr/>
        </p:nvGrpSpPr>
        <p:grpSpPr bwMode="auto">
          <a:xfrm>
            <a:off x="474613" y="3291979"/>
            <a:ext cx="2613025" cy="792163"/>
            <a:chOff x="724" y="2466"/>
            <a:chExt cx="1646" cy="499"/>
          </a:xfrm>
        </p:grpSpPr>
        <p:sp>
          <p:nvSpPr>
            <p:cNvPr id="79" name="Line 17"/>
            <p:cNvSpPr>
              <a:spLocks noChangeShapeType="1"/>
            </p:cNvSpPr>
            <p:nvPr/>
          </p:nvSpPr>
          <p:spPr bwMode="auto">
            <a:xfrm>
              <a:off x="797" y="2588"/>
              <a:ext cx="1573" cy="377"/>
            </a:xfrm>
            <a:prstGeom prst="line">
              <a:avLst/>
            </a:prstGeom>
            <a:noFill/>
            <a:ln w="38100" cap="rnd">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80" name="Freeform 18"/>
            <p:cNvSpPr>
              <a:spLocks/>
            </p:cNvSpPr>
            <p:nvPr/>
          </p:nvSpPr>
          <p:spPr bwMode="auto">
            <a:xfrm>
              <a:off x="724" y="2466"/>
              <a:ext cx="73" cy="122"/>
            </a:xfrm>
            <a:custGeom>
              <a:avLst/>
              <a:gdLst/>
              <a:ahLst/>
              <a:cxnLst>
                <a:cxn ang="0">
                  <a:pos x="0" y="0"/>
                </a:cxn>
                <a:cxn ang="0">
                  <a:pos x="36" y="76"/>
                </a:cxn>
                <a:cxn ang="0">
                  <a:pos x="39" y="80"/>
                </a:cxn>
                <a:cxn ang="0">
                  <a:pos x="42" y="83"/>
                </a:cxn>
                <a:cxn ang="0">
                  <a:pos x="46" y="85"/>
                </a:cxn>
                <a:cxn ang="0">
                  <a:pos x="51" y="87"/>
                </a:cxn>
                <a:cxn ang="0">
                  <a:pos x="52" y="87"/>
                </a:cxn>
              </a:cxnLst>
              <a:rect l="0" t="0" r="r" b="b"/>
              <a:pathLst>
                <a:path w="52" h="87">
                  <a:moveTo>
                    <a:pt x="0" y="0"/>
                  </a:moveTo>
                  <a:cubicBezTo>
                    <a:pt x="11" y="22"/>
                    <a:pt x="26" y="54"/>
                    <a:pt x="36" y="76"/>
                  </a:cubicBezTo>
                  <a:cubicBezTo>
                    <a:pt x="37" y="77"/>
                    <a:pt x="38" y="79"/>
                    <a:pt x="39" y="80"/>
                  </a:cubicBezTo>
                  <a:cubicBezTo>
                    <a:pt x="39" y="81"/>
                    <a:pt x="40" y="82"/>
                    <a:pt x="42" y="83"/>
                  </a:cubicBezTo>
                  <a:cubicBezTo>
                    <a:pt x="43" y="84"/>
                    <a:pt x="44" y="84"/>
                    <a:pt x="46" y="85"/>
                  </a:cubicBezTo>
                  <a:cubicBezTo>
                    <a:pt x="47" y="86"/>
                    <a:pt x="49" y="86"/>
                    <a:pt x="51" y="87"/>
                  </a:cubicBezTo>
                  <a:cubicBezTo>
                    <a:pt x="52" y="87"/>
                    <a:pt x="52" y="87"/>
                    <a:pt x="52" y="87"/>
                  </a:cubicBezTo>
                </a:path>
              </a:pathLst>
            </a:custGeom>
            <a:noFill/>
            <a:ln w="38100" cap="rnd">
              <a:solidFill>
                <a:schemeClr val="accent1">
                  <a:lumMod val="60000"/>
                  <a:lumOff val="40000"/>
                </a:schemeClr>
              </a:solidFill>
              <a:prstDash val="solid"/>
              <a:round/>
              <a:headEnd/>
              <a:tailEnd/>
            </a:ln>
          </p:spPr>
          <p:txBody>
            <a:bodyPr/>
            <a:lstStyle/>
            <a:p>
              <a:endParaRPr lang="zh-CN" altLang="en-US">
                <a:latin typeface="微软雅黑" pitchFamily="34" charset="-122"/>
                <a:ea typeface="微软雅黑" pitchFamily="34" charset="-122"/>
              </a:endParaRPr>
            </a:p>
          </p:txBody>
        </p:sp>
      </p:grpSp>
      <p:sp>
        <p:nvSpPr>
          <p:cNvPr id="81" name="Line 19"/>
          <p:cNvSpPr>
            <a:spLocks noChangeShapeType="1"/>
          </p:cNvSpPr>
          <p:nvPr/>
        </p:nvSpPr>
        <p:spPr bwMode="auto">
          <a:xfrm>
            <a:off x="-1" y="2806204"/>
            <a:ext cx="836563" cy="0"/>
          </a:xfrm>
          <a:prstGeom prst="line">
            <a:avLst/>
          </a:prstGeom>
          <a:noFill/>
          <a:ln w="3810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83" name="Freeform 21"/>
          <p:cNvSpPr>
            <a:spLocks/>
          </p:cNvSpPr>
          <p:nvPr/>
        </p:nvSpPr>
        <p:spPr bwMode="auto">
          <a:xfrm>
            <a:off x="1619672" y="1779662"/>
            <a:ext cx="1887538" cy="406400"/>
          </a:xfrm>
          <a:custGeom>
            <a:avLst/>
            <a:gdLst/>
            <a:ahLst/>
            <a:cxnLst>
              <a:cxn ang="0">
                <a:pos x="89" y="0"/>
              </a:cxn>
              <a:cxn ang="0">
                <a:pos x="1189" y="121"/>
              </a:cxn>
              <a:cxn ang="0">
                <a:pos x="1162" y="256"/>
              </a:cxn>
              <a:cxn ang="0">
                <a:pos x="0" y="113"/>
              </a:cxn>
              <a:cxn ang="0">
                <a:pos x="89" y="0"/>
              </a:cxn>
            </a:cxnLst>
            <a:rect l="0" t="0" r="r" b="b"/>
            <a:pathLst>
              <a:path w="1189" h="256">
                <a:moveTo>
                  <a:pt x="89" y="0"/>
                </a:moveTo>
                <a:lnTo>
                  <a:pt x="1189" y="121"/>
                </a:lnTo>
                <a:lnTo>
                  <a:pt x="1162" y="256"/>
                </a:lnTo>
                <a:lnTo>
                  <a:pt x="0" y="113"/>
                </a:lnTo>
                <a:lnTo>
                  <a:pt x="89" y="0"/>
                </a:lnTo>
                <a:close/>
              </a:path>
            </a:pathLst>
          </a:custGeom>
          <a:solidFill>
            <a:srgbClr val="0079C1"/>
          </a:solid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84" name="Freeform 22"/>
          <p:cNvSpPr>
            <a:spLocks noEditPoints="1"/>
          </p:cNvSpPr>
          <p:nvPr/>
        </p:nvSpPr>
        <p:spPr bwMode="auto">
          <a:xfrm>
            <a:off x="1611263" y="2390279"/>
            <a:ext cx="409575" cy="225425"/>
          </a:xfrm>
          <a:custGeom>
            <a:avLst/>
            <a:gdLst/>
            <a:ahLst/>
            <a:cxnLst>
              <a:cxn ang="0">
                <a:pos x="174" y="17"/>
              </a:cxn>
              <a:cxn ang="0">
                <a:pos x="183" y="29"/>
              </a:cxn>
              <a:cxn ang="0">
                <a:pos x="152" y="86"/>
              </a:cxn>
              <a:cxn ang="0">
                <a:pos x="137" y="98"/>
              </a:cxn>
              <a:cxn ang="0">
                <a:pos x="114" y="101"/>
              </a:cxn>
              <a:cxn ang="0">
                <a:pos x="8" y="82"/>
              </a:cxn>
              <a:cxn ang="0">
                <a:pos x="0" y="70"/>
              </a:cxn>
              <a:cxn ang="0">
                <a:pos x="34" y="13"/>
              </a:cxn>
              <a:cxn ang="0">
                <a:pos x="50" y="3"/>
              </a:cxn>
              <a:cxn ang="0">
                <a:pos x="72" y="0"/>
              </a:cxn>
              <a:cxn ang="0">
                <a:pos x="112" y="75"/>
              </a:cxn>
              <a:cxn ang="0">
                <a:pos x="118" y="70"/>
              </a:cxn>
              <a:cxn ang="0">
                <a:pos x="123" y="65"/>
              </a:cxn>
              <a:cxn ang="0">
                <a:pos x="125" y="57"/>
              </a:cxn>
              <a:cxn ang="0">
                <a:pos x="122" y="50"/>
              </a:cxn>
              <a:cxn ang="0">
                <a:pos x="115" y="44"/>
              </a:cxn>
              <a:cxn ang="0">
                <a:pos x="104" y="41"/>
              </a:cxn>
              <a:cxn ang="0">
                <a:pos x="100" y="41"/>
              </a:cxn>
              <a:cxn ang="0">
                <a:pos x="96" y="41"/>
              </a:cxn>
              <a:cxn ang="0">
                <a:pos x="91" y="41"/>
              </a:cxn>
              <a:cxn ang="0">
                <a:pos x="86" y="41"/>
              </a:cxn>
              <a:cxn ang="0">
                <a:pos x="133" y="39"/>
              </a:cxn>
              <a:cxn ang="0">
                <a:pos x="83" y="18"/>
              </a:cxn>
              <a:cxn ang="0">
                <a:pos x="76" y="52"/>
              </a:cxn>
              <a:cxn ang="0">
                <a:pos x="80" y="51"/>
              </a:cxn>
              <a:cxn ang="0">
                <a:pos x="83" y="50"/>
              </a:cxn>
              <a:cxn ang="0">
                <a:pos x="87" y="50"/>
              </a:cxn>
              <a:cxn ang="0">
                <a:pos x="91" y="50"/>
              </a:cxn>
              <a:cxn ang="0">
                <a:pos x="95" y="51"/>
              </a:cxn>
              <a:cxn ang="0">
                <a:pos x="98" y="54"/>
              </a:cxn>
              <a:cxn ang="0">
                <a:pos x="99" y="57"/>
              </a:cxn>
              <a:cxn ang="0">
                <a:pos x="97" y="62"/>
              </a:cxn>
              <a:cxn ang="0">
                <a:pos x="93" y="67"/>
              </a:cxn>
              <a:cxn ang="0">
                <a:pos x="89" y="69"/>
              </a:cxn>
              <a:cxn ang="0">
                <a:pos x="84" y="71"/>
              </a:cxn>
              <a:cxn ang="0">
                <a:pos x="78" y="71"/>
              </a:cxn>
              <a:cxn ang="0">
                <a:pos x="74" y="69"/>
              </a:cxn>
              <a:cxn ang="0">
                <a:pos x="72" y="67"/>
              </a:cxn>
              <a:cxn ang="0">
                <a:pos x="71" y="64"/>
              </a:cxn>
              <a:cxn ang="0">
                <a:pos x="71" y="61"/>
              </a:cxn>
              <a:cxn ang="0">
                <a:pos x="45" y="61"/>
              </a:cxn>
              <a:cxn ang="0">
                <a:pos x="45" y="64"/>
              </a:cxn>
              <a:cxn ang="0">
                <a:pos x="46" y="68"/>
              </a:cxn>
              <a:cxn ang="0">
                <a:pos x="48" y="71"/>
              </a:cxn>
              <a:cxn ang="0">
                <a:pos x="51" y="74"/>
              </a:cxn>
              <a:cxn ang="0">
                <a:pos x="55" y="76"/>
              </a:cxn>
              <a:cxn ang="0">
                <a:pos x="61" y="78"/>
              </a:cxn>
              <a:cxn ang="0">
                <a:pos x="68" y="80"/>
              </a:cxn>
              <a:cxn ang="0">
                <a:pos x="78" y="82"/>
              </a:cxn>
              <a:cxn ang="0">
                <a:pos x="90" y="82"/>
              </a:cxn>
              <a:cxn ang="0">
                <a:pos x="99" y="80"/>
              </a:cxn>
              <a:cxn ang="0">
                <a:pos x="108" y="77"/>
              </a:cxn>
            </a:cxnLst>
            <a:rect l="0" t="0" r="r" b="b"/>
            <a:pathLst>
              <a:path w="183" h="101">
                <a:moveTo>
                  <a:pt x="164" y="14"/>
                </a:moveTo>
                <a:cubicBezTo>
                  <a:pt x="168" y="15"/>
                  <a:pt x="171" y="16"/>
                  <a:pt x="174" y="17"/>
                </a:cubicBezTo>
                <a:cubicBezTo>
                  <a:pt x="176" y="19"/>
                  <a:pt x="178" y="20"/>
                  <a:pt x="180" y="22"/>
                </a:cubicBezTo>
                <a:cubicBezTo>
                  <a:pt x="182" y="24"/>
                  <a:pt x="182" y="26"/>
                  <a:pt x="183" y="29"/>
                </a:cubicBezTo>
                <a:cubicBezTo>
                  <a:pt x="183" y="31"/>
                  <a:pt x="182" y="33"/>
                  <a:pt x="181" y="36"/>
                </a:cubicBezTo>
                <a:cubicBezTo>
                  <a:pt x="152" y="86"/>
                  <a:pt x="152" y="86"/>
                  <a:pt x="152" y="86"/>
                </a:cubicBezTo>
                <a:cubicBezTo>
                  <a:pt x="151" y="89"/>
                  <a:pt x="149" y="91"/>
                  <a:pt x="146" y="93"/>
                </a:cubicBezTo>
                <a:cubicBezTo>
                  <a:pt x="143" y="95"/>
                  <a:pt x="140" y="97"/>
                  <a:pt x="137" y="98"/>
                </a:cubicBezTo>
                <a:cubicBezTo>
                  <a:pt x="133" y="100"/>
                  <a:pt x="129" y="101"/>
                  <a:pt x="125" y="101"/>
                </a:cubicBezTo>
                <a:cubicBezTo>
                  <a:pt x="122" y="101"/>
                  <a:pt x="118" y="101"/>
                  <a:pt x="114" y="101"/>
                </a:cubicBezTo>
                <a:cubicBezTo>
                  <a:pt x="17" y="85"/>
                  <a:pt x="17" y="85"/>
                  <a:pt x="17" y="85"/>
                </a:cubicBezTo>
                <a:cubicBezTo>
                  <a:pt x="13" y="84"/>
                  <a:pt x="10" y="83"/>
                  <a:pt x="8" y="82"/>
                </a:cubicBezTo>
                <a:cubicBezTo>
                  <a:pt x="5" y="80"/>
                  <a:pt x="3" y="79"/>
                  <a:pt x="2" y="76"/>
                </a:cubicBezTo>
                <a:cubicBezTo>
                  <a:pt x="0" y="74"/>
                  <a:pt x="0" y="72"/>
                  <a:pt x="0" y="70"/>
                </a:cubicBezTo>
                <a:cubicBezTo>
                  <a:pt x="0" y="67"/>
                  <a:pt x="0" y="65"/>
                  <a:pt x="2" y="62"/>
                </a:cubicBezTo>
                <a:cubicBezTo>
                  <a:pt x="34" y="13"/>
                  <a:pt x="34" y="13"/>
                  <a:pt x="34" y="13"/>
                </a:cubicBezTo>
                <a:cubicBezTo>
                  <a:pt x="36" y="11"/>
                  <a:pt x="38" y="9"/>
                  <a:pt x="41" y="7"/>
                </a:cubicBezTo>
                <a:cubicBezTo>
                  <a:pt x="43" y="5"/>
                  <a:pt x="47" y="4"/>
                  <a:pt x="50" y="3"/>
                </a:cubicBezTo>
                <a:cubicBezTo>
                  <a:pt x="53" y="1"/>
                  <a:pt x="57" y="1"/>
                  <a:pt x="61" y="0"/>
                </a:cubicBezTo>
                <a:cubicBezTo>
                  <a:pt x="64" y="0"/>
                  <a:pt x="68" y="0"/>
                  <a:pt x="72" y="0"/>
                </a:cubicBezTo>
                <a:lnTo>
                  <a:pt x="164" y="14"/>
                </a:lnTo>
                <a:close/>
                <a:moveTo>
                  <a:pt x="112" y="75"/>
                </a:moveTo>
                <a:cubicBezTo>
                  <a:pt x="113" y="74"/>
                  <a:pt x="114" y="73"/>
                  <a:pt x="115" y="73"/>
                </a:cubicBezTo>
                <a:cubicBezTo>
                  <a:pt x="116" y="72"/>
                  <a:pt x="117" y="71"/>
                  <a:pt x="118" y="70"/>
                </a:cubicBezTo>
                <a:cubicBezTo>
                  <a:pt x="119" y="69"/>
                  <a:pt x="120" y="68"/>
                  <a:pt x="121" y="67"/>
                </a:cubicBezTo>
                <a:cubicBezTo>
                  <a:pt x="121" y="67"/>
                  <a:pt x="122" y="66"/>
                  <a:pt x="123" y="65"/>
                </a:cubicBezTo>
                <a:cubicBezTo>
                  <a:pt x="123" y="63"/>
                  <a:pt x="124" y="62"/>
                  <a:pt x="124" y="61"/>
                </a:cubicBezTo>
                <a:cubicBezTo>
                  <a:pt x="125" y="59"/>
                  <a:pt x="125" y="58"/>
                  <a:pt x="125" y="57"/>
                </a:cubicBezTo>
                <a:cubicBezTo>
                  <a:pt x="125" y="56"/>
                  <a:pt x="125" y="54"/>
                  <a:pt x="124" y="53"/>
                </a:cubicBezTo>
                <a:cubicBezTo>
                  <a:pt x="124" y="52"/>
                  <a:pt x="123" y="51"/>
                  <a:pt x="122" y="50"/>
                </a:cubicBezTo>
                <a:cubicBezTo>
                  <a:pt x="121" y="49"/>
                  <a:pt x="120" y="48"/>
                  <a:pt x="119" y="47"/>
                </a:cubicBezTo>
                <a:cubicBezTo>
                  <a:pt x="118" y="46"/>
                  <a:pt x="117" y="45"/>
                  <a:pt x="115" y="44"/>
                </a:cubicBezTo>
                <a:cubicBezTo>
                  <a:pt x="114" y="44"/>
                  <a:pt x="112" y="43"/>
                  <a:pt x="110" y="42"/>
                </a:cubicBezTo>
                <a:cubicBezTo>
                  <a:pt x="108" y="42"/>
                  <a:pt x="106" y="42"/>
                  <a:pt x="104" y="41"/>
                </a:cubicBezTo>
                <a:cubicBezTo>
                  <a:pt x="103" y="41"/>
                  <a:pt x="103" y="41"/>
                  <a:pt x="102" y="41"/>
                </a:cubicBezTo>
                <a:cubicBezTo>
                  <a:pt x="101" y="41"/>
                  <a:pt x="101" y="41"/>
                  <a:pt x="100" y="41"/>
                </a:cubicBezTo>
                <a:cubicBezTo>
                  <a:pt x="99" y="41"/>
                  <a:pt x="98" y="41"/>
                  <a:pt x="98" y="41"/>
                </a:cubicBezTo>
                <a:cubicBezTo>
                  <a:pt x="97" y="41"/>
                  <a:pt x="96" y="41"/>
                  <a:pt x="96" y="41"/>
                </a:cubicBezTo>
                <a:cubicBezTo>
                  <a:pt x="95" y="41"/>
                  <a:pt x="94" y="41"/>
                  <a:pt x="93" y="41"/>
                </a:cubicBezTo>
                <a:cubicBezTo>
                  <a:pt x="93" y="41"/>
                  <a:pt x="92" y="41"/>
                  <a:pt x="91" y="41"/>
                </a:cubicBezTo>
                <a:cubicBezTo>
                  <a:pt x="90" y="41"/>
                  <a:pt x="90" y="41"/>
                  <a:pt x="89" y="41"/>
                </a:cubicBezTo>
                <a:cubicBezTo>
                  <a:pt x="88" y="41"/>
                  <a:pt x="87" y="41"/>
                  <a:pt x="86" y="41"/>
                </a:cubicBezTo>
                <a:cubicBezTo>
                  <a:pt x="94" y="33"/>
                  <a:pt x="94" y="33"/>
                  <a:pt x="94" y="33"/>
                </a:cubicBezTo>
                <a:cubicBezTo>
                  <a:pt x="133" y="39"/>
                  <a:pt x="133" y="39"/>
                  <a:pt x="133" y="39"/>
                </a:cubicBezTo>
                <a:cubicBezTo>
                  <a:pt x="141" y="26"/>
                  <a:pt x="141" y="26"/>
                  <a:pt x="141" y="26"/>
                </a:cubicBezTo>
                <a:cubicBezTo>
                  <a:pt x="83" y="18"/>
                  <a:pt x="83" y="18"/>
                  <a:pt x="83" y="18"/>
                </a:cubicBezTo>
                <a:cubicBezTo>
                  <a:pt x="56" y="47"/>
                  <a:pt x="56" y="47"/>
                  <a:pt x="56" y="47"/>
                </a:cubicBezTo>
                <a:cubicBezTo>
                  <a:pt x="76" y="52"/>
                  <a:pt x="76" y="52"/>
                  <a:pt x="76" y="52"/>
                </a:cubicBezTo>
                <a:cubicBezTo>
                  <a:pt x="76" y="52"/>
                  <a:pt x="77" y="52"/>
                  <a:pt x="78" y="52"/>
                </a:cubicBezTo>
                <a:cubicBezTo>
                  <a:pt x="78" y="51"/>
                  <a:pt x="79" y="51"/>
                  <a:pt x="80" y="51"/>
                </a:cubicBezTo>
                <a:cubicBezTo>
                  <a:pt x="80" y="51"/>
                  <a:pt x="81" y="51"/>
                  <a:pt x="81" y="50"/>
                </a:cubicBezTo>
                <a:cubicBezTo>
                  <a:pt x="82" y="50"/>
                  <a:pt x="82" y="50"/>
                  <a:pt x="83" y="50"/>
                </a:cubicBezTo>
                <a:cubicBezTo>
                  <a:pt x="84" y="50"/>
                  <a:pt x="84" y="50"/>
                  <a:pt x="85" y="50"/>
                </a:cubicBezTo>
                <a:cubicBezTo>
                  <a:pt x="86" y="50"/>
                  <a:pt x="86" y="50"/>
                  <a:pt x="87" y="50"/>
                </a:cubicBezTo>
                <a:cubicBezTo>
                  <a:pt x="87" y="50"/>
                  <a:pt x="88" y="50"/>
                  <a:pt x="89" y="50"/>
                </a:cubicBezTo>
                <a:cubicBezTo>
                  <a:pt x="89" y="50"/>
                  <a:pt x="90" y="50"/>
                  <a:pt x="91" y="50"/>
                </a:cubicBezTo>
                <a:cubicBezTo>
                  <a:pt x="91" y="50"/>
                  <a:pt x="92" y="50"/>
                  <a:pt x="93" y="51"/>
                </a:cubicBezTo>
                <a:cubicBezTo>
                  <a:pt x="94" y="51"/>
                  <a:pt x="95" y="51"/>
                  <a:pt x="95" y="51"/>
                </a:cubicBezTo>
                <a:cubicBezTo>
                  <a:pt x="96" y="52"/>
                  <a:pt x="96" y="52"/>
                  <a:pt x="97" y="53"/>
                </a:cubicBezTo>
                <a:cubicBezTo>
                  <a:pt x="97" y="53"/>
                  <a:pt x="98" y="53"/>
                  <a:pt x="98" y="54"/>
                </a:cubicBezTo>
                <a:cubicBezTo>
                  <a:pt x="98" y="54"/>
                  <a:pt x="99" y="55"/>
                  <a:pt x="99" y="56"/>
                </a:cubicBezTo>
                <a:cubicBezTo>
                  <a:pt x="99" y="56"/>
                  <a:pt x="99" y="57"/>
                  <a:pt x="99" y="57"/>
                </a:cubicBezTo>
                <a:cubicBezTo>
                  <a:pt x="99" y="58"/>
                  <a:pt x="98" y="59"/>
                  <a:pt x="98" y="60"/>
                </a:cubicBezTo>
                <a:cubicBezTo>
                  <a:pt x="98" y="60"/>
                  <a:pt x="97" y="61"/>
                  <a:pt x="97" y="62"/>
                </a:cubicBezTo>
                <a:cubicBezTo>
                  <a:pt x="96" y="63"/>
                  <a:pt x="96" y="64"/>
                  <a:pt x="95" y="65"/>
                </a:cubicBezTo>
                <a:cubicBezTo>
                  <a:pt x="94" y="65"/>
                  <a:pt x="94" y="66"/>
                  <a:pt x="93" y="67"/>
                </a:cubicBezTo>
                <a:cubicBezTo>
                  <a:pt x="92" y="67"/>
                  <a:pt x="92" y="68"/>
                  <a:pt x="91" y="68"/>
                </a:cubicBezTo>
                <a:cubicBezTo>
                  <a:pt x="90" y="69"/>
                  <a:pt x="89" y="69"/>
                  <a:pt x="89" y="69"/>
                </a:cubicBezTo>
                <a:cubicBezTo>
                  <a:pt x="88" y="70"/>
                  <a:pt x="87" y="70"/>
                  <a:pt x="86" y="70"/>
                </a:cubicBezTo>
                <a:cubicBezTo>
                  <a:pt x="85" y="71"/>
                  <a:pt x="84" y="71"/>
                  <a:pt x="84" y="71"/>
                </a:cubicBezTo>
                <a:cubicBezTo>
                  <a:pt x="83" y="71"/>
                  <a:pt x="82" y="71"/>
                  <a:pt x="81" y="71"/>
                </a:cubicBezTo>
                <a:cubicBezTo>
                  <a:pt x="80" y="71"/>
                  <a:pt x="79" y="71"/>
                  <a:pt x="78" y="71"/>
                </a:cubicBezTo>
                <a:cubicBezTo>
                  <a:pt x="78" y="71"/>
                  <a:pt x="77" y="70"/>
                  <a:pt x="76" y="70"/>
                </a:cubicBezTo>
                <a:cubicBezTo>
                  <a:pt x="76" y="70"/>
                  <a:pt x="75" y="70"/>
                  <a:pt x="74" y="69"/>
                </a:cubicBezTo>
                <a:cubicBezTo>
                  <a:pt x="74" y="69"/>
                  <a:pt x="73" y="69"/>
                  <a:pt x="73" y="69"/>
                </a:cubicBezTo>
                <a:cubicBezTo>
                  <a:pt x="72" y="68"/>
                  <a:pt x="72" y="68"/>
                  <a:pt x="72" y="67"/>
                </a:cubicBezTo>
                <a:cubicBezTo>
                  <a:pt x="71" y="67"/>
                  <a:pt x="71" y="66"/>
                  <a:pt x="71" y="66"/>
                </a:cubicBezTo>
                <a:cubicBezTo>
                  <a:pt x="71" y="65"/>
                  <a:pt x="71" y="65"/>
                  <a:pt x="71" y="64"/>
                </a:cubicBezTo>
                <a:cubicBezTo>
                  <a:pt x="71" y="64"/>
                  <a:pt x="71" y="63"/>
                  <a:pt x="71" y="63"/>
                </a:cubicBezTo>
                <a:cubicBezTo>
                  <a:pt x="71" y="62"/>
                  <a:pt x="71" y="61"/>
                  <a:pt x="71" y="61"/>
                </a:cubicBezTo>
                <a:cubicBezTo>
                  <a:pt x="45" y="58"/>
                  <a:pt x="45" y="58"/>
                  <a:pt x="45" y="58"/>
                </a:cubicBezTo>
                <a:cubicBezTo>
                  <a:pt x="45" y="59"/>
                  <a:pt x="45" y="60"/>
                  <a:pt x="45" y="61"/>
                </a:cubicBezTo>
                <a:cubicBezTo>
                  <a:pt x="45" y="61"/>
                  <a:pt x="45" y="62"/>
                  <a:pt x="45" y="63"/>
                </a:cubicBezTo>
                <a:cubicBezTo>
                  <a:pt x="45" y="63"/>
                  <a:pt x="45" y="64"/>
                  <a:pt x="45" y="64"/>
                </a:cubicBezTo>
                <a:cubicBezTo>
                  <a:pt x="45" y="65"/>
                  <a:pt x="45" y="66"/>
                  <a:pt x="45" y="66"/>
                </a:cubicBezTo>
                <a:cubicBezTo>
                  <a:pt x="46" y="67"/>
                  <a:pt x="46" y="67"/>
                  <a:pt x="46" y="68"/>
                </a:cubicBezTo>
                <a:cubicBezTo>
                  <a:pt x="46" y="68"/>
                  <a:pt x="47" y="69"/>
                  <a:pt x="47" y="69"/>
                </a:cubicBezTo>
                <a:cubicBezTo>
                  <a:pt x="47" y="70"/>
                  <a:pt x="48" y="70"/>
                  <a:pt x="48" y="71"/>
                </a:cubicBezTo>
                <a:cubicBezTo>
                  <a:pt x="48" y="71"/>
                  <a:pt x="49" y="72"/>
                  <a:pt x="49" y="72"/>
                </a:cubicBezTo>
                <a:cubicBezTo>
                  <a:pt x="50" y="73"/>
                  <a:pt x="50" y="73"/>
                  <a:pt x="51" y="74"/>
                </a:cubicBezTo>
                <a:cubicBezTo>
                  <a:pt x="52" y="74"/>
                  <a:pt x="52" y="75"/>
                  <a:pt x="53" y="75"/>
                </a:cubicBezTo>
                <a:cubicBezTo>
                  <a:pt x="54" y="75"/>
                  <a:pt x="54" y="76"/>
                  <a:pt x="55" y="76"/>
                </a:cubicBezTo>
                <a:cubicBezTo>
                  <a:pt x="56" y="77"/>
                  <a:pt x="57" y="77"/>
                  <a:pt x="58" y="77"/>
                </a:cubicBezTo>
                <a:cubicBezTo>
                  <a:pt x="59" y="78"/>
                  <a:pt x="60" y="78"/>
                  <a:pt x="61" y="78"/>
                </a:cubicBezTo>
                <a:cubicBezTo>
                  <a:pt x="62" y="79"/>
                  <a:pt x="63" y="79"/>
                  <a:pt x="64" y="79"/>
                </a:cubicBezTo>
                <a:cubicBezTo>
                  <a:pt x="66" y="80"/>
                  <a:pt x="67" y="80"/>
                  <a:pt x="68" y="80"/>
                </a:cubicBezTo>
                <a:cubicBezTo>
                  <a:pt x="70" y="80"/>
                  <a:pt x="71" y="81"/>
                  <a:pt x="72" y="81"/>
                </a:cubicBezTo>
                <a:cubicBezTo>
                  <a:pt x="75" y="81"/>
                  <a:pt x="77" y="82"/>
                  <a:pt x="78" y="82"/>
                </a:cubicBezTo>
                <a:cubicBezTo>
                  <a:pt x="80" y="82"/>
                  <a:pt x="82" y="82"/>
                  <a:pt x="84" y="82"/>
                </a:cubicBezTo>
                <a:cubicBezTo>
                  <a:pt x="86" y="82"/>
                  <a:pt x="88" y="82"/>
                  <a:pt x="90" y="82"/>
                </a:cubicBezTo>
                <a:cubicBezTo>
                  <a:pt x="91" y="82"/>
                  <a:pt x="93" y="82"/>
                  <a:pt x="95" y="81"/>
                </a:cubicBezTo>
                <a:cubicBezTo>
                  <a:pt x="96" y="81"/>
                  <a:pt x="98" y="81"/>
                  <a:pt x="99" y="80"/>
                </a:cubicBezTo>
                <a:cubicBezTo>
                  <a:pt x="101" y="80"/>
                  <a:pt x="102" y="80"/>
                  <a:pt x="104" y="79"/>
                </a:cubicBezTo>
                <a:cubicBezTo>
                  <a:pt x="105" y="78"/>
                  <a:pt x="107" y="78"/>
                  <a:pt x="108" y="77"/>
                </a:cubicBezTo>
                <a:cubicBezTo>
                  <a:pt x="109" y="77"/>
                  <a:pt x="111" y="76"/>
                  <a:pt x="112" y="75"/>
                </a:cubicBezTo>
              </a:path>
            </a:pathLst>
          </a:custGeom>
          <a:solidFill>
            <a:srgbClr val="FFFFFF"/>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85" name="Freeform 23"/>
          <p:cNvSpPr>
            <a:spLocks noEditPoints="1"/>
          </p:cNvSpPr>
          <p:nvPr/>
        </p:nvSpPr>
        <p:spPr bwMode="auto">
          <a:xfrm>
            <a:off x="2297063" y="2509342"/>
            <a:ext cx="563563" cy="601662"/>
          </a:xfrm>
          <a:custGeom>
            <a:avLst/>
            <a:gdLst/>
            <a:ahLst/>
            <a:cxnLst>
              <a:cxn ang="0">
                <a:pos x="228" y="16"/>
              </a:cxn>
              <a:cxn ang="0">
                <a:pos x="239" y="19"/>
              </a:cxn>
              <a:cxn ang="0">
                <a:pos x="247" y="24"/>
              </a:cxn>
              <a:cxn ang="0">
                <a:pos x="251" y="31"/>
              </a:cxn>
              <a:cxn ang="0">
                <a:pos x="251" y="39"/>
              </a:cxn>
              <a:cxn ang="0">
                <a:pos x="183" y="250"/>
              </a:cxn>
              <a:cxn ang="0">
                <a:pos x="177" y="259"/>
              </a:cxn>
              <a:cxn ang="0">
                <a:pos x="167" y="265"/>
              </a:cxn>
              <a:cxn ang="0">
                <a:pos x="155" y="269"/>
              </a:cxn>
              <a:cxn ang="0">
                <a:pos x="141" y="268"/>
              </a:cxn>
              <a:cxn ang="0">
                <a:pos x="25" y="247"/>
              </a:cxn>
              <a:cxn ang="0">
                <a:pos x="13" y="242"/>
              </a:cxn>
              <a:cxn ang="0">
                <a:pos x="5" y="235"/>
              </a:cxn>
              <a:cxn ang="0">
                <a:pos x="1" y="227"/>
              </a:cxn>
              <a:cxn ang="0">
                <a:pos x="2" y="217"/>
              </a:cxn>
              <a:cxn ang="0">
                <a:pos x="89" y="14"/>
              </a:cxn>
              <a:cxn ang="0">
                <a:pos x="94" y="8"/>
              </a:cxn>
              <a:cxn ang="0">
                <a:pos x="103" y="3"/>
              </a:cxn>
              <a:cxn ang="0">
                <a:pos x="113" y="0"/>
              </a:cxn>
              <a:cxn ang="0">
                <a:pos x="125" y="0"/>
              </a:cxn>
              <a:cxn ang="0">
                <a:pos x="228" y="16"/>
              </a:cxn>
              <a:cxn ang="0">
                <a:pos x="162" y="148"/>
              </a:cxn>
              <a:cxn ang="0">
                <a:pos x="167" y="132"/>
              </a:cxn>
              <a:cxn ang="0">
                <a:pos x="140" y="128"/>
              </a:cxn>
              <a:cxn ang="0">
                <a:pos x="147" y="110"/>
              </a:cxn>
              <a:cxn ang="0">
                <a:pos x="125" y="106"/>
              </a:cxn>
              <a:cxn ang="0">
                <a:pos x="118" y="124"/>
              </a:cxn>
              <a:cxn ang="0">
                <a:pos x="92" y="120"/>
              </a:cxn>
              <a:cxn ang="0">
                <a:pos x="85" y="135"/>
              </a:cxn>
              <a:cxn ang="0">
                <a:pos x="112" y="139"/>
              </a:cxn>
              <a:cxn ang="0">
                <a:pos x="105" y="158"/>
              </a:cxn>
              <a:cxn ang="0">
                <a:pos x="128" y="162"/>
              </a:cxn>
              <a:cxn ang="0">
                <a:pos x="135" y="143"/>
              </a:cxn>
              <a:cxn ang="0">
                <a:pos x="162" y="148"/>
              </a:cxn>
            </a:cxnLst>
            <a:rect l="0" t="0" r="r" b="b"/>
            <a:pathLst>
              <a:path w="252" h="269">
                <a:moveTo>
                  <a:pt x="228" y="16"/>
                </a:moveTo>
                <a:cubicBezTo>
                  <a:pt x="232" y="16"/>
                  <a:pt x="236" y="17"/>
                  <a:pt x="239" y="19"/>
                </a:cubicBezTo>
                <a:cubicBezTo>
                  <a:pt x="242" y="20"/>
                  <a:pt x="245" y="22"/>
                  <a:pt x="247" y="24"/>
                </a:cubicBezTo>
                <a:cubicBezTo>
                  <a:pt x="249" y="26"/>
                  <a:pt x="251" y="29"/>
                  <a:pt x="251" y="31"/>
                </a:cubicBezTo>
                <a:cubicBezTo>
                  <a:pt x="252" y="34"/>
                  <a:pt x="252" y="36"/>
                  <a:pt x="251" y="39"/>
                </a:cubicBezTo>
                <a:cubicBezTo>
                  <a:pt x="183" y="250"/>
                  <a:pt x="183" y="250"/>
                  <a:pt x="183" y="250"/>
                </a:cubicBezTo>
                <a:cubicBezTo>
                  <a:pt x="181" y="253"/>
                  <a:pt x="180" y="256"/>
                  <a:pt x="177" y="259"/>
                </a:cubicBezTo>
                <a:cubicBezTo>
                  <a:pt x="174" y="262"/>
                  <a:pt x="171" y="264"/>
                  <a:pt x="167" y="265"/>
                </a:cubicBezTo>
                <a:cubicBezTo>
                  <a:pt x="163" y="267"/>
                  <a:pt x="159" y="268"/>
                  <a:pt x="155" y="269"/>
                </a:cubicBezTo>
                <a:cubicBezTo>
                  <a:pt x="150" y="269"/>
                  <a:pt x="145" y="269"/>
                  <a:pt x="141" y="268"/>
                </a:cubicBezTo>
                <a:cubicBezTo>
                  <a:pt x="25" y="247"/>
                  <a:pt x="25" y="247"/>
                  <a:pt x="25" y="247"/>
                </a:cubicBezTo>
                <a:cubicBezTo>
                  <a:pt x="20" y="246"/>
                  <a:pt x="16" y="244"/>
                  <a:pt x="13" y="242"/>
                </a:cubicBezTo>
                <a:cubicBezTo>
                  <a:pt x="9" y="240"/>
                  <a:pt x="7" y="238"/>
                  <a:pt x="5" y="235"/>
                </a:cubicBezTo>
                <a:cubicBezTo>
                  <a:pt x="3" y="233"/>
                  <a:pt x="1" y="230"/>
                  <a:pt x="1" y="227"/>
                </a:cubicBezTo>
                <a:cubicBezTo>
                  <a:pt x="0" y="224"/>
                  <a:pt x="1" y="220"/>
                  <a:pt x="2" y="217"/>
                </a:cubicBezTo>
                <a:cubicBezTo>
                  <a:pt x="89" y="14"/>
                  <a:pt x="89" y="14"/>
                  <a:pt x="89" y="14"/>
                </a:cubicBezTo>
                <a:cubicBezTo>
                  <a:pt x="90" y="12"/>
                  <a:pt x="92" y="10"/>
                  <a:pt x="94" y="8"/>
                </a:cubicBezTo>
                <a:cubicBezTo>
                  <a:pt x="96" y="6"/>
                  <a:pt x="99" y="4"/>
                  <a:pt x="103" y="3"/>
                </a:cubicBezTo>
                <a:cubicBezTo>
                  <a:pt x="106" y="1"/>
                  <a:pt x="110" y="1"/>
                  <a:pt x="113" y="0"/>
                </a:cubicBezTo>
                <a:cubicBezTo>
                  <a:pt x="117" y="0"/>
                  <a:pt x="121" y="0"/>
                  <a:pt x="125" y="0"/>
                </a:cubicBezTo>
                <a:lnTo>
                  <a:pt x="228" y="16"/>
                </a:lnTo>
                <a:close/>
                <a:moveTo>
                  <a:pt x="162" y="148"/>
                </a:moveTo>
                <a:cubicBezTo>
                  <a:pt x="167" y="132"/>
                  <a:pt x="167" y="132"/>
                  <a:pt x="167" y="132"/>
                </a:cubicBezTo>
                <a:cubicBezTo>
                  <a:pt x="140" y="128"/>
                  <a:pt x="140" y="128"/>
                  <a:pt x="140" y="128"/>
                </a:cubicBezTo>
                <a:cubicBezTo>
                  <a:pt x="147" y="110"/>
                  <a:pt x="147" y="110"/>
                  <a:pt x="147" y="110"/>
                </a:cubicBezTo>
                <a:cubicBezTo>
                  <a:pt x="125" y="106"/>
                  <a:pt x="125" y="106"/>
                  <a:pt x="125" y="106"/>
                </a:cubicBezTo>
                <a:cubicBezTo>
                  <a:pt x="118" y="124"/>
                  <a:pt x="118" y="124"/>
                  <a:pt x="118" y="124"/>
                </a:cubicBezTo>
                <a:cubicBezTo>
                  <a:pt x="92" y="120"/>
                  <a:pt x="92" y="120"/>
                  <a:pt x="92" y="120"/>
                </a:cubicBezTo>
                <a:cubicBezTo>
                  <a:pt x="85" y="135"/>
                  <a:pt x="85" y="135"/>
                  <a:pt x="85" y="135"/>
                </a:cubicBezTo>
                <a:cubicBezTo>
                  <a:pt x="112" y="139"/>
                  <a:pt x="112" y="139"/>
                  <a:pt x="112" y="139"/>
                </a:cubicBezTo>
                <a:cubicBezTo>
                  <a:pt x="105" y="158"/>
                  <a:pt x="105" y="158"/>
                  <a:pt x="105" y="158"/>
                </a:cubicBezTo>
                <a:cubicBezTo>
                  <a:pt x="128" y="162"/>
                  <a:pt x="128" y="162"/>
                  <a:pt x="128" y="162"/>
                </a:cubicBezTo>
                <a:cubicBezTo>
                  <a:pt x="135" y="143"/>
                  <a:pt x="135" y="143"/>
                  <a:pt x="135" y="143"/>
                </a:cubicBezTo>
                <a:cubicBezTo>
                  <a:pt x="162" y="148"/>
                  <a:pt x="162" y="148"/>
                  <a:pt x="162" y="148"/>
                </a:cubicBezTo>
              </a:path>
            </a:pathLst>
          </a:custGeom>
          <a:solidFill>
            <a:srgbClr val="FFFFFF"/>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grpSp>
        <p:nvGrpSpPr>
          <p:cNvPr id="86" name="Group 75"/>
          <p:cNvGrpSpPr>
            <a:grpSpLocks/>
          </p:cNvGrpSpPr>
          <p:nvPr/>
        </p:nvGrpSpPr>
        <p:grpSpPr bwMode="auto">
          <a:xfrm>
            <a:off x="2560588" y="2248992"/>
            <a:ext cx="388938" cy="212725"/>
            <a:chOff x="2038" y="1809"/>
            <a:chExt cx="245" cy="134"/>
          </a:xfrm>
        </p:grpSpPr>
        <p:sp>
          <p:nvSpPr>
            <p:cNvPr id="87" name="Freeform 24"/>
            <p:cNvSpPr>
              <a:spLocks/>
            </p:cNvSpPr>
            <p:nvPr/>
          </p:nvSpPr>
          <p:spPr bwMode="auto">
            <a:xfrm>
              <a:off x="2038" y="1809"/>
              <a:ext cx="245" cy="134"/>
            </a:xfrm>
            <a:custGeom>
              <a:avLst/>
              <a:gdLst/>
              <a:ahLst/>
              <a:cxnLst>
                <a:cxn ang="0">
                  <a:pos x="151" y="13"/>
                </a:cxn>
                <a:cxn ang="0">
                  <a:pos x="161" y="16"/>
                </a:cxn>
                <a:cxn ang="0">
                  <a:pos x="169" y="20"/>
                </a:cxn>
                <a:cxn ang="0">
                  <a:pos x="173" y="26"/>
                </a:cxn>
                <a:cxn ang="0">
                  <a:pos x="174" y="33"/>
                </a:cxn>
                <a:cxn ang="0">
                  <a:pos x="158" y="81"/>
                </a:cxn>
                <a:cxn ang="0">
                  <a:pos x="153" y="87"/>
                </a:cxn>
                <a:cxn ang="0">
                  <a:pos x="145" y="92"/>
                </a:cxn>
                <a:cxn ang="0">
                  <a:pos x="135" y="95"/>
                </a:cxn>
                <a:cxn ang="0">
                  <a:pos x="123" y="94"/>
                </a:cxn>
                <a:cxn ang="0">
                  <a:pos x="23" y="80"/>
                </a:cxn>
                <a:cxn ang="0">
                  <a:pos x="12" y="77"/>
                </a:cxn>
                <a:cxn ang="0">
                  <a:pos x="5" y="72"/>
                </a:cxn>
                <a:cxn ang="0">
                  <a:pos x="1" y="66"/>
                </a:cxn>
                <a:cxn ang="0">
                  <a:pos x="2" y="59"/>
                </a:cxn>
                <a:cxn ang="0">
                  <a:pos x="21" y="13"/>
                </a:cxn>
                <a:cxn ang="0">
                  <a:pos x="26" y="7"/>
                </a:cxn>
                <a:cxn ang="0">
                  <a:pos x="34" y="2"/>
                </a:cxn>
                <a:cxn ang="0">
                  <a:pos x="44" y="0"/>
                </a:cxn>
                <a:cxn ang="0">
                  <a:pos x="55" y="0"/>
                </a:cxn>
                <a:cxn ang="0">
                  <a:pos x="151" y="13"/>
                </a:cxn>
              </a:cxnLst>
              <a:rect l="0" t="0" r="r" b="b"/>
              <a:pathLst>
                <a:path w="174" h="95">
                  <a:moveTo>
                    <a:pt x="151" y="13"/>
                  </a:moveTo>
                  <a:cubicBezTo>
                    <a:pt x="155" y="14"/>
                    <a:pt x="158" y="15"/>
                    <a:pt x="161" y="16"/>
                  </a:cubicBezTo>
                  <a:cubicBezTo>
                    <a:pt x="164" y="17"/>
                    <a:pt x="167" y="19"/>
                    <a:pt x="169" y="20"/>
                  </a:cubicBezTo>
                  <a:cubicBezTo>
                    <a:pt x="171" y="22"/>
                    <a:pt x="173" y="24"/>
                    <a:pt x="173" y="26"/>
                  </a:cubicBezTo>
                  <a:cubicBezTo>
                    <a:pt x="174" y="29"/>
                    <a:pt x="174" y="31"/>
                    <a:pt x="174" y="33"/>
                  </a:cubicBezTo>
                  <a:cubicBezTo>
                    <a:pt x="158" y="81"/>
                    <a:pt x="158" y="81"/>
                    <a:pt x="158" y="81"/>
                  </a:cubicBezTo>
                  <a:cubicBezTo>
                    <a:pt x="157" y="83"/>
                    <a:pt x="156" y="85"/>
                    <a:pt x="153" y="87"/>
                  </a:cubicBezTo>
                  <a:cubicBezTo>
                    <a:pt x="151" y="89"/>
                    <a:pt x="149" y="91"/>
                    <a:pt x="145" y="92"/>
                  </a:cubicBezTo>
                  <a:cubicBezTo>
                    <a:pt x="142" y="93"/>
                    <a:pt x="139" y="94"/>
                    <a:pt x="135" y="95"/>
                  </a:cubicBezTo>
                  <a:cubicBezTo>
                    <a:pt x="131" y="95"/>
                    <a:pt x="127" y="95"/>
                    <a:pt x="123" y="94"/>
                  </a:cubicBezTo>
                  <a:cubicBezTo>
                    <a:pt x="23" y="80"/>
                    <a:pt x="23" y="80"/>
                    <a:pt x="23" y="80"/>
                  </a:cubicBezTo>
                  <a:cubicBezTo>
                    <a:pt x="19" y="79"/>
                    <a:pt x="15" y="78"/>
                    <a:pt x="12" y="77"/>
                  </a:cubicBezTo>
                  <a:cubicBezTo>
                    <a:pt x="9" y="76"/>
                    <a:pt x="7" y="74"/>
                    <a:pt x="5" y="72"/>
                  </a:cubicBezTo>
                  <a:cubicBezTo>
                    <a:pt x="3" y="70"/>
                    <a:pt x="2" y="68"/>
                    <a:pt x="1" y="66"/>
                  </a:cubicBezTo>
                  <a:cubicBezTo>
                    <a:pt x="0" y="63"/>
                    <a:pt x="1" y="61"/>
                    <a:pt x="2" y="59"/>
                  </a:cubicBezTo>
                  <a:cubicBezTo>
                    <a:pt x="21" y="13"/>
                    <a:pt x="21" y="13"/>
                    <a:pt x="21" y="13"/>
                  </a:cubicBezTo>
                  <a:cubicBezTo>
                    <a:pt x="22" y="10"/>
                    <a:pt x="24" y="8"/>
                    <a:pt x="26" y="7"/>
                  </a:cubicBezTo>
                  <a:cubicBezTo>
                    <a:pt x="28" y="5"/>
                    <a:pt x="31" y="4"/>
                    <a:pt x="34" y="2"/>
                  </a:cubicBezTo>
                  <a:cubicBezTo>
                    <a:pt x="37" y="1"/>
                    <a:pt x="40" y="1"/>
                    <a:pt x="44" y="0"/>
                  </a:cubicBezTo>
                  <a:cubicBezTo>
                    <a:pt x="48" y="0"/>
                    <a:pt x="51" y="0"/>
                    <a:pt x="55" y="0"/>
                  </a:cubicBezTo>
                  <a:lnTo>
                    <a:pt x="151" y="13"/>
                  </a:lnTo>
                  <a:close/>
                </a:path>
              </a:pathLst>
            </a:custGeom>
            <a:solidFill>
              <a:srgbClr val="FFFFFF"/>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88" name="Freeform 25"/>
            <p:cNvSpPr>
              <a:spLocks/>
            </p:cNvSpPr>
            <p:nvPr/>
          </p:nvSpPr>
          <p:spPr bwMode="auto">
            <a:xfrm>
              <a:off x="2130" y="1864"/>
              <a:ext cx="59" cy="24"/>
            </a:xfrm>
            <a:custGeom>
              <a:avLst/>
              <a:gdLst/>
              <a:ahLst/>
              <a:cxnLst>
                <a:cxn ang="0">
                  <a:pos x="53" y="24"/>
                </a:cxn>
                <a:cxn ang="0">
                  <a:pos x="59" y="7"/>
                </a:cxn>
                <a:cxn ang="0">
                  <a:pos x="7" y="0"/>
                </a:cxn>
                <a:cxn ang="0">
                  <a:pos x="0" y="17"/>
                </a:cxn>
                <a:cxn ang="0">
                  <a:pos x="53" y="24"/>
                </a:cxn>
              </a:cxnLst>
              <a:rect l="0" t="0" r="r" b="b"/>
              <a:pathLst>
                <a:path w="59" h="24">
                  <a:moveTo>
                    <a:pt x="53" y="24"/>
                  </a:moveTo>
                  <a:lnTo>
                    <a:pt x="59" y="7"/>
                  </a:lnTo>
                  <a:lnTo>
                    <a:pt x="7" y="0"/>
                  </a:lnTo>
                  <a:lnTo>
                    <a:pt x="0" y="17"/>
                  </a:lnTo>
                  <a:lnTo>
                    <a:pt x="53" y="24"/>
                  </a:lnTo>
                  <a:close/>
                </a:path>
              </a:pathLst>
            </a:custGeom>
            <a:solidFill>
              <a:srgbClr val="0079C1"/>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grpSp>
      <p:grpSp>
        <p:nvGrpSpPr>
          <p:cNvPr id="90" name="Group 73"/>
          <p:cNvGrpSpPr>
            <a:grpSpLocks/>
          </p:cNvGrpSpPr>
          <p:nvPr/>
        </p:nvGrpSpPr>
        <p:grpSpPr bwMode="auto">
          <a:xfrm>
            <a:off x="2987824" y="2283718"/>
            <a:ext cx="393700" cy="220662"/>
            <a:chOff x="2304" y="1843"/>
            <a:chExt cx="248" cy="139"/>
          </a:xfrm>
        </p:grpSpPr>
        <p:sp>
          <p:nvSpPr>
            <p:cNvPr id="91" name="Freeform 27"/>
            <p:cNvSpPr>
              <a:spLocks/>
            </p:cNvSpPr>
            <p:nvPr/>
          </p:nvSpPr>
          <p:spPr bwMode="auto">
            <a:xfrm>
              <a:off x="2304" y="1843"/>
              <a:ext cx="248" cy="139"/>
            </a:xfrm>
            <a:custGeom>
              <a:avLst/>
              <a:gdLst/>
              <a:ahLst/>
              <a:cxnLst>
                <a:cxn ang="0">
                  <a:pos x="149" y="14"/>
                </a:cxn>
                <a:cxn ang="0">
                  <a:pos x="161" y="17"/>
                </a:cxn>
                <a:cxn ang="0">
                  <a:pos x="169" y="22"/>
                </a:cxn>
                <a:cxn ang="0">
                  <a:pos x="174" y="28"/>
                </a:cxn>
                <a:cxn ang="0">
                  <a:pos x="175" y="35"/>
                </a:cxn>
                <a:cxn ang="0">
                  <a:pos x="165" y="85"/>
                </a:cxn>
                <a:cxn ang="0">
                  <a:pos x="161" y="91"/>
                </a:cxn>
                <a:cxn ang="0">
                  <a:pos x="153" y="96"/>
                </a:cxn>
                <a:cxn ang="0">
                  <a:pos x="143" y="99"/>
                </a:cxn>
                <a:cxn ang="0">
                  <a:pos x="131" y="99"/>
                </a:cxn>
                <a:cxn ang="0">
                  <a:pos x="25" y="83"/>
                </a:cxn>
                <a:cxn ang="0">
                  <a:pos x="13" y="80"/>
                </a:cxn>
                <a:cxn ang="0">
                  <a:pos x="5" y="75"/>
                </a:cxn>
                <a:cxn ang="0">
                  <a:pos x="1" y="69"/>
                </a:cxn>
                <a:cxn ang="0">
                  <a:pos x="0" y="61"/>
                </a:cxn>
                <a:cxn ang="0">
                  <a:pos x="15" y="13"/>
                </a:cxn>
                <a:cxn ang="0">
                  <a:pos x="19" y="7"/>
                </a:cxn>
                <a:cxn ang="0">
                  <a:pos x="27" y="3"/>
                </a:cxn>
                <a:cxn ang="0">
                  <a:pos x="37" y="0"/>
                </a:cxn>
                <a:cxn ang="0">
                  <a:pos x="49" y="0"/>
                </a:cxn>
                <a:cxn ang="0">
                  <a:pos x="149" y="14"/>
                </a:cxn>
              </a:cxnLst>
              <a:rect l="0" t="0" r="r" b="b"/>
              <a:pathLst>
                <a:path w="176" h="99">
                  <a:moveTo>
                    <a:pt x="149" y="14"/>
                  </a:moveTo>
                  <a:cubicBezTo>
                    <a:pt x="153" y="14"/>
                    <a:pt x="157" y="15"/>
                    <a:pt x="161" y="17"/>
                  </a:cubicBezTo>
                  <a:cubicBezTo>
                    <a:pt x="164" y="18"/>
                    <a:pt x="167" y="20"/>
                    <a:pt x="169" y="22"/>
                  </a:cubicBezTo>
                  <a:cubicBezTo>
                    <a:pt x="171" y="23"/>
                    <a:pt x="173" y="26"/>
                    <a:pt x="174" y="28"/>
                  </a:cubicBezTo>
                  <a:cubicBezTo>
                    <a:pt x="175" y="30"/>
                    <a:pt x="176" y="32"/>
                    <a:pt x="175" y="35"/>
                  </a:cubicBezTo>
                  <a:cubicBezTo>
                    <a:pt x="165" y="85"/>
                    <a:pt x="165" y="85"/>
                    <a:pt x="165" y="85"/>
                  </a:cubicBezTo>
                  <a:cubicBezTo>
                    <a:pt x="165" y="87"/>
                    <a:pt x="163" y="89"/>
                    <a:pt x="161" y="91"/>
                  </a:cubicBezTo>
                  <a:cubicBezTo>
                    <a:pt x="159" y="93"/>
                    <a:pt x="157" y="95"/>
                    <a:pt x="153" y="96"/>
                  </a:cubicBezTo>
                  <a:cubicBezTo>
                    <a:pt x="150" y="98"/>
                    <a:pt x="147" y="99"/>
                    <a:pt x="143" y="99"/>
                  </a:cubicBezTo>
                  <a:cubicBezTo>
                    <a:pt x="139" y="99"/>
                    <a:pt x="135" y="99"/>
                    <a:pt x="131" y="99"/>
                  </a:cubicBezTo>
                  <a:cubicBezTo>
                    <a:pt x="25" y="83"/>
                    <a:pt x="25" y="83"/>
                    <a:pt x="25" y="83"/>
                  </a:cubicBezTo>
                  <a:cubicBezTo>
                    <a:pt x="21" y="83"/>
                    <a:pt x="17" y="82"/>
                    <a:pt x="13" y="80"/>
                  </a:cubicBezTo>
                  <a:cubicBezTo>
                    <a:pt x="10" y="79"/>
                    <a:pt x="7" y="77"/>
                    <a:pt x="5" y="75"/>
                  </a:cubicBezTo>
                  <a:cubicBezTo>
                    <a:pt x="3" y="73"/>
                    <a:pt x="1" y="71"/>
                    <a:pt x="1" y="69"/>
                  </a:cubicBezTo>
                  <a:cubicBezTo>
                    <a:pt x="0" y="66"/>
                    <a:pt x="0" y="64"/>
                    <a:pt x="0" y="61"/>
                  </a:cubicBezTo>
                  <a:cubicBezTo>
                    <a:pt x="15" y="13"/>
                    <a:pt x="15" y="13"/>
                    <a:pt x="15" y="13"/>
                  </a:cubicBezTo>
                  <a:cubicBezTo>
                    <a:pt x="16" y="11"/>
                    <a:pt x="17" y="9"/>
                    <a:pt x="19" y="7"/>
                  </a:cubicBezTo>
                  <a:cubicBezTo>
                    <a:pt x="21" y="5"/>
                    <a:pt x="24" y="4"/>
                    <a:pt x="27" y="3"/>
                  </a:cubicBezTo>
                  <a:cubicBezTo>
                    <a:pt x="30" y="2"/>
                    <a:pt x="33" y="1"/>
                    <a:pt x="37" y="0"/>
                  </a:cubicBezTo>
                  <a:cubicBezTo>
                    <a:pt x="41" y="0"/>
                    <a:pt x="45" y="0"/>
                    <a:pt x="49" y="0"/>
                  </a:cubicBezTo>
                  <a:lnTo>
                    <a:pt x="149" y="14"/>
                  </a:lnTo>
                  <a:close/>
                </a:path>
              </a:pathLst>
            </a:custGeom>
            <a:solidFill>
              <a:srgbClr val="FFFFFF"/>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92" name="Freeform 29"/>
            <p:cNvSpPr>
              <a:spLocks/>
            </p:cNvSpPr>
            <p:nvPr/>
          </p:nvSpPr>
          <p:spPr bwMode="auto">
            <a:xfrm>
              <a:off x="2364" y="1875"/>
              <a:ext cx="120" cy="77"/>
            </a:xfrm>
            <a:custGeom>
              <a:avLst/>
              <a:gdLst/>
              <a:ahLst/>
              <a:cxnLst>
                <a:cxn ang="0">
                  <a:pos x="0" y="75"/>
                </a:cxn>
                <a:cxn ang="0">
                  <a:pos x="20" y="77"/>
                </a:cxn>
                <a:cxn ang="0">
                  <a:pos x="120" y="1"/>
                </a:cxn>
                <a:cxn ang="0">
                  <a:pos x="100" y="0"/>
                </a:cxn>
                <a:cxn ang="0">
                  <a:pos x="0" y="75"/>
                </a:cxn>
              </a:cxnLst>
              <a:rect l="0" t="0" r="r" b="b"/>
              <a:pathLst>
                <a:path w="120" h="77">
                  <a:moveTo>
                    <a:pt x="0" y="75"/>
                  </a:moveTo>
                  <a:lnTo>
                    <a:pt x="20" y="77"/>
                  </a:lnTo>
                  <a:lnTo>
                    <a:pt x="120" y="1"/>
                  </a:lnTo>
                  <a:lnTo>
                    <a:pt x="100" y="0"/>
                  </a:lnTo>
                  <a:lnTo>
                    <a:pt x="0" y="75"/>
                  </a:lnTo>
                </a:path>
              </a:pathLst>
            </a:custGeom>
            <a:no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93" name="Freeform 30"/>
            <p:cNvSpPr>
              <a:spLocks/>
            </p:cNvSpPr>
            <p:nvPr/>
          </p:nvSpPr>
          <p:spPr bwMode="auto">
            <a:xfrm>
              <a:off x="2431" y="1920"/>
              <a:ext cx="76" cy="45"/>
            </a:xfrm>
            <a:custGeom>
              <a:avLst/>
              <a:gdLst/>
              <a:ahLst/>
              <a:cxnLst>
                <a:cxn ang="0">
                  <a:pos x="44" y="30"/>
                </a:cxn>
                <a:cxn ang="0">
                  <a:pos x="48" y="28"/>
                </a:cxn>
                <a:cxn ang="0">
                  <a:pos x="51" y="25"/>
                </a:cxn>
                <a:cxn ang="0">
                  <a:pos x="53" y="23"/>
                </a:cxn>
                <a:cxn ang="0">
                  <a:pos x="54" y="19"/>
                </a:cxn>
                <a:cxn ang="0">
                  <a:pos x="54" y="16"/>
                </a:cxn>
                <a:cxn ang="0">
                  <a:pos x="54" y="13"/>
                </a:cxn>
                <a:cxn ang="0">
                  <a:pos x="52" y="10"/>
                </a:cxn>
                <a:cxn ang="0">
                  <a:pos x="49" y="7"/>
                </a:cxn>
                <a:cxn ang="0">
                  <a:pos x="46" y="5"/>
                </a:cxn>
                <a:cxn ang="0">
                  <a:pos x="42" y="3"/>
                </a:cxn>
                <a:cxn ang="0">
                  <a:pos x="37" y="1"/>
                </a:cxn>
                <a:cxn ang="0">
                  <a:pos x="31" y="0"/>
                </a:cxn>
                <a:cxn ang="0">
                  <a:pos x="27" y="0"/>
                </a:cxn>
                <a:cxn ang="0">
                  <a:pos x="23" y="0"/>
                </a:cxn>
                <a:cxn ang="0">
                  <a:pos x="19" y="0"/>
                </a:cxn>
                <a:cxn ang="0">
                  <a:pos x="16" y="0"/>
                </a:cxn>
                <a:cxn ang="0">
                  <a:pos x="13" y="1"/>
                </a:cxn>
                <a:cxn ang="0">
                  <a:pos x="10" y="2"/>
                </a:cxn>
                <a:cxn ang="0">
                  <a:pos x="8" y="3"/>
                </a:cxn>
                <a:cxn ang="0">
                  <a:pos x="6" y="4"/>
                </a:cxn>
                <a:cxn ang="0">
                  <a:pos x="4" y="6"/>
                </a:cxn>
                <a:cxn ang="0">
                  <a:pos x="2" y="8"/>
                </a:cxn>
                <a:cxn ang="0">
                  <a:pos x="1" y="10"/>
                </a:cxn>
                <a:cxn ang="0">
                  <a:pos x="1" y="12"/>
                </a:cxn>
                <a:cxn ang="0">
                  <a:pos x="0" y="14"/>
                </a:cxn>
                <a:cxn ang="0">
                  <a:pos x="0" y="16"/>
                </a:cxn>
                <a:cxn ang="0">
                  <a:pos x="1" y="18"/>
                </a:cxn>
                <a:cxn ang="0">
                  <a:pos x="2" y="20"/>
                </a:cxn>
                <a:cxn ang="0">
                  <a:pos x="3" y="22"/>
                </a:cxn>
                <a:cxn ang="0">
                  <a:pos x="5" y="24"/>
                </a:cxn>
                <a:cxn ang="0">
                  <a:pos x="7" y="25"/>
                </a:cxn>
                <a:cxn ang="0">
                  <a:pos x="9" y="27"/>
                </a:cxn>
                <a:cxn ang="0">
                  <a:pos x="12" y="28"/>
                </a:cxn>
                <a:cxn ang="0">
                  <a:pos x="16" y="30"/>
                </a:cxn>
                <a:cxn ang="0">
                  <a:pos x="19" y="30"/>
                </a:cxn>
                <a:cxn ang="0">
                  <a:pos x="24" y="31"/>
                </a:cxn>
                <a:cxn ang="0">
                  <a:pos x="30" y="32"/>
                </a:cxn>
                <a:cxn ang="0">
                  <a:pos x="35" y="32"/>
                </a:cxn>
                <a:cxn ang="0">
                  <a:pos x="40" y="31"/>
                </a:cxn>
                <a:cxn ang="0">
                  <a:pos x="44" y="30"/>
                </a:cxn>
              </a:cxnLst>
              <a:rect l="0" t="0" r="r" b="b"/>
              <a:pathLst>
                <a:path w="54" h="32">
                  <a:moveTo>
                    <a:pt x="44" y="30"/>
                  </a:moveTo>
                  <a:cubicBezTo>
                    <a:pt x="46" y="29"/>
                    <a:pt x="47" y="28"/>
                    <a:pt x="48" y="28"/>
                  </a:cubicBezTo>
                  <a:cubicBezTo>
                    <a:pt x="49" y="27"/>
                    <a:pt x="50" y="26"/>
                    <a:pt x="51" y="25"/>
                  </a:cubicBezTo>
                  <a:cubicBezTo>
                    <a:pt x="52" y="25"/>
                    <a:pt x="52" y="24"/>
                    <a:pt x="53" y="23"/>
                  </a:cubicBezTo>
                  <a:cubicBezTo>
                    <a:pt x="53" y="22"/>
                    <a:pt x="54" y="20"/>
                    <a:pt x="54" y="19"/>
                  </a:cubicBezTo>
                  <a:cubicBezTo>
                    <a:pt x="54" y="18"/>
                    <a:pt x="54" y="17"/>
                    <a:pt x="54" y="16"/>
                  </a:cubicBezTo>
                  <a:cubicBezTo>
                    <a:pt x="54" y="15"/>
                    <a:pt x="54" y="14"/>
                    <a:pt x="54" y="13"/>
                  </a:cubicBezTo>
                  <a:cubicBezTo>
                    <a:pt x="53" y="12"/>
                    <a:pt x="53" y="11"/>
                    <a:pt x="52" y="10"/>
                  </a:cubicBezTo>
                  <a:cubicBezTo>
                    <a:pt x="51" y="9"/>
                    <a:pt x="50" y="8"/>
                    <a:pt x="49" y="7"/>
                  </a:cubicBezTo>
                  <a:cubicBezTo>
                    <a:pt x="48" y="6"/>
                    <a:pt x="47" y="5"/>
                    <a:pt x="46" y="5"/>
                  </a:cubicBezTo>
                  <a:cubicBezTo>
                    <a:pt x="45" y="4"/>
                    <a:pt x="43" y="3"/>
                    <a:pt x="42" y="3"/>
                  </a:cubicBezTo>
                  <a:cubicBezTo>
                    <a:pt x="40" y="2"/>
                    <a:pt x="38" y="2"/>
                    <a:pt x="37" y="1"/>
                  </a:cubicBezTo>
                  <a:cubicBezTo>
                    <a:pt x="35" y="1"/>
                    <a:pt x="33" y="0"/>
                    <a:pt x="31" y="0"/>
                  </a:cubicBezTo>
                  <a:cubicBezTo>
                    <a:pt x="29" y="0"/>
                    <a:pt x="28" y="0"/>
                    <a:pt x="27" y="0"/>
                  </a:cubicBezTo>
                  <a:cubicBezTo>
                    <a:pt x="25" y="0"/>
                    <a:pt x="24" y="0"/>
                    <a:pt x="23" y="0"/>
                  </a:cubicBezTo>
                  <a:cubicBezTo>
                    <a:pt x="22" y="0"/>
                    <a:pt x="21" y="0"/>
                    <a:pt x="19" y="0"/>
                  </a:cubicBezTo>
                  <a:cubicBezTo>
                    <a:pt x="18" y="0"/>
                    <a:pt x="17" y="0"/>
                    <a:pt x="16" y="0"/>
                  </a:cubicBezTo>
                  <a:cubicBezTo>
                    <a:pt x="15" y="0"/>
                    <a:pt x="14" y="1"/>
                    <a:pt x="13" y="1"/>
                  </a:cubicBezTo>
                  <a:cubicBezTo>
                    <a:pt x="12" y="1"/>
                    <a:pt x="11" y="1"/>
                    <a:pt x="10" y="2"/>
                  </a:cubicBezTo>
                  <a:cubicBezTo>
                    <a:pt x="9" y="2"/>
                    <a:pt x="8" y="3"/>
                    <a:pt x="8" y="3"/>
                  </a:cubicBezTo>
                  <a:cubicBezTo>
                    <a:pt x="7" y="3"/>
                    <a:pt x="6" y="4"/>
                    <a:pt x="6" y="4"/>
                  </a:cubicBezTo>
                  <a:cubicBezTo>
                    <a:pt x="5" y="5"/>
                    <a:pt x="4" y="6"/>
                    <a:pt x="4" y="6"/>
                  </a:cubicBezTo>
                  <a:cubicBezTo>
                    <a:pt x="3" y="7"/>
                    <a:pt x="3" y="7"/>
                    <a:pt x="2" y="8"/>
                  </a:cubicBezTo>
                  <a:cubicBezTo>
                    <a:pt x="2" y="8"/>
                    <a:pt x="2" y="9"/>
                    <a:pt x="1" y="10"/>
                  </a:cubicBezTo>
                  <a:cubicBezTo>
                    <a:pt x="1" y="10"/>
                    <a:pt x="1" y="11"/>
                    <a:pt x="1" y="12"/>
                  </a:cubicBezTo>
                  <a:cubicBezTo>
                    <a:pt x="0" y="12"/>
                    <a:pt x="0" y="13"/>
                    <a:pt x="0" y="14"/>
                  </a:cubicBezTo>
                  <a:cubicBezTo>
                    <a:pt x="0" y="14"/>
                    <a:pt x="0" y="15"/>
                    <a:pt x="0" y="16"/>
                  </a:cubicBezTo>
                  <a:cubicBezTo>
                    <a:pt x="0" y="17"/>
                    <a:pt x="1" y="17"/>
                    <a:pt x="1" y="18"/>
                  </a:cubicBezTo>
                  <a:cubicBezTo>
                    <a:pt x="1" y="19"/>
                    <a:pt x="1" y="19"/>
                    <a:pt x="2" y="20"/>
                  </a:cubicBezTo>
                  <a:cubicBezTo>
                    <a:pt x="2" y="21"/>
                    <a:pt x="2" y="21"/>
                    <a:pt x="3" y="22"/>
                  </a:cubicBezTo>
                  <a:cubicBezTo>
                    <a:pt x="3" y="23"/>
                    <a:pt x="4" y="23"/>
                    <a:pt x="5" y="24"/>
                  </a:cubicBezTo>
                  <a:cubicBezTo>
                    <a:pt x="5" y="24"/>
                    <a:pt x="6" y="25"/>
                    <a:pt x="7" y="25"/>
                  </a:cubicBezTo>
                  <a:cubicBezTo>
                    <a:pt x="8" y="26"/>
                    <a:pt x="8" y="27"/>
                    <a:pt x="9" y="27"/>
                  </a:cubicBezTo>
                  <a:cubicBezTo>
                    <a:pt x="10" y="28"/>
                    <a:pt x="11" y="28"/>
                    <a:pt x="12" y="28"/>
                  </a:cubicBezTo>
                  <a:cubicBezTo>
                    <a:pt x="13" y="29"/>
                    <a:pt x="15" y="29"/>
                    <a:pt x="16" y="30"/>
                  </a:cubicBezTo>
                  <a:cubicBezTo>
                    <a:pt x="17" y="30"/>
                    <a:pt x="18" y="30"/>
                    <a:pt x="19" y="30"/>
                  </a:cubicBezTo>
                  <a:cubicBezTo>
                    <a:pt x="21" y="31"/>
                    <a:pt x="22" y="31"/>
                    <a:pt x="24" y="31"/>
                  </a:cubicBezTo>
                  <a:cubicBezTo>
                    <a:pt x="26" y="31"/>
                    <a:pt x="28" y="32"/>
                    <a:pt x="30" y="32"/>
                  </a:cubicBezTo>
                  <a:cubicBezTo>
                    <a:pt x="31" y="32"/>
                    <a:pt x="33" y="32"/>
                    <a:pt x="35" y="32"/>
                  </a:cubicBezTo>
                  <a:cubicBezTo>
                    <a:pt x="37" y="32"/>
                    <a:pt x="38" y="31"/>
                    <a:pt x="40" y="31"/>
                  </a:cubicBezTo>
                  <a:cubicBezTo>
                    <a:pt x="41" y="31"/>
                    <a:pt x="43" y="30"/>
                    <a:pt x="44" y="30"/>
                  </a:cubicBezTo>
                </a:path>
              </a:pathLst>
            </a:custGeom>
            <a:solidFill>
              <a:srgbClr val="0079C1"/>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94" name="Freeform 31"/>
            <p:cNvSpPr>
              <a:spLocks/>
            </p:cNvSpPr>
            <p:nvPr/>
          </p:nvSpPr>
          <p:spPr bwMode="auto">
            <a:xfrm>
              <a:off x="2345" y="1864"/>
              <a:ext cx="74" cy="42"/>
            </a:xfrm>
            <a:custGeom>
              <a:avLst/>
              <a:gdLst/>
              <a:ahLst/>
              <a:cxnLst>
                <a:cxn ang="0">
                  <a:pos x="9" y="26"/>
                </a:cxn>
                <a:cxn ang="0">
                  <a:pos x="12" y="27"/>
                </a:cxn>
                <a:cxn ang="0">
                  <a:pos x="15" y="28"/>
                </a:cxn>
                <a:cxn ang="0">
                  <a:pos x="18" y="29"/>
                </a:cxn>
                <a:cxn ang="0">
                  <a:pos x="22" y="30"/>
                </a:cxn>
                <a:cxn ang="0">
                  <a:pos x="28" y="30"/>
                </a:cxn>
                <a:cxn ang="0">
                  <a:pos x="33" y="30"/>
                </a:cxn>
                <a:cxn ang="0">
                  <a:pos x="38" y="29"/>
                </a:cxn>
                <a:cxn ang="0">
                  <a:pos x="42" y="28"/>
                </a:cxn>
                <a:cxn ang="0">
                  <a:pos x="46" y="26"/>
                </a:cxn>
                <a:cxn ang="0">
                  <a:pos x="49" y="24"/>
                </a:cxn>
                <a:cxn ang="0">
                  <a:pos x="51" y="21"/>
                </a:cxn>
                <a:cxn ang="0">
                  <a:pos x="52" y="18"/>
                </a:cxn>
                <a:cxn ang="0">
                  <a:pos x="53" y="15"/>
                </a:cxn>
                <a:cxn ang="0">
                  <a:pos x="52" y="12"/>
                </a:cxn>
                <a:cxn ang="0">
                  <a:pos x="51" y="9"/>
                </a:cxn>
                <a:cxn ang="0">
                  <a:pos x="48" y="7"/>
                </a:cxn>
                <a:cxn ang="0">
                  <a:pos x="45" y="4"/>
                </a:cxn>
                <a:cxn ang="0">
                  <a:pos x="41" y="3"/>
                </a:cxn>
                <a:cxn ang="0">
                  <a:pos x="36" y="1"/>
                </a:cxn>
                <a:cxn ang="0">
                  <a:pos x="30" y="0"/>
                </a:cxn>
                <a:cxn ang="0">
                  <a:pos x="27" y="0"/>
                </a:cxn>
                <a:cxn ang="0">
                  <a:pos x="23" y="0"/>
                </a:cxn>
                <a:cxn ang="0">
                  <a:pos x="19" y="0"/>
                </a:cxn>
                <a:cxn ang="0">
                  <a:pos x="16" y="0"/>
                </a:cxn>
                <a:cxn ang="0">
                  <a:pos x="13" y="1"/>
                </a:cxn>
                <a:cxn ang="0">
                  <a:pos x="10" y="2"/>
                </a:cxn>
                <a:cxn ang="0">
                  <a:pos x="8" y="3"/>
                </a:cxn>
                <a:cxn ang="0">
                  <a:pos x="6" y="4"/>
                </a:cxn>
                <a:cxn ang="0">
                  <a:pos x="4" y="6"/>
                </a:cxn>
                <a:cxn ang="0">
                  <a:pos x="3" y="8"/>
                </a:cxn>
                <a:cxn ang="0">
                  <a:pos x="1" y="9"/>
                </a:cxn>
                <a:cxn ang="0">
                  <a:pos x="1" y="11"/>
                </a:cxn>
                <a:cxn ang="0">
                  <a:pos x="0" y="13"/>
                </a:cxn>
                <a:cxn ang="0">
                  <a:pos x="0" y="15"/>
                </a:cxn>
                <a:cxn ang="0">
                  <a:pos x="1" y="17"/>
                </a:cxn>
                <a:cxn ang="0">
                  <a:pos x="1" y="19"/>
                </a:cxn>
                <a:cxn ang="0">
                  <a:pos x="3" y="21"/>
                </a:cxn>
                <a:cxn ang="0">
                  <a:pos x="4" y="23"/>
                </a:cxn>
                <a:cxn ang="0">
                  <a:pos x="6" y="24"/>
                </a:cxn>
                <a:cxn ang="0">
                  <a:pos x="9" y="26"/>
                </a:cxn>
              </a:cxnLst>
              <a:rect l="0" t="0" r="r" b="b"/>
              <a:pathLst>
                <a:path w="53" h="30">
                  <a:moveTo>
                    <a:pt x="9" y="26"/>
                  </a:moveTo>
                  <a:cubicBezTo>
                    <a:pt x="10" y="26"/>
                    <a:pt x="10" y="27"/>
                    <a:pt x="12" y="27"/>
                  </a:cubicBezTo>
                  <a:cubicBezTo>
                    <a:pt x="13" y="27"/>
                    <a:pt x="14" y="28"/>
                    <a:pt x="15" y="28"/>
                  </a:cubicBezTo>
                  <a:cubicBezTo>
                    <a:pt x="16" y="28"/>
                    <a:pt x="17" y="29"/>
                    <a:pt x="18" y="29"/>
                  </a:cubicBezTo>
                  <a:cubicBezTo>
                    <a:pt x="20" y="29"/>
                    <a:pt x="21" y="29"/>
                    <a:pt x="22" y="30"/>
                  </a:cubicBezTo>
                  <a:cubicBezTo>
                    <a:pt x="24" y="30"/>
                    <a:pt x="26" y="30"/>
                    <a:pt x="28" y="30"/>
                  </a:cubicBezTo>
                  <a:cubicBezTo>
                    <a:pt x="30" y="30"/>
                    <a:pt x="32" y="30"/>
                    <a:pt x="33" y="30"/>
                  </a:cubicBezTo>
                  <a:cubicBezTo>
                    <a:pt x="35" y="30"/>
                    <a:pt x="37" y="30"/>
                    <a:pt x="38" y="29"/>
                  </a:cubicBezTo>
                  <a:cubicBezTo>
                    <a:pt x="40" y="29"/>
                    <a:pt x="41" y="29"/>
                    <a:pt x="42" y="28"/>
                  </a:cubicBezTo>
                  <a:cubicBezTo>
                    <a:pt x="44" y="28"/>
                    <a:pt x="45" y="27"/>
                    <a:pt x="46" y="26"/>
                  </a:cubicBezTo>
                  <a:cubicBezTo>
                    <a:pt x="47" y="26"/>
                    <a:pt x="48" y="25"/>
                    <a:pt x="49" y="24"/>
                  </a:cubicBezTo>
                  <a:cubicBezTo>
                    <a:pt x="50" y="23"/>
                    <a:pt x="50" y="22"/>
                    <a:pt x="51" y="21"/>
                  </a:cubicBezTo>
                  <a:cubicBezTo>
                    <a:pt x="51" y="20"/>
                    <a:pt x="52" y="19"/>
                    <a:pt x="52" y="18"/>
                  </a:cubicBezTo>
                  <a:cubicBezTo>
                    <a:pt x="52" y="17"/>
                    <a:pt x="53" y="16"/>
                    <a:pt x="53" y="15"/>
                  </a:cubicBezTo>
                  <a:cubicBezTo>
                    <a:pt x="53" y="14"/>
                    <a:pt x="52" y="13"/>
                    <a:pt x="52" y="12"/>
                  </a:cubicBezTo>
                  <a:cubicBezTo>
                    <a:pt x="52" y="11"/>
                    <a:pt x="51" y="10"/>
                    <a:pt x="51" y="9"/>
                  </a:cubicBezTo>
                  <a:cubicBezTo>
                    <a:pt x="50" y="8"/>
                    <a:pt x="49" y="8"/>
                    <a:pt x="48" y="7"/>
                  </a:cubicBezTo>
                  <a:cubicBezTo>
                    <a:pt x="47" y="6"/>
                    <a:pt x="46" y="5"/>
                    <a:pt x="45" y="4"/>
                  </a:cubicBezTo>
                  <a:cubicBezTo>
                    <a:pt x="44" y="4"/>
                    <a:pt x="42" y="3"/>
                    <a:pt x="41" y="3"/>
                  </a:cubicBezTo>
                  <a:cubicBezTo>
                    <a:pt x="39" y="2"/>
                    <a:pt x="38" y="2"/>
                    <a:pt x="36" y="1"/>
                  </a:cubicBezTo>
                  <a:cubicBezTo>
                    <a:pt x="34" y="1"/>
                    <a:pt x="32" y="1"/>
                    <a:pt x="30" y="0"/>
                  </a:cubicBezTo>
                  <a:cubicBezTo>
                    <a:pt x="29" y="0"/>
                    <a:pt x="28" y="0"/>
                    <a:pt x="27" y="0"/>
                  </a:cubicBezTo>
                  <a:cubicBezTo>
                    <a:pt x="25" y="0"/>
                    <a:pt x="24" y="0"/>
                    <a:pt x="23" y="0"/>
                  </a:cubicBezTo>
                  <a:cubicBezTo>
                    <a:pt x="22" y="0"/>
                    <a:pt x="20" y="0"/>
                    <a:pt x="19" y="0"/>
                  </a:cubicBezTo>
                  <a:cubicBezTo>
                    <a:pt x="18" y="0"/>
                    <a:pt x="17" y="0"/>
                    <a:pt x="16" y="0"/>
                  </a:cubicBezTo>
                  <a:cubicBezTo>
                    <a:pt x="15" y="0"/>
                    <a:pt x="14" y="1"/>
                    <a:pt x="13" y="1"/>
                  </a:cubicBezTo>
                  <a:cubicBezTo>
                    <a:pt x="12" y="1"/>
                    <a:pt x="11" y="1"/>
                    <a:pt x="10" y="2"/>
                  </a:cubicBezTo>
                  <a:cubicBezTo>
                    <a:pt x="9" y="2"/>
                    <a:pt x="9" y="3"/>
                    <a:pt x="8" y="3"/>
                  </a:cubicBezTo>
                  <a:cubicBezTo>
                    <a:pt x="7" y="3"/>
                    <a:pt x="6" y="4"/>
                    <a:pt x="6" y="4"/>
                  </a:cubicBezTo>
                  <a:cubicBezTo>
                    <a:pt x="5" y="5"/>
                    <a:pt x="4" y="5"/>
                    <a:pt x="4" y="6"/>
                  </a:cubicBezTo>
                  <a:cubicBezTo>
                    <a:pt x="3" y="7"/>
                    <a:pt x="3" y="7"/>
                    <a:pt x="3" y="8"/>
                  </a:cubicBezTo>
                  <a:cubicBezTo>
                    <a:pt x="2" y="8"/>
                    <a:pt x="2" y="9"/>
                    <a:pt x="1" y="9"/>
                  </a:cubicBezTo>
                  <a:cubicBezTo>
                    <a:pt x="1" y="10"/>
                    <a:pt x="1" y="11"/>
                    <a:pt x="1" y="11"/>
                  </a:cubicBezTo>
                  <a:cubicBezTo>
                    <a:pt x="0" y="12"/>
                    <a:pt x="0" y="13"/>
                    <a:pt x="0" y="13"/>
                  </a:cubicBezTo>
                  <a:cubicBezTo>
                    <a:pt x="0" y="14"/>
                    <a:pt x="0" y="15"/>
                    <a:pt x="0" y="15"/>
                  </a:cubicBezTo>
                  <a:cubicBezTo>
                    <a:pt x="0" y="16"/>
                    <a:pt x="0" y="17"/>
                    <a:pt x="1" y="17"/>
                  </a:cubicBezTo>
                  <a:cubicBezTo>
                    <a:pt x="1" y="18"/>
                    <a:pt x="1" y="18"/>
                    <a:pt x="1" y="19"/>
                  </a:cubicBezTo>
                  <a:cubicBezTo>
                    <a:pt x="2" y="20"/>
                    <a:pt x="2" y="20"/>
                    <a:pt x="3" y="21"/>
                  </a:cubicBezTo>
                  <a:cubicBezTo>
                    <a:pt x="3" y="22"/>
                    <a:pt x="4" y="22"/>
                    <a:pt x="4" y="23"/>
                  </a:cubicBezTo>
                  <a:cubicBezTo>
                    <a:pt x="5" y="23"/>
                    <a:pt x="5" y="24"/>
                    <a:pt x="6" y="24"/>
                  </a:cubicBezTo>
                  <a:cubicBezTo>
                    <a:pt x="7" y="25"/>
                    <a:pt x="8" y="25"/>
                    <a:pt x="9" y="26"/>
                  </a:cubicBezTo>
                </a:path>
              </a:pathLst>
            </a:custGeom>
            <a:solidFill>
              <a:srgbClr val="0079C1"/>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grpSp>
      <p:grpSp>
        <p:nvGrpSpPr>
          <p:cNvPr id="95" name="Group 67"/>
          <p:cNvGrpSpPr>
            <a:grpSpLocks/>
          </p:cNvGrpSpPr>
          <p:nvPr/>
        </p:nvGrpSpPr>
        <p:grpSpPr bwMode="auto">
          <a:xfrm>
            <a:off x="738138" y="2912567"/>
            <a:ext cx="482600" cy="301625"/>
            <a:chOff x="890" y="2227"/>
            <a:chExt cx="304" cy="190"/>
          </a:xfrm>
        </p:grpSpPr>
        <p:sp>
          <p:nvSpPr>
            <p:cNvPr id="96" name="Freeform 32"/>
            <p:cNvSpPr>
              <a:spLocks/>
            </p:cNvSpPr>
            <p:nvPr/>
          </p:nvSpPr>
          <p:spPr bwMode="auto">
            <a:xfrm>
              <a:off x="890" y="2227"/>
              <a:ext cx="304" cy="190"/>
            </a:xfrm>
            <a:custGeom>
              <a:avLst/>
              <a:gdLst/>
              <a:ahLst/>
              <a:cxnLst>
                <a:cxn ang="0">
                  <a:pos x="198" y="20"/>
                </a:cxn>
                <a:cxn ang="0">
                  <a:pos x="208" y="24"/>
                </a:cxn>
                <a:cxn ang="0">
                  <a:pos x="214" y="31"/>
                </a:cxn>
                <a:cxn ang="0">
                  <a:pos x="216" y="39"/>
                </a:cxn>
                <a:cxn ang="0">
                  <a:pos x="212" y="49"/>
                </a:cxn>
                <a:cxn ang="0">
                  <a:pos x="167" y="115"/>
                </a:cxn>
                <a:cxn ang="0">
                  <a:pos x="158" y="124"/>
                </a:cxn>
                <a:cxn ang="0">
                  <a:pos x="146" y="131"/>
                </a:cxn>
                <a:cxn ang="0">
                  <a:pos x="133" y="134"/>
                </a:cxn>
                <a:cxn ang="0">
                  <a:pos x="120" y="134"/>
                </a:cxn>
                <a:cxn ang="0">
                  <a:pos x="16" y="111"/>
                </a:cxn>
                <a:cxn ang="0">
                  <a:pos x="6" y="107"/>
                </a:cxn>
                <a:cxn ang="0">
                  <a:pos x="1" y="100"/>
                </a:cxn>
                <a:cxn ang="0">
                  <a:pos x="0" y="91"/>
                </a:cxn>
                <a:cxn ang="0">
                  <a:pos x="5" y="81"/>
                </a:cxn>
                <a:cxn ang="0">
                  <a:pos x="54" y="17"/>
                </a:cxn>
                <a:cxn ang="0">
                  <a:pos x="63" y="9"/>
                </a:cxn>
                <a:cxn ang="0">
                  <a:pos x="75" y="4"/>
                </a:cxn>
                <a:cxn ang="0">
                  <a:pos x="87" y="1"/>
                </a:cxn>
                <a:cxn ang="0">
                  <a:pos x="99" y="1"/>
                </a:cxn>
                <a:cxn ang="0">
                  <a:pos x="198" y="20"/>
                </a:cxn>
              </a:cxnLst>
              <a:rect l="0" t="0" r="r" b="b"/>
              <a:pathLst>
                <a:path w="216" h="135">
                  <a:moveTo>
                    <a:pt x="198" y="20"/>
                  </a:moveTo>
                  <a:cubicBezTo>
                    <a:pt x="202" y="21"/>
                    <a:pt x="206" y="22"/>
                    <a:pt x="208" y="24"/>
                  </a:cubicBezTo>
                  <a:cubicBezTo>
                    <a:pt x="211" y="26"/>
                    <a:pt x="213" y="28"/>
                    <a:pt x="214" y="31"/>
                  </a:cubicBezTo>
                  <a:cubicBezTo>
                    <a:pt x="216" y="33"/>
                    <a:pt x="216" y="36"/>
                    <a:pt x="216" y="39"/>
                  </a:cubicBezTo>
                  <a:cubicBezTo>
                    <a:pt x="215" y="42"/>
                    <a:pt x="214" y="46"/>
                    <a:pt x="212" y="49"/>
                  </a:cubicBezTo>
                  <a:cubicBezTo>
                    <a:pt x="167" y="115"/>
                    <a:pt x="167" y="115"/>
                    <a:pt x="167" y="115"/>
                  </a:cubicBezTo>
                  <a:cubicBezTo>
                    <a:pt x="165" y="119"/>
                    <a:pt x="161" y="122"/>
                    <a:pt x="158" y="124"/>
                  </a:cubicBezTo>
                  <a:cubicBezTo>
                    <a:pt x="154" y="127"/>
                    <a:pt x="150" y="129"/>
                    <a:pt x="146" y="131"/>
                  </a:cubicBezTo>
                  <a:cubicBezTo>
                    <a:pt x="142" y="132"/>
                    <a:pt x="137" y="134"/>
                    <a:pt x="133" y="134"/>
                  </a:cubicBezTo>
                  <a:cubicBezTo>
                    <a:pt x="128" y="135"/>
                    <a:pt x="124" y="134"/>
                    <a:pt x="120" y="134"/>
                  </a:cubicBezTo>
                  <a:cubicBezTo>
                    <a:pt x="16" y="111"/>
                    <a:pt x="16" y="111"/>
                    <a:pt x="16" y="111"/>
                  </a:cubicBezTo>
                  <a:cubicBezTo>
                    <a:pt x="12" y="110"/>
                    <a:pt x="8" y="109"/>
                    <a:pt x="6" y="107"/>
                  </a:cubicBezTo>
                  <a:cubicBezTo>
                    <a:pt x="3" y="105"/>
                    <a:pt x="2" y="103"/>
                    <a:pt x="1" y="100"/>
                  </a:cubicBezTo>
                  <a:cubicBezTo>
                    <a:pt x="0" y="97"/>
                    <a:pt x="0" y="94"/>
                    <a:pt x="0" y="91"/>
                  </a:cubicBezTo>
                  <a:cubicBezTo>
                    <a:pt x="1" y="88"/>
                    <a:pt x="3" y="84"/>
                    <a:pt x="5" y="81"/>
                  </a:cubicBezTo>
                  <a:cubicBezTo>
                    <a:pt x="54" y="17"/>
                    <a:pt x="54" y="17"/>
                    <a:pt x="54" y="17"/>
                  </a:cubicBezTo>
                  <a:cubicBezTo>
                    <a:pt x="57" y="14"/>
                    <a:pt x="60" y="12"/>
                    <a:pt x="63" y="9"/>
                  </a:cubicBezTo>
                  <a:cubicBezTo>
                    <a:pt x="67" y="7"/>
                    <a:pt x="71" y="5"/>
                    <a:pt x="75" y="4"/>
                  </a:cubicBezTo>
                  <a:cubicBezTo>
                    <a:pt x="79" y="2"/>
                    <a:pt x="83" y="1"/>
                    <a:pt x="87" y="1"/>
                  </a:cubicBezTo>
                  <a:cubicBezTo>
                    <a:pt x="91" y="0"/>
                    <a:pt x="95" y="0"/>
                    <a:pt x="99" y="1"/>
                  </a:cubicBezTo>
                  <a:lnTo>
                    <a:pt x="198" y="20"/>
                  </a:lnTo>
                  <a:close/>
                </a:path>
              </a:pathLst>
            </a:custGeom>
            <a:solidFill>
              <a:srgbClr val="FFFFFF"/>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97" name="Freeform 33"/>
            <p:cNvSpPr>
              <a:spLocks noEditPoints="1"/>
            </p:cNvSpPr>
            <p:nvPr/>
          </p:nvSpPr>
          <p:spPr bwMode="auto">
            <a:xfrm>
              <a:off x="978" y="2258"/>
              <a:ext cx="143" cy="115"/>
            </a:xfrm>
            <a:custGeom>
              <a:avLst/>
              <a:gdLst/>
              <a:ahLst/>
              <a:cxnLst>
                <a:cxn ang="0">
                  <a:pos x="102" y="17"/>
                </a:cxn>
                <a:cxn ang="0">
                  <a:pos x="101" y="13"/>
                </a:cxn>
                <a:cxn ang="0">
                  <a:pos x="98" y="10"/>
                </a:cxn>
                <a:cxn ang="0">
                  <a:pos x="94" y="7"/>
                </a:cxn>
                <a:cxn ang="0">
                  <a:pos x="88" y="4"/>
                </a:cxn>
                <a:cxn ang="0">
                  <a:pos x="80" y="2"/>
                </a:cxn>
                <a:cxn ang="0">
                  <a:pos x="61" y="1"/>
                </a:cxn>
                <a:cxn ang="0">
                  <a:pos x="45" y="4"/>
                </a:cxn>
                <a:cxn ang="0">
                  <a:pos x="29" y="15"/>
                </a:cxn>
                <a:cxn ang="0">
                  <a:pos x="13" y="32"/>
                </a:cxn>
                <a:cxn ang="0">
                  <a:pos x="7" y="41"/>
                </a:cxn>
                <a:cxn ang="0">
                  <a:pos x="3" y="49"/>
                </a:cxn>
                <a:cxn ang="0">
                  <a:pos x="0" y="56"/>
                </a:cxn>
                <a:cxn ang="0">
                  <a:pos x="0" y="61"/>
                </a:cxn>
                <a:cxn ang="0">
                  <a:pos x="1" y="68"/>
                </a:cxn>
                <a:cxn ang="0">
                  <a:pos x="5" y="73"/>
                </a:cxn>
                <a:cxn ang="0">
                  <a:pos x="12" y="77"/>
                </a:cxn>
                <a:cxn ang="0">
                  <a:pos x="22" y="80"/>
                </a:cxn>
                <a:cxn ang="0">
                  <a:pos x="43" y="82"/>
                </a:cxn>
                <a:cxn ang="0">
                  <a:pos x="60" y="77"/>
                </a:cxn>
                <a:cxn ang="0">
                  <a:pos x="76" y="65"/>
                </a:cxn>
                <a:cxn ang="0">
                  <a:pos x="91" y="48"/>
                </a:cxn>
                <a:cxn ang="0">
                  <a:pos x="97" y="38"/>
                </a:cxn>
                <a:cxn ang="0">
                  <a:pos x="101" y="29"/>
                </a:cxn>
                <a:cxn ang="0">
                  <a:pos x="102" y="25"/>
                </a:cxn>
                <a:cxn ang="0">
                  <a:pos x="102" y="21"/>
                </a:cxn>
                <a:cxn ang="0">
                  <a:pos x="75" y="22"/>
                </a:cxn>
                <a:cxn ang="0">
                  <a:pos x="72" y="30"/>
                </a:cxn>
                <a:cxn ang="0">
                  <a:pos x="64" y="43"/>
                </a:cxn>
                <a:cxn ang="0">
                  <a:pos x="57" y="52"/>
                </a:cxn>
                <a:cxn ang="0">
                  <a:pos x="51" y="58"/>
                </a:cxn>
                <a:cxn ang="0">
                  <a:pos x="46" y="62"/>
                </a:cxn>
                <a:cxn ang="0">
                  <a:pos x="42" y="65"/>
                </a:cxn>
                <a:cxn ang="0">
                  <a:pos x="37" y="66"/>
                </a:cxn>
                <a:cxn ang="0">
                  <a:pos x="33" y="65"/>
                </a:cxn>
                <a:cxn ang="0">
                  <a:pos x="29" y="63"/>
                </a:cxn>
                <a:cxn ang="0">
                  <a:pos x="28" y="58"/>
                </a:cxn>
                <a:cxn ang="0">
                  <a:pos x="31" y="50"/>
                </a:cxn>
                <a:cxn ang="0">
                  <a:pos x="39" y="37"/>
                </a:cxn>
                <a:cxn ang="0">
                  <a:pos x="49" y="26"/>
                </a:cxn>
                <a:cxn ang="0">
                  <a:pos x="56" y="19"/>
                </a:cxn>
                <a:cxn ang="0">
                  <a:pos x="63" y="15"/>
                </a:cxn>
                <a:cxn ang="0">
                  <a:pos x="69" y="15"/>
                </a:cxn>
                <a:cxn ang="0">
                  <a:pos x="74" y="18"/>
                </a:cxn>
                <a:cxn ang="0">
                  <a:pos x="75" y="22"/>
                </a:cxn>
              </a:cxnLst>
              <a:rect l="0" t="0" r="r" b="b"/>
              <a:pathLst>
                <a:path w="102" h="82">
                  <a:moveTo>
                    <a:pt x="102" y="19"/>
                  </a:moveTo>
                  <a:cubicBezTo>
                    <a:pt x="102" y="18"/>
                    <a:pt x="102" y="18"/>
                    <a:pt x="102" y="17"/>
                  </a:cubicBezTo>
                  <a:cubicBezTo>
                    <a:pt x="102" y="17"/>
                    <a:pt x="102" y="16"/>
                    <a:pt x="102" y="15"/>
                  </a:cubicBezTo>
                  <a:cubicBezTo>
                    <a:pt x="101" y="15"/>
                    <a:pt x="101" y="14"/>
                    <a:pt x="101" y="13"/>
                  </a:cubicBezTo>
                  <a:cubicBezTo>
                    <a:pt x="100" y="13"/>
                    <a:pt x="100" y="12"/>
                    <a:pt x="100" y="12"/>
                  </a:cubicBezTo>
                  <a:cubicBezTo>
                    <a:pt x="99" y="11"/>
                    <a:pt x="99" y="11"/>
                    <a:pt x="98" y="10"/>
                  </a:cubicBezTo>
                  <a:cubicBezTo>
                    <a:pt x="98" y="9"/>
                    <a:pt x="97" y="9"/>
                    <a:pt x="96" y="8"/>
                  </a:cubicBezTo>
                  <a:cubicBezTo>
                    <a:pt x="96" y="8"/>
                    <a:pt x="95" y="7"/>
                    <a:pt x="94" y="7"/>
                  </a:cubicBezTo>
                  <a:cubicBezTo>
                    <a:pt x="93" y="6"/>
                    <a:pt x="93" y="6"/>
                    <a:pt x="92" y="5"/>
                  </a:cubicBezTo>
                  <a:cubicBezTo>
                    <a:pt x="91" y="5"/>
                    <a:pt x="89" y="4"/>
                    <a:pt x="88" y="4"/>
                  </a:cubicBezTo>
                  <a:cubicBezTo>
                    <a:pt x="87" y="4"/>
                    <a:pt x="86" y="3"/>
                    <a:pt x="84" y="3"/>
                  </a:cubicBezTo>
                  <a:cubicBezTo>
                    <a:pt x="83" y="3"/>
                    <a:pt x="82" y="2"/>
                    <a:pt x="80" y="2"/>
                  </a:cubicBezTo>
                  <a:cubicBezTo>
                    <a:pt x="77" y="1"/>
                    <a:pt x="74" y="1"/>
                    <a:pt x="70" y="1"/>
                  </a:cubicBezTo>
                  <a:cubicBezTo>
                    <a:pt x="67" y="0"/>
                    <a:pt x="64" y="0"/>
                    <a:pt x="61" y="1"/>
                  </a:cubicBezTo>
                  <a:cubicBezTo>
                    <a:pt x="58" y="1"/>
                    <a:pt x="56" y="1"/>
                    <a:pt x="53" y="2"/>
                  </a:cubicBezTo>
                  <a:cubicBezTo>
                    <a:pt x="50" y="3"/>
                    <a:pt x="47" y="3"/>
                    <a:pt x="45" y="4"/>
                  </a:cubicBezTo>
                  <a:cubicBezTo>
                    <a:pt x="42" y="6"/>
                    <a:pt x="39" y="7"/>
                    <a:pt x="37" y="9"/>
                  </a:cubicBezTo>
                  <a:cubicBezTo>
                    <a:pt x="34" y="10"/>
                    <a:pt x="32" y="12"/>
                    <a:pt x="29" y="15"/>
                  </a:cubicBezTo>
                  <a:cubicBezTo>
                    <a:pt x="26" y="17"/>
                    <a:pt x="24" y="19"/>
                    <a:pt x="21" y="22"/>
                  </a:cubicBezTo>
                  <a:cubicBezTo>
                    <a:pt x="18" y="25"/>
                    <a:pt x="16" y="29"/>
                    <a:pt x="13" y="32"/>
                  </a:cubicBezTo>
                  <a:cubicBezTo>
                    <a:pt x="12" y="34"/>
                    <a:pt x="11" y="35"/>
                    <a:pt x="10" y="36"/>
                  </a:cubicBezTo>
                  <a:cubicBezTo>
                    <a:pt x="9" y="38"/>
                    <a:pt x="8" y="39"/>
                    <a:pt x="7" y="41"/>
                  </a:cubicBezTo>
                  <a:cubicBezTo>
                    <a:pt x="6" y="42"/>
                    <a:pt x="6" y="43"/>
                    <a:pt x="5" y="45"/>
                  </a:cubicBezTo>
                  <a:cubicBezTo>
                    <a:pt x="4" y="46"/>
                    <a:pt x="4" y="47"/>
                    <a:pt x="3" y="49"/>
                  </a:cubicBezTo>
                  <a:cubicBezTo>
                    <a:pt x="2" y="50"/>
                    <a:pt x="2" y="51"/>
                    <a:pt x="1" y="52"/>
                  </a:cubicBezTo>
                  <a:cubicBezTo>
                    <a:pt x="1" y="53"/>
                    <a:pt x="1" y="55"/>
                    <a:pt x="0" y="56"/>
                  </a:cubicBezTo>
                  <a:cubicBezTo>
                    <a:pt x="0" y="57"/>
                    <a:pt x="0" y="58"/>
                    <a:pt x="0" y="59"/>
                  </a:cubicBezTo>
                  <a:cubicBezTo>
                    <a:pt x="0" y="60"/>
                    <a:pt x="0" y="60"/>
                    <a:pt x="0" y="61"/>
                  </a:cubicBezTo>
                  <a:cubicBezTo>
                    <a:pt x="0" y="62"/>
                    <a:pt x="0" y="64"/>
                    <a:pt x="0" y="65"/>
                  </a:cubicBezTo>
                  <a:cubicBezTo>
                    <a:pt x="0" y="66"/>
                    <a:pt x="1" y="67"/>
                    <a:pt x="1" y="68"/>
                  </a:cubicBezTo>
                  <a:cubicBezTo>
                    <a:pt x="2" y="69"/>
                    <a:pt x="2" y="70"/>
                    <a:pt x="3" y="71"/>
                  </a:cubicBezTo>
                  <a:cubicBezTo>
                    <a:pt x="3" y="71"/>
                    <a:pt x="4" y="72"/>
                    <a:pt x="5" y="73"/>
                  </a:cubicBezTo>
                  <a:cubicBezTo>
                    <a:pt x="6" y="74"/>
                    <a:pt x="7" y="75"/>
                    <a:pt x="8" y="75"/>
                  </a:cubicBezTo>
                  <a:cubicBezTo>
                    <a:pt x="9" y="76"/>
                    <a:pt x="10" y="77"/>
                    <a:pt x="12" y="77"/>
                  </a:cubicBezTo>
                  <a:cubicBezTo>
                    <a:pt x="13" y="78"/>
                    <a:pt x="15" y="78"/>
                    <a:pt x="17" y="79"/>
                  </a:cubicBezTo>
                  <a:cubicBezTo>
                    <a:pt x="18" y="79"/>
                    <a:pt x="20" y="80"/>
                    <a:pt x="22" y="80"/>
                  </a:cubicBezTo>
                  <a:cubicBezTo>
                    <a:pt x="26" y="81"/>
                    <a:pt x="29" y="82"/>
                    <a:pt x="33" y="82"/>
                  </a:cubicBezTo>
                  <a:cubicBezTo>
                    <a:pt x="36" y="82"/>
                    <a:pt x="40" y="82"/>
                    <a:pt x="43" y="82"/>
                  </a:cubicBezTo>
                  <a:cubicBezTo>
                    <a:pt x="46" y="81"/>
                    <a:pt x="49" y="81"/>
                    <a:pt x="52" y="80"/>
                  </a:cubicBezTo>
                  <a:cubicBezTo>
                    <a:pt x="55" y="79"/>
                    <a:pt x="57" y="78"/>
                    <a:pt x="60" y="77"/>
                  </a:cubicBezTo>
                  <a:cubicBezTo>
                    <a:pt x="63" y="75"/>
                    <a:pt x="65" y="74"/>
                    <a:pt x="68" y="72"/>
                  </a:cubicBezTo>
                  <a:cubicBezTo>
                    <a:pt x="71" y="70"/>
                    <a:pt x="73" y="68"/>
                    <a:pt x="76" y="65"/>
                  </a:cubicBezTo>
                  <a:cubicBezTo>
                    <a:pt x="78" y="63"/>
                    <a:pt x="81" y="60"/>
                    <a:pt x="83" y="57"/>
                  </a:cubicBezTo>
                  <a:cubicBezTo>
                    <a:pt x="86" y="54"/>
                    <a:pt x="88" y="51"/>
                    <a:pt x="91" y="48"/>
                  </a:cubicBezTo>
                  <a:cubicBezTo>
                    <a:pt x="92" y="46"/>
                    <a:pt x="93" y="45"/>
                    <a:pt x="94" y="43"/>
                  </a:cubicBezTo>
                  <a:cubicBezTo>
                    <a:pt x="95" y="41"/>
                    <a:pt x="96" y="40"/>
                    <a:pt x="97" y="38"/>
                  </a:cubicBezTo>
                  <a:cubicBezTo>
                    <a:pt x="97" y="37"/>
                    <a:pt x="98" y="35"/>
                    <a:pt x="99" y="34"/>
                  </a:cubicBezTo>
                  <a:cubicBezTo>
                    <a:pt x="100" y="32"/>
                    <a:pt x="100" y="31"/>
                    <a:pt x="101" y="29"/>
                  </a:cubicBezTo>
                  <a:cubicBezTo>
                    <a:pt x="101" y="29"/>
                    <a:pt x="101" y="28"/>
                    <a:pt x="101" y="27"/>
                  </a:cubicBezTo>
                  <a:cubicBezTo>
                    <a:pt x="102" y="26"/>
                    <a:pt x="102" y="26"/>
                    <a:pt x="102" y="25"/>
                  </a:cubicBezTo>
                  <a:cubicBezTo>
                    <a:pt x="102" y="24"/>
                    <a:pt x="102" y="24"/>
                    <a:pt x="102" y="23"/>
                  </a:cubicBezTo>
                  <a:cubicBezTo>
                    <a:pt x="102" y="22"/>
                    <a:pt x="102" y="22"/>
                    <a:pt x="102" y="21"/>
                  </a:cubicBezTo>
                  <a:cubicBezTo>
                    <a:pt x="102" y="20"/>
                    <a:pt x="102" y="20"/>
                    <a:pt x="102" y="19"/>
                  </a:cubicBezTo>
                  <a:close/>
                  <a:moveTo>
                    <a:pt x="75" y="22"/>
                  </a:moveTo>
                  <a:cubicBezTo>
                    <a:pt x="75" y="23"/>
                    <a:pt x="75" y="24"/>
                    <a:pt x="74" y="26"/>
                  </a:cubicBezTo>
                  <a:cubicBezTo>
                    <a:pt x="74" y="27"/>
                    <a:pt x="73" y="29"/>
                    <a:pt x="72" y="30"/>
                  </a:cubicBezTo>
                  <a:cubicBezTo>
                    <a:pt x="71" y="32"/>
                    <a:pt x="70" y="34"/>
                    <a:pt x="69" y="36"/>
                  </a:cubicBezTo>
                  <a:cubicBezTo>
                    <a:pt x="67" y="38"/>
                    <a:pt x="66" y="41"/>
                    <a:pt x="64" y="43"/>
                  </a:cubicBezTo>
                  <a:cubicBezTo>
                    <a:pt x="63" y="45"/>
                    <a:pt x="61" y="46"/>
                    <a:pt x="60" y="48"/>
                  </a:cubicBezTo>
                  <a:cubicBezTo>
                    <a:pt x="59" y="49"/>
                    <a:pt x="58" y="51"/>
                    <a:pt x="57" y="52"/>
                  </a:cubicBezTo>
                  <a:cubicBezTo>
                    <a:pt x="56" y="53"/>
                    <a:pt x="55" y="54"/>
                    <a:pt x="54" y="56"/>
                  </a:cubicBezTo>
                  <a:cubicBezTo>
                    <a:pt x="53" y="57"/>
                    <a:pt x="52" y="57"/>
                    <a:pt x="51" y="58"/>
                  </a:cubicBezTo>
                  <a:cubicBezTo>
                    <a:pt x="51" y="59"/>
                    <a:pt x="50" y="60"/>
                    <a:pt x="49" y="60"/>
                  </a:cubicBezTo>
                  <a:cubicBezTo>
                    <a:pt x="48" y="61"/>
                    <a:pt x="47" y="62"/>
                    <a:pt x="46" y="62"/>
                  </a:cubicBezTo>
                  <a:cubicBezTo>
                    <a:pt x="46" y="63"/>
                    <a:pt x="45" y="63"/>
                    <a:pt x="44" y="64"/>
                  </a:cubicBezTo>
                  <a:cubicBezTo>
                    <a:pt x="43" y="64"/>
                    <a:pt x="43" y="64"/>
                    <a:pt x="42" y="65"/>
                  </a:cubicBezTo>
                  <a:cubicBezTo>
                    <a:pt x="41" y="65"/>
                    <a:pt x="40" y="65"/>
                    <a:pt x="39" y="65"/>
                  </a:cubicBezTo>
                  <a:cubicBezTo>
                    <a:pt x="39" y="65"/>
                    <a:pt x="38" y="66"/>
                    <a:pt x="37" y="66"/>
                  </a:cubicBezTo>
                  <a:cubicBezTo>
                    <a:pt x="37" y="66"/>
                    <a:pt x="36" y="66"/>
                    <a:pt x="35" y="66"/>
                  </a:cubicBezTo>
                  <a:cubicBezTo>
                    <a:pt x="34" y="66"/>
                    <a:pt x="34" y="66"/>
                    <a:pt x="33" y="65"/>
                  </a:cubicBezTo>
                  <a:cubicBezTo>
                    <a:pt x="32" y="65"/>
                    <a:pt x="31" y="65"/>
                    <a:pt x="30" y="65"/>
                  </a:cubicBezTo>
                  <a:cubicBezTo>
                    <a:pt x="30" y="64"/>
                    <a:pt x="29" y="64"/>
                    <a:pt x="29" y="63"/>
                  </a:cubicBezTo>
                  <a:cubicBezTo>
                    <a:pt x="28" y="62"/>
                    <a:pt x="28" y="62"/>
                    <a:pt x="28" y="61"/>
                  </a:cubicBezTo>
                  <a:cubicBezTo>
                    <a:pt x="28" y="60"/>
                    <a:pt x="27" y="59"/>
                    <a:pt x="28" y="58"/>
                  </a:cubicBezTo>
                  <a:cubicBezTo>
                    <a:pt x="28" y="57"/>
                    <a:pt x="28" y="56"/>
                    <a:pt x="29" y="54"/>
                  </a:cubicBezTo>
                  <a:cubicBezTo>
                    <a:pt x="29" y="53"/>
                    <a:pt x="30" y="52"/>
                    <a:pt x="31" y="50"/>
                  </a:cubicBezTo>
                  <a:cubicBezTo>
                    <a:pt x="32" y="48"/>
                    <a:pt x="33" y="46"/>
                    <a:pt x="34" y="44"/>
                  </a:cubicBezTo>
                  <a:cubicBezTo>
                    <a:pt x="36" y="42"/>
                    <a:pt x="37" y="40"/>
                    <a:pt x="39" y="37"/>
                  </a:cubicBezTo>
                  <a:cubicBezTo>
                    <a:pt x="41" y="35"/>
                    <a:pt x="42" y="33"/>
                    <a:pt x="44" y="31"/>
                  </a:cubicBezTo>
                  <a:cubicBezTo>
                    <a:pt x="46" y="29"/>
                    <a:pt x="47" y="27"/>
                    <a:pt x="49" y="26"/>
                  </a:cubicBezTo>
                  <a:cubicBezTo>
                    <a:pt x="50" y="24"/>
                    <a:pt x="51" y="23"/>
                    <a:pt x="53" y="22"/>
                  </a:cubicBezTo>
                  <a:cubicBezTo>
                    <a:pt x="54" y="20"/>
                    <a:pt x="55" y="19"/>
                    <a:pt x="56" y="19"/>
                  </a:cubicBezTo>
                  <a:cubicBezTo>
                    <a:pt x="57" y="18"/>
                    <a:pt x="58" y="17"/>
                    <a:pt x="59" y="17"/>
                  </a:cubicBezTo>
                  <a:cubicBezTo>
                    <a:pt x="61" y="16"/>
                    <a:pt x="62" y="16"/>
                    <a:pt x="63" y="15"/>
                  </a:cubicBezTo>
                  <a:cubicBezTo>
                    <a:pt x="64" y="15"/>
                    <a:pt x="65" y="15"/>
                    <a:pt x="66" y="15"/>
                  </a:cubicBezTo>
                  <a:cubicBezTo>
                    <a:pt x="67" y="15"/>
                    <a:pt x="68" y="15"/>
                    <a:pt x="69" y="15"/>
                  </a:cubicBezTo>
                  <a:cubicBezTo>
                    <a:pt x="70" y="15"/>
                    <a:pt x="71" y="16"/>
                    <a:pt x="72" y="16"/>
                  </a:cubicBezTo>
                  <a:cubicBezTo>
                    <a:pt x="73" y="17"/>
                    <a:pt x="73" y="17"/>
                    <a:pt x="74" y="18"/>
                  </a:cubicBezTo>
                  <a:cubicBezTo>
                    <a:pt x="74" y="18"/>
                    <a:pt x="75" y="19"/>
                    <a:pt x="75" y="20"/>
                  </a:cubicBezTo>
                  <a:cubicBezTo>
                    <a:pt x="75" y="20"/>
                    <a:pt x="75" y="21"/>
                    <a:pt x="75" y="22"/>
                  </a:cubicBezTo>
                  <a:close/>
                </a:path>
              </a:pathLst>
            </a:custGeom>
            <a:solidFill>
              <a:srgbClr val="0079C1"/>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grpSp>
      <p:grpSp>
        <p:nvGrpSpPr>
          <p:cNvPr id="98" name="Group 78"/>
          <p:cNvGrpSpPr>
            <a:grpSpLocks/>
          </p:cNvGrpSpPr>
          <p:nvPr/>
        </p:nvGrpSpPr>
        <p:grpSpPr bwMode="auto">
          <a:xfrm>
            <a:off x="1419176" y="2101354"/>
            <a:ext cx="376237" cy="187325"/>
            <a:chOff x="1319" y="1716"/>
            <a:chExt cx="237" cy="118"/>
          </a:xfrm>
        </p:grpSpPr>
        <p:sp>
          <p:nvSpPr>
            <p:cNvPr id="99" name="Freeform 34"/>
            <p:cNvSpPr>
              <a:spLocks/>
            </p:cNvSpPr>
            <p:nvPr/>
          </p:nvSpPr>
          <p:spPr bwMode="auto">
            <a:xfrm>
              <a:off x="1319" y="1716"/>
              <a:ext cx="237" cy="118"/>
            </a:xfrm>
            <a:custGeom>
              <a:avLst/>
              <a:gdLst/>
              <a:ahLst/>
              <a:cxnLst>
                <a:cxn ang="0">
                  <a:pos x="152" y="12"/>
                </a:cxn>
                <a:cxn ang="0">
                  <a:pos x="161" y="14"/>
                </a:cxn>
                <a:cxn ang="0">
                  <a:pos x="166" y="18"/>
                </a:cxn>
                <a:cxn ang="0">
                  <a:pos x="168" y="23"/>
                </a:cxn>
                <a:cxn ang="0">
                  <a:pos x="166" y="29"/>
                </a:cxn>
                <a:cxn ang="0">
                  <a:pos x="138" y="72"/>
                </a:cxn>
                <a:cxn ang="0">
                  <a:pos x="131" y="77"/>
                </a:cxn>
                <a:cxn ang="0">
                  <a:pos x="123" y="82"/>
                </a:cxn>
                <a:cxn ang="0">
                  <a:pos x="112" y="84"/>
                </a:cxn>
                <a:cxn ang="0">
                  <a:pos x="102" y="84"/>
                </a:cxn>
                <a:cxn ang="0">
                  <a:pos x="15" y="71"/>
                </a:cxn>
                <a:cxn ang="0">
                  <a:pos x="7" y="69"/>
                </a:cxn>
                <a:cxn ang="0">
                  <a:pos x="2" y="64"/>
                </a:cxn>
                <a:cxn ang="0">
                  <a:pos x="0" y="59"/>
                </a:cxn>
                <a:cxn ang="0">
                  <a:pos x="3" y="53"/>
                </a:cxn>
                <a:cxn ang="0">
                  <a:pos x="35" y="12"/>
                </a:cxn>
                <a:cxn ang="0">
                  <a:pos x="41" y="6"/>
                </a:cxn>
                <a:cxn ang="0">
                  <a:pos x="49" y="3"/>
                </a:cxn>
                <a:cxn ang="0">
                  <a:pos x="59" y="1"/>
                </a:cxn>
                <a:cxn ang="0">
                  <a:pos x="69" y="1"/>
                </a:cxn>
                <a:cxn ang="0">
                  <a:pos x="152" y="12"/>
                </a:cxn>
              </a:cxnLst>
              <a:rect l="0" t="0" r="r" b="b"/>
              <a:pathLst>
                <a:path w="168" h="84">
                  <a:moveTo>
                    <a:pt x="152" y="12"/>
                  </a:moveTo>
                  <a:cubicBezTo>
                    <a:pt x="155" y="12"/>
                    <a:pt x="158" y="13"/>
                    <a:pt x="161" y="14"/>
                  </a:cubicBezTo>
                  <a:cubicBezTo>
                    <a:pt x="163" y="15"/>
                    <a:pt x="165" y="16"/>
                    <a:pt x="166" y="18"/>
                  </a:cubicBezTo>
                  <a:cubicBezTo>
                    <a:pt x="167" y="20"/>
                    <a:pt x="168" y="22"/>
                    <a:pt x="168" y="23"/>
                  </a:cubicBezTo>
                  <a:cubicBezTo>
                    <a:pt x="168" y="25"/>
                    <a:pt x="168" y="27"/>
                    <a:pt x="166" y="29"/>
                  </a:cubicBezTo>
                  <a:cubicBezTo>
                    <a:pt x="138" y="72"/>
                    <a:pt x="138" y="72"/>
                    <a:pt x="138" y="72"/>
                  </a:cubicBezTo>
                  <a:cubicBezTo>
                    <a:pt x="136" y="74"/>
                    <a:pt x="134" y="76"/>
                    <a:pt x="131" y="77"/>
                  </a:cubicBezTo>
                  <a:cubicBezTo>
                    <a:pt x="129" y="79"/>
                    <a:pt x="126" y="81"/>
                    <a:pt x="123" y="82"/>
                  </a:cubicBezTo>
                  <a:cubicBezTo>
                    <a:pt x="119" y="83"/>
                    <a:pt x="116" y="84"/>
                    <a:pt x="112" y="84"/>
                  </a:cubicBezTo>
                  <a:cubicBezTo>
                    <a:pt x="109" y="84"/>
                    <a:pt x="105" y="84"/>
                    <a:pt x="102" y="84"/>
                  </a:cubicBezTo>
                  <a:cubicBezTo>
                    <a:pt x="15" y="71"/>
                    <a:pt x="15" y="71"/>
                    <a:pt x="15" y="71"/>
                  </a:cubicBezTo>
                  <a:cubicBezTo>
                    <a:pt x="12" y="71"/>
                    <a:pt x="9" y="70"/>
                    <a:pt x="7" y="69"/>
                  </a:cubicBezTo>
                  <a:cubicBezTo>
                    <a:pt x="5" y="68"/>
                    <a:pt x="3" y="66"/>
                    <a:pt x="2" y="64"/>
                  </a:cubicBezTo>
                  <a:cubicBezTo>
                    <a:pt x="1" y="63"/>
                    <a:pt x="0" y="61"/>
                    <a:pt x="0" y="59"/>
                  </a:cubicBezTo>
                  <a:cubicBezTo>
                    <a:pt x="0" y="57"/>
                    <a:pt x="1" y="55"/>
                    <a:pt x="3" y="53"/>
                  </a:cubicBezTo>
                  <a:cubicBezTo>
                    <a:pt x="35" y="12"/>
                    <a:pt x="35" y="12"/>
                    <a:pt x="35" y="12"/>
                  </a:cubicBezTo>
                  <a:cubicBezTo>
                    <a:pt x="36" y="10"/>
                    <a:pt x="38" y="8"/>
                    <a:pt x="41" y="6"/>
                  </a:cubicBezTo>
                  <a:cubicBezTo>
                    <a:pt x="43" y="5"/>
                    <a:pt x="46" y="4"/>
                    <a:pt x="49" y="3"/>
                  </a:cubicBezTo>
                  <a:cubicBezTo>
                    <a:pt x="52" y="2"/>
                    <a:pt x="56" y="1"/>
                    <a:pt x="59" y="1"/>
                  </a:cubicBezTo>
                  <a:cubicBezTo>
                    <a:pt x="62" y="0"/>
                    <a:pt x="66" y="0"/>
                    <a:pt x="69" y="1"/>
                  </a:cubicBezTo>
                  <a:lnTo>
                    <a:pt x="152" y="12"/>
                  </a:lnTo>
                  <a:close/>
                </a:path>
              </a:pathLst>
            </a:custGeom>
            <a:solidFill>
              <a:srgbClr val="FFFFFF"/>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100" name="Freeform 35"/>
            <p:cNvSpPr>
              <a:spLocks/>
            </p:cNvSpPr>
            <p:nvPr/>
          </p:nvSpPr>
          <p:spPr bwMode="auto">
            <a:xfrm>
              <a:off x="1387" y="1737"/>
              <a:ext cx="122" cy="76"/>
            </a:xfrm>
            <a:custGeom>
              <a:avLst/>
              <a:gdLst/>
              <a:ahLst/>
              <a:cxnLst>
                <a:cxn ang="0">
                  <a:pos x="80" y="18"/>
                </a:cxn>
                <a:cxn ang="0">
                  <a:pos x="87" y="9"/>
                </a:cxn>
                <a:cxn ang="0">
                  <a:pos x="23" y="0"/>
                </a:cxn>
                <a:cxn ang="0">
                  <a:pos x="15" y="12"/>
                </a:cxn>
                <a:cxn ang="0">
                  <a:pos x="53" y="17"/>
                </a:cxn>
                <a:cxn ang="0">
                  <a:pos x="45" y="21"/>
                </a:cxn>
                <a:cxn ang="0">
                  <a:pos x="37" y="24"/>
                </a:cxn>
                <a:cxn ang="0">
                  <a:pos x="29" y="28"/>
                </a:cxn>
                <a:cxn ang="0">
                  <a:pos x="23" y="32"/>
                </a:cxn>
                <a:cxn ang="0">
                  <a:pos x="17" y="36"/>
                </a:cxn>
                <a:cxn ang="0">
                  <a:pos x="12" y="40"/>
                </a:cxn>
                <a:cxn ang="0">
                  <a:pos x="6" y="45"/>
                </a:cxn>
                <a:cxn ang="0">
                  <a:pos x="0" y="51"/>
                </a:cxn>
                <a:cxn ang="0">
                  <a:pos x="22" y="54"/>
                </a:cxn>
                <a:cxn ang="0">
                  <a:pos x="26" y="50"/>
                </a:cxn>
                <a:cxn ang="0">
                  <a:pos x="30" y="46"/>
                </a:cxn>
                <a:cxn ang="0">
                  <a:pos x="34" y="43"/>
                </a:cxn>
                <a:cxn ang="0">
                  <a:pos x="38" y="39"/>
                </a:cxn>
                <a:cxn ang="0">
                  <a:pos x="43" y="36"/>
                </a:cxn>
                <a:cxn ang="0">
                  <a:pos x="48" y="32"/>
                </a:cxn>
                <a:cxn ang="0">
                  <a:pos x="53" y="29"/>
                </a:cxn>
                <a:cxn ang="0">
                  <a:pos x="59" y="26"/>
                </a:cxn>
                <a:cxn ang="0">
                  <a:pos x="64" y="24"/>
                </a:cxn>
                <a:cxn ang="0">
                  <a:pos x="69" y="22"/>
                </a:cxn>
                <a:cxn ang="0">
                  <a:pos x="74" y="20"/>
                </a:cxn>
                <a:cxn ang="0">
                  <a:pos x="80" y="18"/>
                </a:cxn>
              </a:cxnLst>
              <a:rect l="0" t="0" r="r" b="b"/>
              <a:pathLst>
                <a:path w="87" h="54">
                  <a:moveTo>
                    <a:pt x="80" y="18"/>
                  </a:moveTo>
                  <a:cubicBezTo>
                    <a:pt x="87" y="9"/>
                    <a:pt x="87" y="9"/>
                    <a:pt x="87" y="9"/>
                  </a:cubicBezTo>
                  <a:cubicBezTo>
                    <a:pt x="23" y="0"/>
                    <a:pt x="23" y="0"/>
                    <a:pt x="23" y="0"/>
                  </a:cubicBezTo>
                  <a:cubicBezTo>
                    <a:pt x="15" y="12"/>
                    <a:pt x="15" y="12"/>
                    <a:pt x="15" y="12"/>
                  </a:cubicBezTo>
                  <a:cubicBezTo>
                    <a:pt x="53" y="17"/>
                    <a:pt x="53" y="17"/>
                    <a:pt x="53" y="17"/>
                  </a:cubicBezTo>
                  <a:cubicBezTo>
                    <a:pt x="50" y="18"/>
                    <a:pt x="47" y="19"/>
                    <a:pt x="45" y="21"/>
                  </a:cubicBezTo>
                  <a:cubicBezTo>
                    <a:pt x="42" y="22"/>
                    <a:pt x="39" y="23"/>
                    <a:pt x="37" y="24"/>
                  </a:cubicBezTo>
                  <a:cubicBezTo>
                    <a:pt x="34" y="26"/>
                    <a:pt x="32" y="27"/>
                    <a:pt x="29" y="28"/>
                  </a:cubicBezTo>
                  <a:cubicBezTo>
                    <a:pt x="27" y="29"/>
                    <a:pt x="25" y="30"/>
                    <a:pt x="23" y="32"/>
                  </a:cubicBezTo>
                  <a:cubicBezTo>
                    <a:pt x="21" y="33"/>
                    <a:pt x="19" y="34"/>
                    <a:pt x="17" y="36"/>
                  </a:cubicBezTo>
                  <a:cubicBezTo>
                    <a:pt x="16" y="37"/>
                    <a:pt x="14" y="39"/>
                    <a:pt x="12" y="40"/>
                  </a:cubicBezTo>
                  <a:cubicBezTo>
                    <a:pt x="10" y="42"/>
                    <a:pt x="8" y="43"/>
                    <a:pt x="6" y="45"/>
                  </a:cubicBezTo>
                  <a:cubicBezTo>
                    <a:pt x="4" y="47"/>
                    <a:pt x="2" y="49"/>
                    <a:pt x="0" y="51"/>
                  </a:cubicBezTo>
                  <a:cubicBezTo>
                    <a:pt x="22" y="54"/>
                    <a:pt x="22" y="54"/>
                    <a:pt x="22" y="54"/>
                  </a:cubicBezTo>
                  <a:cubicBezTo>
                    <a:pt x="24" y="53"/>
                    <a:pt x="25" y="51"/>
                    <a:pt x="26" y="50"/>
                  </a:cubicBezTo>
                  <a:cubicBezTo>
                    <a:pt x="27" y="49"/>
                    <a:pt x="29" y="47"/>
                    <a:pt x="30" y="46"/>
                  </a:cubicBezTo>
                  <a:cubicBezTo>
                    <a:pt x="31" y="45"/>
                    <a:pt x="32" y="44"/>
                    <a:pt x="34" y="43"/>
                  </a:cubicBezTo>
                  <a:cubicBezTo>
                    <a:pt x="35" y="41"/>
                    <a:pt x="36" y="40"/>
                    <a:pt x="38" y="39"/>
                  </a:cubicBezTo>
                  <a:cubicBezTo>
                    <a:pt x="39" y="38"/>
                    <a:pt x="41" y="37"/>
                    <a:pt x="43" y="36"/>
                  </a:cubicBezTo>
                  <a:cubicBezTo>
                    <a:pt x="44" y="35"/>
                    <a:pt x="46" y="33"/>
                    <a:pt x="48" y="32"/>
                  </a:cubicBezTo>
                  <a:cubicBezTo>
                    <a:pt x="50" y="31"/>
                    <a:pt x="51" y="30"/>
                    <a:pt x="53" y="29"/>
                  </a:cubicBezTo>
                  <a:cubicBezTo>
                    <a:pt x="55" y="28"/>
                    <a:pt x="57" y="27"/>
                    <a:pt x="59" y="26"/>
                  </a:cubicBezTo>
                  <a:cubicBezTo>
                    <a:pt x="61" y="25"/>
                    <a:pt x="62" y="25"/>
                    <a:pt x="64" y="24"/>
                  </a:cubicBezTo>
                  <a:cubicBezTo>
                    <a:pt x="66" y="23"/>
                    <a:pt x="67" y="22"/>
                    <a:pt x="69" y="22"/>
                  </a:cubicBezTo>
                  <a:cubicBezTo>
                    <a:pt x="71" y="21"/>
                    <a:pt x="73" y="20"/>
                    <a:pt x="74" y="20"/>
                  </a:cubicBezTo>
                  <a:cubicBezTo>
                    <a:pt x="76" y="19"/>
                    <a:pt x="78" y="19"/>
                    <a:pt x="80" y="18"/>
                  </a:cubicBezTo>
                </a:path>
              </a:pathLst>
            </a:custGeom>
            <a:solidFill>
              <a:srgbClr val="0079C1"/>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grpSp>
      <p:grpSp>
        <p:nvGrpSpPr>
          <p:cNvPr id="101" name="Group 77"/>
          <p:cNvGrpSpPr>
            <a:grpSpLocks/>
          </p:cNvGrpSpPr>
          <p:nvPr/>
        </p:nvGrpSpPr>
        <p:grpSpPr bwMode="auto">
          <a:xfrm>
            <a:off x="1781126" y="2148979"/>
            <a:ext cx="379412" cy="195263"/>
            <a:chOff x="1547" y="1746"/>
            <a:chExt cx="239" cy="123"/>
          </a:xfrm>
        </p:grpSpPr>
        <p:sp>
          <p:nvSpPr>
            <p:cNvPr id="102" name="Freeform 36"/>
            <p:cNvSpPr>
              <a:spLocks/>
            </p:cNvSpPr>
            <p:nvPr/>
          </p:nvSpPr>
          <p:spPr bwMode="auto">
            <a:xfrm>
              <a:off x="1547" y="1746"/>
              <a:ext cx="239" cy="123"/>
            </a:xfrm>
            <a:custGeom>
              <a:avLst/>
              <a:gdLst/>
              <a:ahLst/>
              <a:cxnLst>
                <a:cxn ang="0">
                  <a:pos x="152" y="12"/>
                </a:cxn>
                <a:cxn ang="0">
                  <a:pos x="161" y="14"/>
                </a:cxn>
                <a:cxn ang="0">
                  <a:pos x="167" y="19"/>
                </a:cxn>
                <a:cxn ang="0">
                  <a:pos x="170" y="24"/>
                </a:cxn>
                <a:cxn ang="0">
                  <a:pos x="169" y="31"/>
                </a:cxn>
                <a:cxn ang="0">
                  <a:pos x="144" y="75"/>
                </a:cxn>
                <a:cxn ang="0">
                  <a:pos x="138" y="81"/>
                </a:cxn>
                <a:cxn ang="0">
                  <a:pos x="130" y="85"/>
                </a:cxn>
                <a:cxn ang="0">
                  <a:pos x="119" y="87"/>
                </a:cxn>
                <a:cxn ang="0">
                  <a:pos x="108" y="87"/>
                </a:cxn>
                <a:cxn ang="0">
                  <a:pos x="18" y="74"/>
                </a:cxn>
                <a:cxn ang="0">
                  <a:pos x="9" y="71"/>
                </a:cxn>
                <a:cxn ang="0">
                  <a:pos x="3" y="67"/>
                </a:cxn>
                <a:cxn ang="0">
                  <a:pos x="1" y="61"/>
                </a:cxn>
                <a:cxn ang="0">
                  <a:pos x="3" y="55"/>
                </a:cxn>
                <a:cxn ang="0">
                  <a:pos x="31" y="12"/>
                </a:cxn>
                <a:cxn ang="0">
                  <a:pos x="36" y="6"/>
                </a:cxn>
                <a:cxn ang="0">
                  <a:pos x="45" y="2"/>
                </a:cxn>
                <a:cxn ang="0">
                  <a:pos x="55" y="0"/>
                </a:cxn>
                <a:cxn ang="0">
                  <a:pos x="65" y="0"/>
                </a:cxn>
                <a:cxn ang="0">
                  <a:pos x="152" y="12"/>
                </a:cxn>
              </a:cxnLst>
              <a:rect l="0" t="0" r="r" b="b"/>
              <a:pathLst>
                <a:path w="170" h="88">
                  <a:moveTo>
                    <a:pt x="152" y="12"/>
                  </a:moveTo>
                  <a:cubicBezTo>
                    <a:pt x="155" y="12"/>
                    <a:pt x="159" y="13"/>
                    <a:pt x="161" y="14"/>
                  </a:cubicBezTo>
                  <a:cubicBezTo>
                    <a:pt x="164" y="16"/>
                    <a:pt x="166" y="17"/>
                    <a:pt x="167" y="19"/>
                  </a:cubicBezTo>
                  <a:cubicBezTo>
                    <a:pt x="169" y="20"/>
                    <a:pt x="170" y="22"/>
                    <a:pt x="170" y="24"/>
                  </a:cubicBezTo>
                  <a:cubicBezTo>
                    <a:pt x="170" y="26"/>
                    <a:pt x="170" y="28"/>
                    <a:pt x="169" y="31"/>
                  </a:cubicBezTo>
                  <a:cubicBezTo>
                    <a:pt x="144" y="75"/>
                    <a:pt x="144" y="75"/>
                    <a:pt x="144" y="75"/>
                  </a:cubicBezTo>
                  <a:cubicBezTo>
                    <a:pt x="143" y="77"/>
                    <a:pt x="141" y="79"/>
                    <a:pt x="138" y="81"/>
                  </a:cubicBezTo>
                  <a:cubicBezTo>
                    <a:pt x="136" y="82"/>
                    <a:pt x="133" y="84"/>
                    <a:pt x="130" y="85"/>
                  </a:cubicBezTo>
                  <a:cubicBezTo>
                    <a:pt x="126" y="86"/>
                    <a:pt x="123" y="87"/>
                    <a:pt x="119" y="87"/>
                  </a:cubicBezTo>
                  <a:cubicBezTo>
                    <a:pt x="116" y="88"/>
                    <a:pt x="112" y="88"/>
                    <a:pt x="108" y="87"/>
                  </a:cubicBezTo>
                  <a:cubicBezTo>
                    <a:pt x="18" y="74"/>
                    <a:pt x="18" y="74"/>
                    <a:pt x="18" y="74"/>
                  </a:cubicBezTo>
                  <a:cubicBezTo>
                    <a:pt x="14" y="73"/>
                    <a:pt x="11" y="73"/>
                    <a:pt x="9" y="71"/>
                  </a:cubicBezTo>
                  <a:cubicBezTo>
                    <a:pt x="6" y="70"/>
                    <a:pt x="4" y="68"/>
                    <a:pt x="3" y="67"/>
                  </a:cubicBezTo>
                  <a:cubicBezTo>
                    <a:pt x="1" y="65"/>
                    <a:pt x="1" y="63"/>
                    <a:pt x="1" y="61"/>
                  </a:cubicBezTo>
                  <a:cubicBezTo>
                    <a:pt x="0" y="59"/>
                    <a:pt x="1" y="57"/>
                    <a:pt x="3" y="55"/>
                  </a:cubicBezTo>
                  <a:cubicBezTo>
                    <a:pt x="31" y="12"/>
                    <a:pt x="31" y="12"/>
                    <a:pt x="31" y="12"/>
                  </a:cubicBezTo>
                  <a:cubicBezTo>
                    <a:pt x="32" y="10"/>
                    <a:pt x="34" y="8"/>
                    <a:pt x="36" y="6"/>
                  </a:cubicBezTo>
                  <a:cubicBezTo>
                    <a:pt x="39" y="5"/>
                    <a:pt x="42" y="4"/>
                    <a:pt x="45" y="2"/>
                  </a:cubicBezTo>
                  <a:cubicBezTo>
                    <a:pt x="48" y="1"/>
                    <a:pt x="51" y="1"/>
                    <a:pt x="55" y="0"/>
                  </a:cubicBezTo>
                  <a:cubicBezTo>
                    <a:pt x="58" y="0"/>
                    <a:pt x="61" y="0"/>
                    <a:pt x="65" y="0"/>
                  </a:cubicBezTo>
                  <a:lnTo>
                    <a:pt x="152" y="12"/>
                  </a:lnTo>
                  <a:close/>
                </a:path>
              </a:pathLst>
            </a:custGeom>
            <a:solidFill>
              <a:srgbClr val="FFFFFF"/>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103" name="Freeform 37"/>
            <p:cNvSpPr>
              <a:spLocks noEditPoints="1"/>
            </p:cNvSpPr>
            <p:nvPr/>
          </p:nvSpPr>
          <p:spPr bwMode="auto">
            <a:xfrm>
              <a:off x="1606" y="1771"/>
              <a:ext cx="117" cy="77"/>
            </a:xfrm>
            <a:custGeom>
              <a:avLst/>
              <a:gdLst/>
              <a:ahLst/>
              <a:cxnLst>
                <a:cxn ang="0">
                  <a:pos x="79" y="8"/>
                </a:cxn>
                <a:cxn ang="0">
                  <a:pos x="64" y="2"/>
                </a:cxn>
                <a:cxn ang="0">
                  <a:pos x="45" y="0"/>
                </a:cxn>
                <a:cxn ang="0">
                  <a:pos x="29" y="3"/>
                </a:cxn>
                <a:cxn ang="0">
                  <a:pos x="19" y="10"/>
                </a:cxn>
                <a:cxn ang="0">
                  <a:pos x="18" y="16"/>
                </a:cxn>
                <a:cxn ang="0">
                  <a:pos x="20" y="20"/>
                </a:cxn>
                <a:cxn ang="0">
                  <a:pos x="20" y="23"/>
                </a:cxn>
                <a:cxn ang="0">
                  <a:pos x="10" y="26"/>
                </a:cxn>
                <a:cxn ang="0">
                  <a:pos x="3" y="31"/>
                </a:cxn>
                <a:cxn ang="0">
                  <a:pos x="0" y="37"/>
                </a:cxn>
                <a:cxn ang="0">
                  <a:pos x="1" y="44"/>
                </a:cxn>
                <a:cxn ang="0">
                  <a:pos x="7" y="49"/>
                </a:cxn>
                <a:cxn ang="0">
                  <a:pos x="20" y="53"/>
                </a:cxn>
                <a:cxn ang="0">
                  <a:pos x="34" y="55"/>
                </a:cxn>
                <a:cxn ang="0">
                  <a:pos x="44" y="55"/>
                </a:cxn>
                <a:cxn ang="0">
                  <a:pos x="53" y="54"/>
                </a:cxn>
                <a:cxn ang="0">
                  <a:pos x="61" y="51"/>
                </a:cxn>
                <a:cxn ang="0">
                  <a:pos x="67" y="46"/>
                </a:cxn>
                <a:cxn ang="0">
                  <a:pos x="71" y="41"/>
                </a:cxn>
                <a:cxn ang="0">
                  <a:pos x="71" y="35"/>
                </a:cxn>
                <a:cxn ang="0">
                  <a:pos x="67" y="30"/>
                </a:cxn>
                <a:cxn ang="0">
                  <a:pos x="70" y="27"/>
                </a:cxn>
                <a:cxn ang="0">
                  <a:pos x="77" y="23"/>
                </a:cxn>
                <a:cxn ang="0">
                  <a:pos x="81" y="19"/>
                </a:cxn>
                <a:cxn ang="0">
                  <a:pos x="48" y="37"/>
                </a:cxn>
                <a:cxn ang="0">
                  <a:pos x="44" y="42"/>
                </a:cxn>
                <a:cxn ang="0">
                  <a:pos x="38" y="44"/>
                </a:cxn>
                <a:cxn ang="0">
                  <a:pos x="32" y="45"/>
                </a:cxn>
                <a:cxn ang="0">
                  <a:pos x="26" y="43"/>
                </a:cxn>
                <a:cxn ang="0">
                  <a:pos x="24" y="39"/>
                </a:cxn>
                <a:cxn ang="0">
                  <a:pos x="26" y="34"/>
                </a:cxn>
                <a:cxn ang="0">
                  <a:pos x="32" y="30"/>
                </a:cxn>
                <a:cxn ang="0">
                  <a:pos x="39" y="29"/>
                </a:cxn>
                <a:cxn ang="0">
                  <a:pos x="45" y="30"/>
                </a:cxn>
                <a:cxn ang="0">
                  <a:pos x="48" y="34"/>
                </a:cxn>
                <a:cxn ang="0">
                  <a:pos x="59" y="15"/>
                </a:cxn>
                <a:cxn ang="0">
                  <a:pos x="57" y="19"/>
                </a:cxn>
                <a:cxn ang="0">
                  <a:pos x="52" y="21"/>
                </a:cxn>
                <a:cxn ang="0">
                  <a:pos x="46" y="21"/>
                </a:cxn>
                <a:cxn ang="0">
                  <a:pos x="41" y="19"/>
                </a:cxn>
                <a:cxn ang="0">
                  <a:pos x="39" y="16"/>
                </a:cxn>
                <a:cxn ang="0">
                  <a:pos x="41" y="13"/>
                </a:cxn>
                <a:cxn ang="0">
                  <a:pos x="45" y="10"/>
                </a:cxn>
                <a:cxn ang="0">
                  <a:pos x="51" y="9"/>
                </a:cxn>
                <a:cxn ang="0">
                  <a:pos x="56" y="10"/>
                </a:cxn>
                <a:cxn ang="0">
                  <a:pos x="59" y="13"/>
                </a:cxn>
              </a:cxnLst>
              <a:rect l="0" t="0" r="r" b="b"/>
              <a:pathLst>
                <a:path w="83" h="55">
                  <a:moveTo>
                    <a:pt x="82" y="13"/>
                  </a:moveTo>
                  <a:cubicBezTo>
                    <a:pt x="82" y="12"/>
                    <a:pt x="82" y="11"/>
                    <a:pt x="81" y="11"/>
                  </a:cubicBezTo>
                  <a:cubicBezTo>
                    <a:pt x="81" y="10"/>
                    <a:pt x="80" y="9"/>
                    <a:pt x="79" y="8"/>
                  </a:cubicBezTo>
                  <a:cubicBezTo>
                    <a:pt x="78" y="7"/>
                    <a:pt x="77" y="7"/>
                    <a:pt x="76" y="6"/>
                  </a:cubicBezTo>
                  <a:cubicBezTo>
                    <a:pt x="74" y="5"/>
                    <a:pt x="73" y="4"/>
                    <a:pt x="71" y="4"/>
                  </a:cubicBezTo>
                  <a:cubicBezTo>
                    <a:pt x="69" y="3"/>
                    <a:pt x="67" y="3"/>
                    <a:pt x="64" y="2"/>
                  </a:cubicBezTo>
                  <a:cubicBezTo>
                    <a:pt x="62" y="2"/>
                    <a:pt x="60" y="1"/>
                    <a:pt x="57" y="1"/>
                  </a:cubicBezTo>
                  <a:cubicBezTo>
                    <a:pt x="55" y="1"/>
                    <a:pt x="53" y="1"/>
                    <a:pt x="51" y="0"/>
                  </a:cubicBezTo>
                  <a:cubicBezTo>
                    <a:pt x="49" y="0"/>
                    <a:pt x="47" y="0"/>
                    <a:pt x="45" y="0"/>
                  </a:cubicBezTo>
                  <a:cubicBezTo>
                    <a:pt x="43" y="0"/>
                    <a:pt x="42" y="0"/>
                    <a:pt x="40" y="1"/>
                  </a:cubicBezTo>
                  <a:cubicBezTo>
                    <a:pt x="38" y="1"/>
                    <a:pt x="37" y="1"/>
                    <a:pt x="35" y="1"/>
                  </a:cubicBezTo>
                  <a:cubicBezTo>
                    <a:pt x="33" y="2"/>
                    <a:pt x="31" y="2"/>
                    <a:pt x="29" y="3"/>
                  </a:cubicBezTo>
                  <a:cubicBezTo>
                    <a:pt x="28" y="3"/>
                    <a:pt x="26" y="4"/>
                    <a:pt x="25" y="5"/>
                  </a:cubicBezTo>
                  <a:cubicBezTo>
                    <a:pt x="24" y="6"/>
                    <a:pt x="22" y="6"/>
                    <a:pt x="21" y="7"/>
                  </a:cubicBezTo>
                  <a:cubicBezTo>
                    <a:pt x="20" y="8"/>
                    <a:pt x="20" y="9"/>
                    <a:pt x="19" y="10"/>
                  </a:cubicBezTo>
                  <a:cubicBezTo>
                    <a:pt x="19" y="11"/>
                    <a:pt x="18" y="11"/>
                    <a:pt x="18" y="12"/>
                  </a:cubicBezTo>
                  <a:cubicBezTo>
                    <a:pt x="18" y="13"/>
                    <a:pt x="18" y="13"/>
                    <a:pt x="18" y="14"/>
                  </a:cubicBezTo>
                  <a:cubicBezTo>
                    <a:pt x="17" y="14"/>
                    <a:pt x="17" y="15"/>
                    <a:pt x="18" y="16"/>
                  </a:cubicBezTo>
                  <a:cubicBezTo>
                    <a:pt x="18" y="16"/>
                    <a:pt x="18" y="17"/>
                    <a:pt x="18" y="17"/>
                  </a:cubicBezTo>
                  <a:cubicBezTo>
                    <a:pt x="18" y="18"/>
                    <a:pt x="19" y="18"/>
                    <a:pt x="19" y="19"/>
                  </a:cubicBezTo>
                  <a:cubicBezTo>
                    <a:pt x="19" y="19"/>
                    <a:pt x="20" y="19"/>
                    <a:pt x="20" y="20"/>
                  </a:cubicBezTo>
                  <a:cubicBezTo>
                    <a:pt x="20" y="20"/>
                    <a:pt x="21" y="21"/>
                    <a:pt x="22" y="21"/>
                  </a:cubicBezTo>
                  <a:cubicBezTo>
                    <a:pt x="22" y="22"/>
                    <a:pt x="23" y="22"/>
                    <a:pt x="24" y="22"/>
                  </a:cubicBezTo>
                  <a:cubicBezTo>
                    <a:pt x="22" y="23"/>
                    <a:pt x="21" y="23"/>
                    <a:pt x="20" y="23"/>
                  </a:cubicBezTo>
                  <a:cubicBezTo>
                    <a:pt x="18" y="23"/>
                    <a:pt x="17" y="23"/>
                    <a:pt x="16" y="24"/>
                  </a:cubicBezTo>
                  <a:cubicBezTo>
                    <a:pt x="15" y="24"/>
                    <a:pt x="14" y="24"/>
                    <a:pt x="13" y="25"/>
                  </a:cubicBezTo>
                  <a:cubicBezTo>
                    <a:pt x="12" y="25"/>
                    <a:pt x="11" y="25"/>
                    <a:pt x="10" y="26"/>
                  </a:cubicBezTo>
                  <a:cubicBezTo>
                    <a:pt x="9" y="26"/>
                    <a:pt x="8" y="27"/>
                    <a:pt x="8" y="27"/>
                  </a:cubicBezTo>
                  <a:cubicBezTo>
                    <a:pt x="7" y="28"/>
                    <a:pt x="6" y="28"/>
                    <a:pt x="5" y="29"/>
                  </a:cubicBezTo>
                  <a:cubicBezTo>
                    <a:pt x="5" y="29"/>
                    <a:pt x="4" y="30"/>
                    <a:pt x="3" y="31"/>
                  </a:cubicBezTo>
                  <a:cubicBezTo>
                    <a:pt x="3" y="31"/>
                    <a:pt x="2" y="32"/>
                    <a:pt x="2" y="33"/>
                  </a:cubicBezTo>
                  <a:cubicBezTo>
                    <a:pt x="1" y="34"/>
                    <a:pt x="1" y="34"/>
                    <a:pt x="1" y="35"/>
                  </a:cubicBezTo>
                  <a:cubicBezTo>
                    <a:pt x="0" y="36"/>
                    <a:pt x="0" y="37"/>
                    <a:pt x="0" y="37"/>
                  </a:cubicBezTo>
                  <a:cubicBezTo>
                    <a:pt x="0" y="38"/>
                    <a:pt x="0" y="39"/>
                    <a:pt x="0" y="40"/>
                  </a:cubicBezTo>
                  <a:cubicBezTo>
                    <a:pt x="0" y="40"/>
                    <a:pt x="0" y="41"/>
                    <a:pt x="0" y="42"/>
                  </a:cubicBezTo>
                  <a:cubicBezTo>
                    <a:pt x="0" y="42"/>
                    <a:pt x="1" y="43"/>
                    <a:pt x="1" y="44"/>
                  </a:cubicBezTo>
                  <a:cubicBezTo>
                    <a:pt x="1" y="44"/>
                    <a:pt x="2" y="45"/>
                    <a:pt x="3" y="46"/>
                  </a:cubicBezTo>
                  <a:cubicBezTo>
                    <a:pt x="3" y="46"/>
                    <a:pt x="4" y="47"/>
                    <a:pt x="5" y="47"/>
                  </a:cubicBezTo>
                  <a:cubicBezTo>
                    <a:pt x="5" y="48"/>
                    <a:pt x="6" y="49"/>
                    <a:pt x="7" y="49"/>
                  </a:cubicBezTo>
                  <a:cubicBezTo>
                    <a:pt x="8" y="49"/>
                    <a:pt x="9" y="50"/>
                    <a:pt x="11" y="50"/>
                  </a:cubicBezTo>
                  <a:cubicBezTo>
                    <a:pt x="12" y="51"/>
                    <a:pt x="13" y="51"/>
                    <a:pt x="15" y="52"/>
                  </a:cubicBezTo>
                  <a:cubicBezTo>
                    <a:pt x="17" y="52"/>
                    <a:pt x="18" y="52"/>
                    <a:pt x="20" y="53"/>
                  </a:cubicBezTo>
                  <a:cubicBezTo>
                    <a:pt x="22" y="53"/>
                    <a:pt x="24" y="54"/>
                    <a:pt x="26" y="54"/>
                  </a:cubicBezTo>
                  <a:cubicBezTo>
                    <a:pt x="28" y="54"/>
                    <a:pt x="29" y="54"/>
                    <a:pt x="30" y="54"/>
                  </a:cubicBezTo>
                  <a:cubicBezTo>
                    <a:pt x="31" y="54"/>
                    <a:pt x="32" y="55"/>
                    <a:pt x="34" y="55"/>
                  </a:cubicBezTo>
                  <a:cubicBezTo>
                    <a:pt x="35" y="55"/>
                    <a:pt x="36" y="55"/>
                    <a:pt x="37" y="55"/>
                  </a:cubicBezTo>
                  <a:cubicBezTo>
                    <a:pt x="38" y="55"/>
                    <a:pt x="39" y="55"/>
                    <a:pt x="41" y="55"/>
                  </a:cubicBezTo>
                  <a:cubicBezTo>
                    <a:pt x="42" y="55"/>
                    <a:pt x="43" y="55"/>
                    <a:pt x="44" y="55"/>
                  </a:cubicBezTo>
                  <a:cubicBezTo>
                    <a:pt x="45" y="55"/>
                    <a:pt x="46" y="55"/>
                    <a:pt x="47" y="55"/>
                  </a:cubicBezTo>
                  <a:cubicBezTo>
                    <a:pt x="48" y="55"/>
                    <a:pt x="49" y="54"/>
                    <a:pt x="50" y="54"/>
                  </a:cubicBezTo>
                  <a:cubicBezTo>
                    <a:pt x="51" y="54"/>
                    <a:pt x="52" y="54"/>
                    <a:pt x="53" y="54"/>
                  </a:cubicBezTo>
                  <a:cubicBezTo>
                    <a:pt x="54" y="53"/>
                    <a:pt x="55" y="53"/>
                    <a:pt x="55" y="53"/>
                  </a:cubicBezTo>
                  <a:cubicBezTo>
                    <a:pt x="56" y="53"/>
                    <a:pt x="57" y="52"/>
                    <a:pt x="58" y="52"/>
                  </a:cubicBezTo>
                  <a:cubicBezTo>
                    <a:pt x="59" y="52"/>
                    <a:pt x="60" y="51"/>
                    <a:pt x="61" y="51"/>
                  </a:cubicBezTo>
                  <a:cubicBezTo>
                    <a:pt x="61" y="50"/>
                    <a:pt x="62" y="50"/>
                    <a:pt x="63" y="49"/>
                  </a:cubicBezTo>
                  <a:cubicBezTo>
                    <a:pt x="64" y="49"/>
                    <a:pt x="65" y="48"/>
                    <a:pt x="65" y="48"/>
                  </a:cubicBezTo>
                  <a:cubicBezTo>
                    <a:pt x="66" y="47"/>
                    <a:pt x="67" y="47"/>
                    <a:pt x="67" y="46"/>
                  </a:cubicBezTo>
                  <a:cubicBezTo>
                    <a:pt x="68" y="46"/>
                    <a:pt x="69" y="45"/>
                    <a:pt x="69" y="44"/>
                  </a:cubicBezTo>
                  <a:cubicBezTo>
                    <a:pt x="70" y="44"/>
                    <a:pt x="70" y="43"/>
                    <a:pt x="70" y="43"/>
                  </a:cubicBezTo>
                  <a:cubicBezTo>
                    <a:pt x="71" y="42"/>
                    <a:pt x="71" y="41"/>
                    <a:pt x="71" y="41"/>
                  </a:cubicBezTo>
                  <a:cubicBezTo>
                    <a:pt x="72" y="40"/>
                    <a:pt x="72" y="39"/>
                    <a:pt x="72" y="39"/>
                  </a:cubicBezTo>
                  <a:cubicBezTo>
                    <a:pt x="72" y="38"/>
                    <a:pt x="72" y="37"/>
                    <a:pt x="72" y="37"/>
                  </a:cubicBezTo>
                  <a:cubicBezTo>
                    <a:pt x="72" y="36"/>
                    <a:pt x="72" y="35"/>
                    <a:pt x="71" y="35"/>
                  </a:cubicBezTo>
                  <a:cubicBezTo>
                    <a:pt x="71" y="34"/>
                    <a:pt x="71" y="33"/>
                    <a:pt x="70" y="33"/>
                  </a:cubicBezTo>
                  <a:cubicBezTo>
                    <a:pt x="70" y="32"/>
                    <a:pt x="69" y="32"/>
                    <a:pt x="69" y="31"/>
                  </a:cubicBezTo>
                  <a:cubicBezTo>
                    <a:pt x="68" y="31"/>
                    <a:pt x="68" y="30"/>
                    <a:pt x="67" y="30"/>
                  </a:cubicBezTo>
                  <a:cubicBezTo>
                    <a:pt x="66" y="29"/>
                    <a:pt x="65" y="29"/>
                    <a:pt x="64" y="28"/>
                  </a:cubicBezTo>
                  <a:cubicBezTo>
                    <a:pt x="65" y="28"/>
                    <a:pt x="66" y="28"/>
                    <a:pt x="67" y="27"/>
                  </a:cubicBezTo>
                  <a:cubicBezTo>
                    <a:pt x="68" y="27"/>
                    <a:pt x="69" y="27"/>
                    <a:pt x="70" y="27"/>
                  </a:cubicBezTo>
                  <a:cubicBezTo>
                    <a:pt x="71" y="26"/>
                    <a:pt x="72" y="26"/>
                    <a:pt x="72" y="26"/>
                  </a:cubicBezTo>
                  <a:cubicBezTo>
                    <a:pt x="73" y="25"/>
                    <a:pt x="74" y="25"/>
                    <a:pt x="74" y="25"/>
                  </a:cubicBezTo>
                  <a:cubicBezTo>
                    <a:pt x="75" y="24"/>
                    <a:pt x="76" y="24"/>
                    <a:pt x="77" y="23"/>
                  </a:cubicBezTo>
                  <a:cubicBezTo>
                    <a:pt x="77" y="23"/>
                    <a:pt x="78" y="22"/>
                    <a:pt x="79" y="22"/>
                  </a:cubicBezTo>
                  <a:cubicBezTo>
                    <a:pt x="79" y="22"/>
                    <a:pt x="80" y="21"/>
                    <a:pt x="80" y="20"/>
                  </a:cubicBezTo>
                  <a:cubicBezTo>
                    <a:pt x="81" y="20"/>
                    <a:pt x="81" y="19"/>
                    <a:pt x="81" y="19"/>
                  </a:cubicBezTo>
                  <a:cubicBezTo>
                    <a:pt x="82" y="18"/>
                    <a:pt x="82" y="17"/>
                    <a:pt x="82" y="16"/>
                  </a:cubicBezTo>
                  <a:cubicBezTo>
                    <a:pt x="83" y="15"/>
                    <a:pt x="83" y="14"/>
                    <a:pt x="82" y="13"/>
                  </a:cubicBezTo>
                  <a:close/>
                  <a:moveTo>
                    <a:pt x="48" y="37"/>
                  </a:moveTo>
                  <a:cubicBezTo>
                    <a:pt x="48" y="37"/>
                    <a:pt x="48" y="38"/>
                    <a:pt x="47" y="39"/>
                  </a:cubicBezTo>
                  <a:cubicBezTo>
                    <a:pt x="47" y="39"/>
                    <a:pt x="46" y="40"/>
                    <a:pt x="46" y="40"/>
                  </a:cubicBezTo>
                  <a:cubicBezTo>
                    <a:pt x="46" y="41"/>
                    <a:pt x="45" y="41"/>
                    <a:pt x="44" y="42"/>
                  </a:cubicBezTo>
                  <a:cubicBezTo>
                    <a:pt x="44" y="42"/>
                    <a:pt x="43" y="42"/>
                    <a:pt x="43" y="43"/>
                  </a:cubicBezTo>
                  <a:cubicBezTo>
                    <a:pt x="42" y="43"/>
                    <a:pt x="41" y="43"/>
                    <a:pt x="40" y="44"/>
                  </a:cubicBezTo>
                  <a:cubicBezTo>
                    <a:pt x="40" y="44"/>
                    <a:pt x="39" y="44"/>
                    <a:pt x="38" y="44"/>
                  </a:cubicBezTo>
                  <a:cubicBezTo>
                    <a:pt x="37" y="45"/>
                    <a:pt x="37" y="45"/>
                    <a:pt x="36" y="45"/>
                  </a:cubicBezTo>
                  <a:cubicBezTo>
                    <a:pt x="35" y="45"/>
                    <a:pt x="34" y="45"/>
                    <a:pt x="34" y="45"/>
                  </a:cubicBezTo>
                  <a:cubicBezTo>
                    <a:pt x="33" y="45"/>
                    <a:pt x="32" y="45"/>
                    <a:pt x="32" y="45"/>
                  </a:cubicBezTo>
                  <a:cubicBezTo>
                    <a:pt x="31" y="45"/>
                    <a:pt x="30" y="45"/>
                    <a:pt x="30" y="44"/>
                  </a:cubicBezTo>
                  <a:cubicBezTo>
                    <a:pt x="29" y="44"/>
                    <a:pt x="28" y="44"/>
                    <a:pt x="28" y="44"/>
                  </a:cubicBezTo>
                  <a:cubicBezTo>
                    <a:pt x="27" y="44"/>
                    <a:pt x="27" y="43"/>
                    <a:pt x="26" y="43"/>
                  </a:cubicBezTo>
                  <a:cubicBezTo>
                    <a:pt x="26" y="42"/>
                    <a:pt x="25" y="42"/>
                    <a:pt x="25" y="42"/>
                  </a:cubicBezTo>
                  <a:cubicBezTo>
                    <a:pt x="25" y="41"/>
                    <a:pt x="25" y="41"/>
                    <a:pt x="24" y="40"/>
                  </a:cubicBezTo>
                  <a:cubicBezTo>
                    <a:pt x="24" y="40"/>
                    <a:pt x="24" y="39"/>
                    <a:pt x="24" y="39"/>
                  </a:cubicBezTo>
                  <a:cubicBezTo>
                    <a:pt x="24" y="38"/>
                    <a:pt x="24" y="38"/>
                    <a:pt x="24" y="37"/>
                  </a:cubicBezTo>
                  <a:cubicBezTo>
                    <a:pt x="25" y="37"/>
                    <a:pt x="25" y="36"/>
                    <a:pt x="25" y="36"/>
                  </a:cubicBezTo>
                  <a:cubicBezTo>
                    <a:pt x="26" y="35"/>
                    <a:pt x="26" y="34"/>
                    <a:pt x="26" y="34"/>
                  </a:cubicBezTo>
                  <a:cubicBezTo>
                    <a:pt x="27" y="33"/>
                    <a:pt x="27" y="33"/>
                    <a:pt x="28" y="33"/>
                  </a:cubicBezTo>
                  <a:cubicBezTo>
                    <a:pt x="29" y="32"/>
                    <a:pt x="29" y="32"/>
                    <a:pt x="30" y="31"/>
                  </a:cubicBezTo>
                  <a:cubicBezTo>
                    <a:pt x="30" y="31"/>
                    <a:pt x="31" y="31"/>
                    <a:pt x="32" y="30"/>
                  </a:cubicBezTo>
                  <a:cubicBezTo>
                    <a:pt x="33" y="30"/>
                    <a:pt x="33" y="30"/>
                    <a:pt x="34" y="30"/>
                  </a:cubicBezTo>
                  <a:cubicBezTo>
                    <a:pt x="35" y="30"/>
                    <a:pt x="36" y="29"/>
                    <a:pt x="36" y="29"/>
                  </a:cubicBezTo>
                  <a:cubicBezTo>
                    <a:pt x="37" y="29"/>
                    <a:pt x="38" y="29"/>
                    <a:pt x="39" y="29"/>
                  </a:cubicBezTo>
                  <a:cubicBezTo>
                    <a:pt x="39" y="29"/>
                    <a:pt x="40" y="29"/>
                    <a:pt x="41" y="29"/>
                  </a:cubicBezTo>
                  <a:cubicBezTo>
                    <a:pt x="41" y="29"/>
                    <a:pt x="42" y="30"/>
                    <a:pt x="43" y="30"/>
                  </a:cubicBezTo>
                  <a:cubicBezTo>
                    <a:pt x="43" y="30"/>
                    <a:pt x="44" y="30"/>
                    <a:pt x="45" y="30"/>
                  </a:cubicBezTo>
                  <a:cubicBezTo>
                    <a:pt x="45" y="31"/>
                    <a:pt x="46" y="31"/>
                    <a:pt x="46" y="31"/>
                  </a:cubicBezTo>
                  <a:cubicBezTo>
                    <a:pt x="46" y="32"/>
                    <a:pt x="47" y="32"/>
                    <a:pt x="47" y="33"/>
                  </a:cubicBezTo>
                  <a:cubicBezTo>
                    <a:pt x="48" y="33"/>
                    <a:pt x="48" y="33"/>
                    <a:pt x="48" y="34"/>
                  </a:cubicBezTo>
                  <a:cubicBezTo>
                    <a:pt x="48" y="34"/>
                    <a:pt x="48" y="35"/>
                    <a:pt x="48" y="35"/>
                  </a:cubicBezTo>
                  <a:cubicBezTo>
                    <a:pt x="48" y="36"/>
                    <a:pt x="48" y="36"/>
                    <a:pt x="48" y="37"/>
                  </a:cubicBezTo>
                  <a:close/>
                  <a:moveTo>
                    <a:pt x="59" y="15"/>
                  </a:moveTo>
                  <a:cubicBezTo>
                    <a:pt x="59" y="16"/>
                    <a:pt x="59" y="16"/>
                    <a:pt x="59" y="17"/>
                  </a:cubicBezTo>
                  <a:cubicBezTo>
                    <a:pt x="59" y="17"/>
                    <a:pt x="58" y="17"/>
                    <a:pt x="58" y="18"/>
                  </a:cubicBezTo>
                  <a:cubicBezTo>
                    <a:pt x="58" y="18"/>
                    <a:pt x="57" y="19"/>
                    <a:pt x="57" y="19"/>
                  </a:cubicBezTo>
                  <a:cubicBezTo>
                    <a:pt x="56" y="19"/>
                    <a:pt x="56" y="19"/>
                    <a:pt x="55" y="20"/>
                  </a:cubicBezTo>
                  <a:cubicBezTo>
                    <a:pt x="55" y="20"/>
                    <a:pt x="54" y="20"/>
                    <a:pt x="54" y="20"/>
                  </a:cubicBezTo>
                  <a:cubicBezTo>
                    <a:pt x="53" y="21"/>
                    <a:pt x="53" y="21"/>
                    <a:pt x="52" y="21"/>
                  </a:cubicBezTo>
                  <a:cubicBezTo>
                    <a:pt x="51" y="21"/>
                    <a:pt x="51" y="21"/>
                    <a:pt x="50" y="21"/>
                  </a:cubicBezTo>
                  <a:cubicBezTo>
                    <a:pt x="49" y="21"/>
                    <a:pt x="49" y="21"/>
                    <a:pt x="48" y="21"/>
                  </a:cubicBezTo>
                  <a:cubicBezTo>
                    <a:pt x="48" y="21"/>
                    <a:pt x="47" y="21"/>
                    <a:pt x="46" y="21"/>
                  </a:cubicBezTo>
                  <a:cubicBezTo>
                    <a:pt x="45" y="21"/>
                    <a:pt x="45" y="21"/>
                    <a:pt x="44" y="21"/>
                  </a:cubicBezTo>
                  <a:cubicBezTo>
                    <a:pt x="44" y="21"/>
                    <a:pt x="43" y="20"/>
                    <a:pt x="42" y="20"/>
                  </a:cubicBezTo>
                  <a:cubicBezTo>
                    <a:pt x="42" y="20"/>
                    <a:pt x="41" y="20"/>
                    <a:pt x="41" y="19"/>
                  </a:cubicBezTo>
                  <a:cubicBezTo>
                    <a:pt x="41" y="19"/>
                    <a:pt x="40" y="19"/>
                    <a:pt x="40" y="19"/>
                  </a:cubicBezTo>
                  <a:cubicBezTo>
                    <a:pt x="40" y="18"/>
                    <a:pt x="40" y="18"/>
                    <a:pt x="39" y="17"/>
                  </a:cubicBezTo>
                  <a:cubicBezTo>
                    <a:pt x="39" y="17"/>
                    <a:pt x="39" y="17"/>
                    <a:pt x="39" y="16"/>
                  </a:cubicBezTo>
                  <a:cubicBezTo>
                    <a:pt x="39" y="16"/>
                    <a:pt x="39" y="16"/>
                    <a:pt x="39" y="15"/>
                  </a:cubicBezTo>
                  <a:cubicBezTo>
                    <a:pt x="40" y="15"/>
                    <a:pt x="40" y="14"/>
                    <a:pt x="40" y="14"/>
                  </a:cubicBezTo>
                  <a:cubicBezTo>
                    <a:pt x="40" y="14"/>
                    <a:pt x="41" y="13"/>
                    <a:pt x="41" y="13"/>
                  </a:cubicBezTo>
                  <a:cubicBezTo>
                    <a:pt x="41" y="12"/>
                    <a:pt x="42" y="12"/>
                    <a:pt x="42" y="12"/>
                  </a:cubicBezTo>
                  <a:cubicBezTo>
                    <a:pt x="42" y="11"/>
                    <a:pt x="43" y="11"/>
                    <a:pt x="43" y="11"/>
                  </a:cubicBezTo>
                  <a:cubicBezTo>
                    <a:pt x="44" y="11"/>
                    <a:pt x="45" y="10"/>
                    <a:pt x="45" y="10"/>
                  </a:cubicBezTo>
                  <a:cubicBezTo>
                    <a:pt x="46" y="10"/>
                    <a:pt x="46" y="10"/>
                    <a:pt x="47" y="10"/>
                  </a:cubicBezTo>
                  <a:cubicBezTo>
                    <a:pt x="48" y="10"/>
                    <a:pt x="48" y="9"/>
                    <a:pt x="49" y="9"/>
                  </a:cubicBezTo>
                  <a:cubicBezTo>
                    <a:pt x="50" y="9"/>
                    <a:pt x="50" y="9"/>
                    <a:pt x="51" y="9"/>
                  </a:cubicBezTo>
                  <a:cubicBezTo>
                    <a:pt x="51" y="9"/>
                    <a:pt x="52" y="9"/>
                    <a:pt x="53" y="10"/>
                  </a:cubicBezTo>
                  <a:cubicBezTo>
                    <a:pt x="54" y="10"/>
                    <a:pt x="54" y="10"/>
                    <a:pt x="55" y="10"/>
                  </a:cubicBezTo>
                  <a:cubicBezTo>
                    <a:pt x="55" y="10"/>
                    <a:pt x="56" y="10"/>
                    <a:pt x="56" y="10"/>
                  </a:cubicBezTo>
                  <a:cubicBezTo>
                    <a:pt x="57" y="11"/>
                    <a:pt x="57" y="11"/>
                    <a:pt x="58" y="11"/>
                  </a:cubicBezTo>
                  <a:cubicBezTo>
                    <a:pt x="58" y="11"/>
                    <a:pt x="58" y="12"/>
                    <a:pt x="59" y="12"/>
                  </a:cubicBezTo>
                  <a:cubicBezTo>
                    <a:pt x="59" y="12"/>
                    <a:pt x="59" y="13"/>
                    <a:pt x="59" y="13"/>
                  </a:cubicBezTo>
                  <a:cubicBezTo>
                    <a:pt x="59" y="13"/>
                    <a:pt x="60" y="14"/>
                    <a:pt x="60" y="14"/>
                  </a:cubicBezTo>
                  <a:cubicBezTo>
                    <a:pt x="60" y="15"/>
                    <a:pt x="59" y="15"/>
                    <a:pt x="59" y="15"/>
                  </a:cubicBezTo>
                  <a:close/>
                </a:path>
              </a:pathLst>
            </a:custGeom>
            <a:solidFill>
              <a:srgbClr val="0079C1"/>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grpSp>
      <p:grpSp>
        <p:nvGrpSpPr>
          <p:cNvPr id="104" name="Group 79"/>
          <p:cNvGrpSpPr>
            <a:grpSpLocks/>
          </p:cNvGrpSpPr>
          <p:nvPr/>
        </p:nvGrpSpPr>
        <p:grpSpPr bwMode="auto">
          <a:xfrm>
            <a:off x="1225501" y="2333129"/>
            <a:ext cx="406400" cy="217488"/>
            <a:chOff x="1197" y="1862"/>
            <a:chExt cx="256" cy="137"/>
          </a:xfrm>
        </p:grpSpPr>
        <p:sp>
          <p:nvSpPr>
            <p:cNvPr id="105" name="Freeform 38"/>
            <p:cNvSpPr>
              <a:spLocks/>
            </p:cNvSpPr>
            <p:nvPr/>
          </p:nvSpPr>
          <p:spPr bwMode="auto">
            <a:xfrm>
              <a:off x="1197" y="1862"/>
              <a:ext cx="256" cy="137"/>
            </a:xfrm>
            <a:custGeom>
              <a:avLst/>
              <a:gdLst/>
              <a:ahLst/>
              <a:cxnLst>
                <a:cxn ang="0">
                  <a:pos x="165" y="14"/>
                </a:cxn>
                <a:cxn ang="0">
                  <a:pos x="174" y="16"/>
                </a:cxn>
                <a:cxn ang="0">
                  <a:pos x="180" y="21"/>
                </a:cxn>
                <a:cxn ang="0">
                  <a:pos x="182" y="27"/>
                </a:cxn>
                <a:cxn ang="0">
                  <a:pos x="180" y="34"/>
                </a:cxn>
                <a:cxn ang="0">
                  <a:pos x="147" y="83"/>
                </a:cxn>
                <a:cxn ang="0">
                  <a:pos x="140" y="89"/>
                </a:cxn>
                <a:cxn ang="0">
                  <a:pos x="130" y="94"/>
                </a:cxn>
                <a:cxn ang="0">
                  <a:pos x="119" y="97"/>
                </a:cxn>
                <a:cxn ang="0">
                  <a:pos x="108" y="96"/>
                </a:cxn>
                <a:cxn ang="0">
                  <a:pos x="16" y="82"/>
                </a:cxn>
                <a:cxn ang="0">
                  <a:pos x="7" y="79"/>
                </a:cxn>
                <a:cxn ang="0">
                  <a:pos x="2" y="73"/>
                </a:cxn>
                <a:cxn ang="0">
                  <a:pos x="1" y="67"/>
                </a:cxn>
                <a:cxn ang="0">
                  <a:pos x="4" y="60"/>
                </a:cxn>
                <a:cxn ang="0">
                  <a:pos x="40" y="13"/>
                </a:cxn>
                <a:cxn ang="0">
                  <a:pos x="47" y="7"/>
                </a:cxn>
                <a:cxn ang="0">
                  <a:pos x="56" y="3"/>
                </a:cxn>
                <a:cxn ang="0">
                  <a:pos x="67" y="0"/>
                </a:cxn>
                <a:cxn ang="0">
                  <a:pos x="77" y="0"/>
                </a:cxn>
                <a:cxn ang="0">
                  <a:pos x="165" y="14"/>
                </a:cxn>
              </a:cxnLst>
              <a:rect l="0" t="0" r="r" b="b"/>
              <a:pathLst>
                <a:path w="182" h="97">
                  <a:moveTo>
                    <a:pt x="165" y="14"/>
                  </a:moveTo>
                  <a:cubicBezTo>
                    <a:pt x="169" y="14"/>
                    <a:pt x="172" y="15"/>
                    <a:pt x="174" y="16"/>
                  </a:cubicBezTo>
                  <a:cubicBezTo>
                    <a:pt x="177" y="18"/>
                    <a:pt x="179" y="19"/>
                    <a:pt x="180" y="21"/>
                  </a:cubicBezTo>
                  <a:cubicBezTo>
                    <a:pt x="181" y="23"/>
                    <a:pt x="182" y="25"/>
                    <a:pt x="182" y="27"/>
                  </a:cubicBezTo>
                  <a:cubicBezTo>
                    <a:pt x="182" y="29"/>
                    <a:pt x="181" y="32"/>
                    <a:pt x="180" y="34"/>
                  </a:cubicBezTo>
                  <a:cubicBezTo>
                    <a:pt x="147" y="83"/>
                    <a:pt x="147" y="83"/>
                    <a:pt x="147" y="83"/>
                  </a:cubicBezTo>
                  <a:cubicBezTo>
                    <a:pt x="145" y="85"/>
                    <a:pt x="143" y="87"/>
                    <a:pt x="140" y="89"/>
                  </a:cubicBezTo>
                  <a:cubicBezTo>
                    <a:pt x="137" y="91"/>
                    <a:pt x="134" y="93"/>
                    <a:pt x="130" y="94"/>
                  </a:cubicBezTo>
                  <a:cubicBezTo>
                    <a:pt x="127" y="95"/>
                    <a:pt x="123" y="96"/>
                    <a:pt x="119" y="97"/>
                  </a:cubicBezTo>
                  <a:cubicBezTo>
                    <a:pt x="115" y="97"/>
                    <a:pt x="111" y="97"/>
                    <a:pt x="108" y="96"/>
                  </a:cubicBezTo>
                  <a:cubicBezTo>
                    <a:pt x="16" y="82"/>
                    <a:pt x="16" y="82"/>
                    <a:pt x="16" y="82"/>
                  </a:cubicBezTo>
                  <a:cubicBezTo>
                    <a:pt x="13" y="81"/>
                    <a:pt x="10" y="80"/>
                    <a:pt x="7" y="79"/>
                  </a:cubicBezTo>
                  <a:cubicBezTo>
                    <a:pt x="5" y="77"/>
                    <a:pt x="3" y="75"/>
                    <a:pt x="2" y="73"/>
                  </a:cubicBezTo>
                  <a:cubicBezTo>
                    <a:pt x="1" y="71"/>
                    <a:pt x="0" y="69"/>
                    <a:pt x="1" y="67"/>
                  </a:cubicBezTo>
                  <a:cubicBezTo>
                    <a:pt x="1" y="65"/>
                    <a:pt x="2" y="62"/>
                    <a:pt x="4" y="60"/>
                  </a:cubicBezTo>
                  <a:cubicBezTo>
                    <a:pt x="40" y="13"/>
                    <a:pt x="40" y="13"/>
                    <a:pt x="40" y="13"/>
                  </a:cubicBezTo>
                  <a:cubicBezTo>
                    <a:pt x="42" y="11"/>
                    <a:pt x="44" y="9"/>
                    <a:pt x="47" y="7"/>
                  </a:cubicBezTo>
                  <a:cubicBezTo>
                    <a:pt x="50" y="5"/>
                    <a:pt x="53" y="4"/>
                    <a:pt x="56" y="3"/>
                  </a:cubicBezTo>
                  <a:cubicBezTo>
                    <a:pt x="60" y="1"/>
                    <a:pt x="63" y="1"/>
                    <a:pt x="67" y="0"/>
                  </a:cubicBezTo>
                  <a:cubicBezTo>
                    <a:pt x="70" y="0"/>
                    <a:pt x="74" y="0"/>
                    <a:pt x="77" y="0"/>
                  </a:cubicBezTo>
                  <a:lnTo>
                    <a:pt x="165" y="14"/>
                  </a:lnTo>
                  <a:close/>
                </a:path>
              </a:pathLst>
            </a:custGeom>
            <a:solidFill>
              <a:srgbClr val="FFFFFF"/>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106" name="Freeform 39"/>
            <p:cNvSpPr>
              <a:spLocks noEditPoints="1"/>
            </p:cNvSpPr>
            <p:nvPr/>
          </p:nvSpPr>
          <p:spPr bwMode="auto">
            <a:xfrm>
              <a:off x="1257" y="1892"/>
              <a:ext cx="137" cy="84"/>
            </a:xfrm>
            <a:custGeom>
              <a:avLst/>
              <a:gdLst/>
              <a:ahLst/>
              <a:cxnLst>
                <a:cxn ang="0">
                  <a:pos x="137" y="4"/>
                </a:cxn>
                <a:cxn ang="0">
                  <a:pos x="109" y="0"/>
                </a:cxn>
                <a:cxn ang="0">
                  <a:pos x="15" y="36"/>
                </a:cxn>
                <a:cxn ang="0">
                  <a:pos x="0" y="55"/>
                </a:cxn>
                <a:cxn ang="0">
                  <a:pos x="61" y="65"/>
                </a:cxn>
                <a:cxn ang="0">
                  <a:pos x="50" y="80"/>
                </a:cxn>
                <a:cxn ang="0">
                  <a:pos x="79" y="84"/>
                </a:cxn>
                <a:cxn ang="0">
                  <a:pos x="90" y="69"/>
                </a:cxn>
                <a:cxn ang="0">
                  <a:pos x="106" y="72"/>
                </a:cxn>
                <a:cxn ang="0">
                  <a:pos x="117" y="55"/>
                </a:cxn>
                <a:cxn ang="0">
                  <a:pos x="103" y="52"/>
                </a:cxn>
                <a:cxn ang="0">
                  <a:pos x="137" y="4"/>
                </a:cxn>
                <a:cxn ang="0">
                  <a:pos x="74" y="48"/>
                </a:cxn>
                <a:cxn ang="0">
                  <a:pos x="41" y="42"/>
                </a:cxn>
                <a:cxn ang="0">
                  <a:pos x="92" y="22"/>
                </a:cxn>
                <a:cxn ang="0">
                  <a:pos x="74" y="48"/>
                </a:cxn>
              </a:cxnLst>
              <a:rect l="0" t="0" r="r" b="b"/>
              <a:pathLst>
                <a:path w="137" h="84">
                  <a:moveTo>
                    <a:pt x="137" y="4"/>
                  </a:moveTo>
                  <a:lnTo>
                    <a:pt x="109" y="0"/>
                  </a:lnTo>
                  <a:lnTo>
                    <a:pt x="15" y="36"/>
                  </a:lnTo>
                  <a:lnTo>
                    <a:pt x="0" y="55"/>
                  </a:lnTo>
                  <a:lnTo>
                    <a:pt x="61" y="65"/>
                  </a:lnTo>
                  <a:lnTo>
                    <a:pt x="50" y="80"/>
                  </a:lnTo>
                  <a:lnTo>
                    <a:pt x="79" y="84"/>
                  </a:lnTo>
                  <a:lnTo>
                    <a:pt x="90" y="69"/>
                  </a:lnTo>
                  <a:lnTo>
                    <a:pt x="106" y="72"/>
                  </a:lnTo>
                  <a:lnTo>
                    <a:pt x="117" y="55"/>
                  </a:lnTo>
                  <a:lnTo>
                    <a:pt x="103" y="52"/>
                  </a:lnTo>
                  <a:lnTo>
                    <a:pt x="137" y="4"/>
                  </a:lnTo>
                  <a:close/>
                  <a:moveTo>
                    <a:pt x="74" y="48"/>
                  </a:moveTo>
                  <a:lnTo>
                    <a:pt x="41" y="42"/>
                  </a:lnTo>
                  <a:lnTo>
                    <a:pt x="92" y="22"/>
                  </a:lnTo>
                  <a:lnTo>
                    <a:pt x="74" y="48"/>
                  </a:lnTo>
                  <a:close/>
                </a:path>
              </a:pathLst>
            </a:custGeom>
            <a:solidFill>
              <a:srgbClr val="0079C1"/>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grpSp>
      <p:grpSp>
        <p:nvGrpSpPr>
          <p:cNvPr id="107" name="Group 80"/>
          <p:cNvGrpSpPr>
            <a:grpSpLocks/>
          </p:cNvGrpSpPr>
          <p:nvPr/>
        </p:nvGrpSpPr>
        <p:grpSpPr bwMode="auto">
          <a:xfrm>
            <a:off x="2016076" y="2447429"/>
            <a:ext cx="412750" cy="236538"/>
            <a:chOff x="1695" y="1934"/>
            <a:chExt cx="260" cy="149"/>
          </a:xfrm>
        </p:grpSpPr>
        <p:sp>
          <p:nvSpPr>
            <p:cNvPr id="108" name="Freeform 40"/>
            <p:cNvSpPr>
              <a:spLocks/>
            </p:cNvSpPr>
            <p:nvPr/>
          </p:nvSpPr>
          <p:spPr bwMode="auto">
            <a:xfrm>
              <a:off x="1695" y="1934"/>
              <a:ext cx="260" cy="149"/>
            </a:xfrm>
            <a:custGeom>
              <a:avLst/>
              <a:gdLst/>
              <a:ahLst/>
              <a:cxnLst>
                <a:cxn ang="0">
                  <a:pos x="164" y="15"/>
                </a:cxn>
                <a:cxn ang="0">
                  <a:pos x="174" y="18"/>
                </a:cxn>
                <a:cxn ang="0">
                  <a:pos x="181" y="24"/>
                </a:cxn>
                <a:cxn ang="0">
                  <a:pos x="185" y="30"/>
                </a:cxn>
                <a:cxn ang="0">
                  <a:pos x="184" y="38"/>
                </a:cxn>
                <a:cxn ang="0">
                  <a:pos x="160" y="91"/>
                </a:cxn>
                <a:cxn ang="0">
                  <a:pos x="154" y="98"/>
                </a:cxn>
                <a:cxn ang="0">
                  <a:pos x="145" y="103"/>
                </a:cxn>
                <a:cxn ang="0">
                  <a:pos x="134" y="106"/>
                </a:cxn>
                <a:cxn ang="0">
                  <a:pos x="122" y="106"/>
                </a:cxn>
                <a:cxn ang="0">
                  <a:pos x="20" y="89"/>
                </a:cxn>
                <a:cxn ang="0">
                  <a:pos x="9" y="86"/>
                </a:cxn>
                <a:cxn ang="0">
                  <a:pos x="3" y="80"/>
                </a:cxn>
                <a:cxn ang="0">
                  <a:pos x="0" y="73"/>
                </a:cxn>
                <a:cxn ang="0">
                  <a:pos x="2" y="65"/>
                </a:cxn>
                <a:cxn ang="0">
                  <a:pos x="29" y="14"/>
                </a:cxn>
                <a:cxn ang="0">
                  <a:pos x="35" y="8"/>
                </a:cxn>
                <a:cxn ang="0">
                  <a:pos x="44" y="3"/>
                </a:cxn>
                <a:cxn ang="0">
                  <a:pos x="55" y="0"/>
                </a:cxn>
                <a:cxn ang="0">
                  <a:pos x="66" y="1"/>
                </a:cxn>
                <a:cxn ang="0">
                  <a:pos x="164" y="15"/>
                </a:cxn>
              </a:cxnLst>
              <a:rect l="0" t="0" r="r" b="b"/>
              <a:pathLst>
                <a:path w="185" h="106">
                  <a:moveTo>
                    <a:pt x="164" y="15"/>
                  </a:moveTo>
                  <a:cubicBezTo>
                    <a:pt x="167" y="16"/>
                    <a:pt x="171" y="17"/>
                    <a:pt x="174" y="18"/>
                  </a:cubicBezTo>
                  <a:cubicBezTo>
                    <a:pt x="177" y="20"/>
                    <a:pt x="179" y="21"/>
                    <a:pt x="181" y="24"/>
                  </a:cubicBezTo>
                  <a:cubicBezTo>
                    <a:pt x="183" y="26"/>
                    <a:pt x="184" y="28"/>
                    <a:pt x="185" y="30"/>
                  </a:cubicBezTo>
                  <a:cubicBezTo>
                    <a:pt x="185" y="33"/>
                    <a:pt x="185" y="35"/>
                    <a:pt x="184" y="38"/>
                  </a:cubicBezTo>
                  <a:cubicBezTo>
                    <a:pt x="160" y="91"/>
                    <a:pt x="160" y="91"/>
                    <a:pt x="160" y="91"/>
                  </a:cubicBezTo>
                  <a:cubicBezTo>
                    <a:pt x="159" y="93"/>
                    <a:pt x="157" y="96"/>
                    <a:pt x="154" y="98"/>
                  </a:cubicBezTo>
                  <a:cubicBezTo>
                    <a:pt x="152" y="100"/>
                    <a:pt x="149" y="102"/>
                    <a:pt x="145" y="103"/>
                  </a:cubicBezTo>
                  <a:cubicBezTo>
                    <a:pt x="142" y="104"/>
                    <a:pt x="138" y="105"/>
                    <a:pt x="134" y="106"/>
                  </a:cubicBezTo>
                  <a:cubicBezTo>
                    <a:pt x="130" y="106"/>
                    <a:pt x="126" y="106"/>
                    <a:pt x="122" y="106"/>
                  </a:cubicBezTo>
                  <a:cubicBezTo>
                    <a:pt x="20" y="89"/>
                    <a:pt x="20" y="89"/>
                    <a:pt x="20" y="89"/>
                  </a:cubicBezTo>
                  <a:cubicBezTo>
                    <a:pt x="16" y="88"/>
                    <a:pt x="12" y="87"/>
                    <a:pt x="9" y="86"/>
                  </a:cubicBezTo>
                  <a:cubicBezTo>
                    <a:pt x="7" y="84"/>
                    <a:pt x="4" y="82"/>
                    <a:pt x="3" y="80"/>
                  </a:cubicBezTo>
                  <a:cubicBezTo>
                    <a:pt x="1" y="78"/>
                    <a:pt x="0" y="75"/>
                    <a:pt x="0" y="73"/>
                  </a:cubicBezTo>
                  <a:cubicBezTo>
                    <a:pt x="0" y="70"/>
                    <a:pt x="0" y="68"/>
                    <a:pt x="2" y="65"/>
                  </a:cubicBezTo>
                  <a:cubicBezTo>
                    <a:pt x="29" y="14"/>
                    <a:pt x="29" y="14"/>
                    <a:pt x="29" y="14"/>
                  </a:cubicBezTo>
                  <a:cubicBezTo>
                    <a:pt x="31" y="12"/>
                    <a:pt x="33" y="10"/>
                    <a:pt x="35" y="8"/>
                  </a:cubicBezTo>
                  <a:cubicBezTo>
                    <a:pt x="38" y="6"/>
                    <a:pt x="41" y="4"/>
                    <a:pt x="44" y="3"/>
                  </a:cubicBezTo>
                  <a:cubicBezTo>
                    <a:pt x="47" y="2"/>
                    <a:pt x="51" y="1"/>
                    <a:pt x="55" y="0"/>
                  </a:cubicBezTo>
                  <a:cubicBezTo>
                    <a:pt x="59" y="0"/>
                    <a:pt x="62" y="0"/>
                    <a:pt x="66" y="1"/>
                  </a:cubicBezTo>
                  <a:lnTo>
                    <a:pt x="164" y="15"/>
                  </a:lnTo>
                  <a:close/>
                </a:path>
              </a:pathLst>
            </a:custGeom>
            <a:solidFill>
              <a:srgbClr val="FFFFFF"/>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109" name="Freeform 41"/>
            <p:cNvSpPr>
              <a:spLocks noEditPoints="1"/>
            </p:cNvSpPr>
            <p:nvPr/>
          </p:nvSpPr>
          <p:spPr bwMode="auto">
            <a:xfrm>
              <a:off x="1762" y="1964"/>
              <a:ext cx="123" cy="91"/>
            </a:xfrm>
            <a:custGeom>
              <a:avLst/>
              <a:gdLst/>
              <a:ahLst/>
              <a:cxnLst>
                <a:cxn ang="0">
                  <a:pos x="77" y="35"/>
                </a:cxn>
                <a:cxn ang="0">
                  <a:pos x="78" y="44"/>
                </a:cxn>
                <a:cxn ang="0">
                  <a:pos x="75" y="51"/>
                </a:cxn>
                <a:cxn ang="0">
                  <a:pos x="70" y="56"/>
                </a:cxn>
                <a:cxn ang="0">
                  <a:pos x="63" y="61"/>
                </a:cxn>
                <a:cxn ang="0">
                  <a:pos x="55" y="64"/>
                </a:cxn>
                <a:cxn ang="0">
                  <a:pos x="46" y="65"/>
                </a:cxn>
                <a:cxn ang="0">
                  <a:pos x="35" y="65"/>
                </a:cxn>
                <a:cxn ang="0">
                  <a:pos x="23" y="63"/>
                </a:cxn>
                <a:cxn ang="0">
                  <a:pos x="12" y="59"/>
                </a:cxn>
                <a:cxn ang="0">
                  <a:pos x="5" y="55"/>
                </a:cxn>
                <a:cxn ang="0">
                  <a:pos x="1" y="48"/>
                </a:cxn>
                <a:cxn ang="0">
                  <a:pos x="0" y="41"/>
                </a:cxn>
                <a:cxn ang="0">
                  <a:pos x="2" y="31"/>
                </a:cxn>
                <a:cxn ang="0">
                  <a:pos x="9" y="18"/>
                </a:cxn>
                <a:cxn ang="0">
                  <a:pos x="20" y="7"/>
                </a:cxn>
                <a:cxn ang="0">
                  <a:pos x="34" y="1"/>
                </a:cxn>
                <a:cxn ang="0">
                  <a:pos x="51" y="0"/>
                </a:cxn>
                <a:cxn ang="0">
                  <a:pos x="65" y="2"/>
                </a:cxn>
                <a:cxn ang="0">
                  <a:pos x="73" y="4"/>
                </a:cxn>
                <a:cxn ang="0">
                  <a:pos x="79" y="6"/>
                </a:cxn>
                <a:cxn ang="0">
                  <a:pos x="83" y="10"/>
                </a:cxn>
                <a:cxn ang="0">
                  <a:pos x="86" y="13"/>
                </a:cxn>
                <a:cxn ang="0">
                  <a:pos x="87" y="18"/>
                </a:cxn>
                <a:cxn ang="0">
                  <a:pos x="61" y="18"/>
                </a:cxn>
                <a:cxn ang="0">
                  <a:pos x="61" y="15"/>
                </a:cxn>
                <a:cxn ang="0">
                  <a:pos x="60" y="13"/>
                </a:cxn>
                <a:cxn ang="0">
                  <a:pos x="57" y="12"/>
                </a:cxn>
                <a:cxn ang="0">
                  <a:pos x="54" y="11"/>
                </a:cxn>
                <a:cxn ang="0">
                  <a:pos x="48" y="11"/>
                </a:cxn>
                <a:cxn ang="0">
                  <a:pos x="43" y="13"/>
                </a:cxn>
                <a:cxn ang="0">
                  <a:pos x="38" y="18"/>
                </a:cxn>
                <a:cxn ang="0">
                  <a:pos x="33" y="25"/>
                </a:cxn>
                <a:cxn ang="0">
                  <a:pos x="39" y="23"/>
                </a:cxn>
                <a:cxn ang="0">
                  <a:pos x="44" y="22"/>
                </a:cxn>
                <a:cxn ang="0">
                  <a:pos x="50" y="22"/>
                </a:cxn>
                <a:cxn ang="0">
                  <a:pos x="56" y="23"/>
                </a:cxn>
                <a:cxn ang="0">
                  <a:pos x="67" y="26"/>
                </a:cxn>
                <a:cxn ang="0">
                  <a:pos x="75" y="32"/>
                </a:cxn>
                <a:cxn ang="0">
                  <a:pos x="46" y="50"/>
                </a:cxn>
                <a:cxn ang="0">
                  <a:pos x="50" y="47"/>
                </a:cxn>
                <a:cxn ang="0">
                  <a:pos x="52" y="42"/>
                </a:cxn>
                <a:cxn ang="0">
                  <a:pos x="52" y="38"/>
                </a:cxn>
                <a:cxn ang="0">
                  <a:pos x="50" y="35"/>
                </a:cxn>
                <a:cxn ang="0">
                  <a:pos x="46" y="32"/>
                </a:cxn>
                <a:cxn ang="0">
                  <a:pos x="41" y="32"/>
                </a:cxn>
                <a:cxn ang="0">
                  <a:pos x="36" y="32"/>
                </a:cxn>
                <a:cxn ang="0">
                  <a:pos x="31" y="34"/>
                </a:cxn>
                <a:cxn ang="0">
                  <a:pos x="28" y="38"/>
                </a:cxn>
                <a:cxn ang="0">
                  <a:pos x="25" y="42"/>
                </a:cxn>
                <a:cxn ang="0">
                  <a:pos x="25" y="47"/>
                </a:cxn>
                <a:cxn ang="0">
                  <a:pos x="28" y="50"/>
                </a:cxn>
                <a:cxn ang="0">
                  <a:pos x="32" y="52"/>
                </a:cxn>
                <a:cxn ang="0">
                  <a:pos x="37" y="53"/>
                </a:cxn>
                <a:cxn ang="0">
                  <a:pos x="42" y="53"/>
                </a:cxn>
              </a:cxnLst>
              <a:rect l="0" t="0" r="r" b="b"/>
              <a:pathLst>
                <a:path w="87" h="65">
                  <a:moveTo>
                    <a:pt x="75" y="32"/>
                  </a:moveTo>
                  <a:cubicBezTo>
                    <a:pt x="76" y="33"/>
                    <a:pt x="76" y="34"/>
                    <a:pt x="77" y="35"/>
                  </a:cubicBezTo>
                  <a:cubicBezTo>
                    <a:pt x="78" y="37"/>
                    <a:pt x="78" y="38"/>
                    <a:pt x="78" y="39"/>
                  </a:cubicBezTo>
                  <a:cubicBezTo>
                    <a:pt x="78" y="41"/>
                    <a:pt x="78" y="42"/>
                    <a:pt x="78" y="44"/>
                  </a:cubicBezTo>
                  <a:cubicBezTo>
                    <a:pt x="78" y="45"/>
                    <a:pt x="77" y="46"/>
                    <a:pt x="76" y="48"/>
                  </a:cubicBezTo>
                  <a:cubicBezTo>
                    <a:pt x="76" y="49"/>
                    <a:pt x="75" y="50"/>
                    <a:pt x="75" y="51"/>
                  </a:cubicBezTo>
                  <a:cubicBezTo>
                    <a:pt x="74" y="52"/>
                    <a:pt x="73" y="53"/>
                    <a:pt x="72" y="54"/>
                  </a:cubicBezTo>
                  <a:cubicBezTo>
                    <a:pt x="72" y="55"/>
                    <a:pt x="71" y="55"/>
                    <a:pt x="70" y="56"/>
                  </a:cubicBezTo>
                  <a:cubicBezTo>
                    <a:pt x="69" y="57"/>
                    <a:pt x="68" y="58"/>
                    <a:pt x="67" y="59"/>
                  </a:cubicBezTo>
                  <a:cubicBezTo>
                    <a:pt x="65" y="59"/>
                    <a:pt x="64" y="60"/>
                    <a:pt x="63" y="61"/>
                  </a:cubicBezTo>
                  <a:cubicBezTo>
                    <a:pt x="62" y="61"/>
                    <a:pt x="60" y="62"/>
                    <a:pt x="59" y="62"/>
                  </a:cubicBezTo>
                  <a:cubicBezTo>
                    <a:pt x="58" y="63"/>
                    <a:pt x="56" y="63"/>
                    <a:pt x="55" y="64"/>
                  </a:cubicBezTo>
                  <a:cubicBezTo>
                    <a:pt x="53" y="64"/>
                    <a:pt x="52" y="64"/>
                    <a:pt x="50" y="64"/>
                  </a:cubicBezTo>
                  <a:cubicBezTo>
                    <a:pt x="49" y="65"/>
                    <a:pt x="47" y="65"/>
                    <a:pt x="46" y="65"/>
                  </a:cubicBezTo>
                  <a:cubicBezTo>
                    <a:pt x="44" y="65"/>
                    <a:pt x="42" y="65"/>
                    <a:pt x="41" y="65"/>
                  </a:cubicBezTo>
                  <a:cubicBezTo>
                    <a:pt x="39" y="65"/>
                    <a:pt x="37" y="65"/>
                    <a:pt x="35" y="65"/>
                  </a:cubicBezTo>
                  <a:cubicBezTo>
                    <a:pt x="33" y="64"/>
                    <a:pt x="31" y="64"/>
                    <a:pt x="29" y="64"/>
                  </a:cubicBezTo>
                  <a:cubicBezTo>
                    <a:pt x="27" y="64"/>
                    <a:pt x="25" y="63"/>
                    <a:pt x="23" y="63"/>
                  </a:cubicBezTo>
                  <a:cubicBezTo>
                    <a:pt x="21" y="62"/>
                    <a:pt x="19" y="62"/>
                    <a:pt x="17" y="61"/>
                  </a:cubicBezTo>
                  <a:cubicBezTo>
                    <a:pt x="15" y="60"/>
                    <a:pt x="14" y="60"/>
                    <a:pt x="12" y="59"/>
                  </a:cubicBezTo>
                  <a:cubicBezTo>
                    <a:pt x="11" y="59"/>
                    <a:pt x="9" y="58"/>
                    <a:pt x="8" y="57"/>
                  </a:cubicBezTo>
                  <a:cubicBezTo>
                    <a:pt x="7" y="56"/>
                    <a:pt x="6" y="55"/>
                    <a:pt x="5" y="55"/>
                  </a:cubicBezTo>
                  <a:cubicBezTo>
                    <a:pt x="4" y="54"/>
                    <a:pt x="3" y="53"/>
                    <a:pt x="3" y="52"/>
                  </a:cubicBezTo>
                  <a:cubicBezTo>
                    <a:pt x="2" y="51"/>
                    <a:pt x="2" y="50"/>
                    <a:pt x="1" y="48"/>
                  </a:cubicBezTo>
                  <a:cubicBezTo>
                    <a:pt x="1" y="47"/>
                    <a:pt x="0" y="46"/>
                    <a:pt x="0" y="45"/>
                  </a:cubicBezTo>
                  <a:cubicBezTo>
                    <a:pt x="0" y="43"/>
                    <a:pt x="0" y="42"/>
                    <a:pt x="0" y="41"/>
                  </a:cubicBezTo>
                  <a:cubicBezTo>
                    <a:pt x="0" y="39"/>
                    <a:pt x="0" y="38"/>
                    <a:pt x="0" y="36"/>
                  </a:cubicBezTo>
                  <a:cubicBezTo>
                    <a:pt x="1" y="34"/>
                    <a:pt x="1" y="33"/>
                    <a:pt x="2" y="31"/>
                  </a:cubicBezTo>
                  <a:cubicBezTo>
                    <a:pt x="3" y="29"/>
                    <a:pt x="3" y="28"/>
                    <a:pt x="4" y="26"/>
                  </a:cubicBezTo>
                  <a:cubicBezTo>
                    <a:pt x="6" y="23"/>
                    <a:pt x="7" y="21"/>
                    <a:pt x="9" y="18"/>
                  </a:cubicBezTo>
                  <a:cubicBezTo>
                    <a:pt x="11" y="16"/>
                    <a:pt x="12" y="14"/>
                    <a:pt x="14" y="12"/>
                  </a:cubicBezTo>
                  <a:cubicBezTo>
                    <a:pt x="16" y="10"/>
                    <a:pt x="18" y="9"/>
                    <a:pt x="20" y="7"/>
                  </a:cubicBezTo>
                  <a:cubicBezTo>
                    <a:pt x="22" y="6"/>
                    <a:pt x="25" y="5"/>
                    <a:pt x="27" y="4"/>
                  </a:cubicBezTo>
                  <a:cubicBezTo>
                    <a:pt x="29" y="3"/>
                    <a:pt x="32" y="2"/>
                    <a:pt x="34" y="1"/>
                  </a:cubicBezTo>
                  <a:cubicBezTo>
                    <a:pt x="37" y="1"/>
                    <a:pt x="40" y="0"/>
                    <a:pt x="42" y="0"/>
                  </a:cubicBezTo>
                  <a:cubicBezTo>
                    <a:pt x="45" y="0"/>
                    <a:pt x="48" y="0"/>
                    <a:pt x="51" y="0"/>
                  </a:cubicBezTo>
                  <a:cubicBezTo>
                    <a:pt x="54" y="0"/>
                    <a:pt x="57" y="0"/>
                    <a:pt x="60" y="1"/>
                  </a:cubicBezTo>
                  <a:cubicBezTo>
                    <a:pt x="62" y="1"/>
                    <a:pt x="63" y="1"/>
                    <a:pt x="65" y="2"/>
                  </a:cubicBezTo>
                  <a:cubicBezTo>
                    <a:pt x="66" y="2"/>
                    <a:pt x="68" y="2"/>
                    <a:pt x="69" y="3"/>
                  </a:cubicBezTo>
                  <a:cubicBezTo>
                    <a:pt x="71" y="3"/>
                    <a:pt x="72" y="3"/>
                    <a:pt x="73" y="4"/>
                  </a:cubicBezTo>
                  <a:cubicBezTo>
                    <a:pt x="74" y="4"/>
                    <a:pt x="75" y="4"/>
                    <a:pt x="76" y="5"/>
                  </a:cubicBezTo>
                  <a:cubicBezTo>
                    <a:pt x="77" y="5"/>
                    <a:pt x="78" y="6"/>
                    <a:pt x="79" y="6"/>
                  </a:cubicBezTo>
                  <a:cubicBezTo>
                    <a:pt x="80" y="7"/>
                    <a:pt x="80" y="7"/>
                    <a:pt x="81" y="8"/>
                  </a:cubicBezTo>
                  <a:cubicBezTo>
                    <a:pt x="82" y="8"/>
                    <a:pt x="83" y="9"/>
                    <a:pt x="83" y="10"/>
                  </a:cubicBezTo>
                  <a:cubicBezTo>
                    <a:pt x="84" y="10"/>
                    <a:pt x="84" y="11"/>
                    <a:pt x="85" y="11"/>
                  </a:cubicBezTo>
                  <a:cubicBezTo>
                    <a:pt x="85" y="12"/>
                    <a:pt x="85" y="13"/>
                    <a:pt x="86" y="13"/>
                  </a:cubicBezTo>
                  <a:cubicBezTo>
                    <a:pt x="86" y="14"/>
                    <a:pt x="86" y="15"/>
                    <a:pt x="87" y="16"/>
                  </a:cubicBezTo>
                  <a:cubicBezTo>
                    <a:pt x="87" y="16"/>
                    <a:pt x="87" y="17"/>
                    <a:pt x="87" y="18"/>
                  </a:cubicBezTo>
                  <a:cubicBezTo>
                    <a:pt x="87" y="19"/>
                    <a:pt x="87" y="19"/>
                    <a:pt x="87" y="20"/>
                  </a:cubicBezTo>
                  <a:cubicBezTo>
                    <a:pt x="61" y="18"/>
                    <a:pt x="61" y="18"/>
                    <a:pt x="61" y="18"/>
                  </a:cubicBezTo>
                  <a:cubicBezTo>
                    <a:pt x="61" y="18"/>
                    <a:pt x="61" y="17"/>
                    <a:pt x="61" y="17"/>
                  </a:cubicBezTo>
                  <a:cubicBezTo>
                    <a:pt x="61" y="16"/>
                    <a:pt x="61" y="16"/>
                    <a:pt x="61" y="15"/>
                  </a:cubicBezTo>
                  <a:cubicBezTo>
                    <a:pt x="61" y="15"/>
                    <a:pt x="60" y="14"/>
                    <a:pt x="60" y="14"/>
                  </a:cubicBezTo>
                  <a:cubicBezTo>
                    <a:pt x="60" y="14"/>
                    <a:pt x="60" y="13"/>
                    <a:pt x="60" y="13"/>
                  </a:cubicBezTo>
                  <a:cubicBezTo>
                    <a:pt x="59" y="13"/>
                    <a:pt x="59" y="12"/>
                    <a:pt x="59" y="12"/>
                  </a:cubicBezTo>
                  <a:cubicBezTo>
                    <a:pt x="58" y="12"/>
                    <a:pt x="58" y="12"/>
                    <a:pt x="57" y="12"/>
                  </a:cubicBezTo>
                  <a:cubicBezTo>
                    <a:pt x="57" y="11"/>
                    <a:pt x="57" y="11"/>
                    <a:pt x="56" y="11"/>
                  </a:cubicBezTo>
                  <a:cubicBezTo>
                    <a:pt x="56" y="11"/>
                    <a:pt x="55" y="11"/>
                    <a:pt x="54" y="11"/>
                  </a:cubicBezTo>
                  <a:cubicBezTo>
                    <a:pt x="53" y="11"/>
                    <a:pt x="52" y="10"/>
                    <a:pt x="51" y="11"/>
                  </a:cubicBezTo>
                  <a:cubicBezTo>
                    <a:pt x="50" y="11"/>
                    <a:pt x="49" y="11"/>
                    <a:pt x="48" y="11"/>
                  </a:cubicBezTo>
                  <a:cubicBezTo>
                    <a:pt x="47" y="11"/>
                    <a:pt x="47" y="11"/>
                    <a:pt x="46" y="12"/>
                  </a:cubicBezTo>
                  <a:cubicBezTo>
                    <a:pt x="45" y="12"/>
                    <a:pt x="44" y="13"/>
                    <a:pt x="43" y="13"/>
                  </a:cubicBezTo>
                  <a:cubicBezTo>
                    <a:pt x="42" y="14"/>
                    <a:pt x="41" y="14"/>
                    <a:pt x="41" y="15"/>
                  </a:cubicBezTo>
                  <a:cubicBezTo>
                    <a:pt x="40" y="16"/>
                    <a:pt x="39" y="17"/>
                    <a:pt x="38" y="18"/>
                  </a:cubicBezTo>
                  <a:cubicBezTo>
                    <a:pt x="37" y="19"/>
                    <a:pt x="37" y="20"/>
                    <a:pt x="36" y="21"/>
                  </a:cubicBezTo>
                  <a:cubicBezTo>
                    <a:pt x="35" y="22"/>
                    <a:pt x="34" y="24"/>
                    <a:pt x="33" y="25"/>
                  </a:cubicBezTo>
                  <a:cubicBezTo>
                    <a:pt x="34" y="25"/>
                    <a:pt x="35" y="25"/>
                    <a:pt x="36" y="24"/>
                  </a:cubicBezTo>
                  <a:cubicBezTo>
                    <a:pt x="37" y="24"/>
                    <a:pt x="38" y="24"/>
                    <a:pt x="39" y="23"/>
                  </a:cubicBezTo>
                  <a:cubicBezTo>
                    <a:pt x="40" y="23"/>
                    <a:pt x="41" y="23"/>
                    <a:pt x="42" y="23"/>
                  </a:cubicBezTo>
                  <a:cubicBezTo>
                    <a:pt x="43" y="23"/>
                    <a:pt x="44" y="22"/>
                    <a:pt x="44" y="22"/>
                  </a:cubicBezTo>
                  <a:cubicBezTo>
                    <a:pt x="45" y="22"/>
                    <a:pt x="46" y="22"/>
                    <a:pt x="47" y="22"/>
                  </a:cubicBezTo>
                  <a:cubicBezTo>
                    <a:pt x="48" y="22"/>
                    <a:pt x="49" y="22"/>
                    <a:pt x="50" y="22"/>
                  </a:cubicBezTo>
                  <a:cubicBezTo>
                    <a:pt x="51" y="22"/>
                    <a:pt x="52" y="22"/>
                    <a:pt x="53" y="22"/>
                  </a:cubicBezTo>
                  <a:cubicBezTo>
                    <a:pt x="54" y="22"/>
                    <a:pt x="55" y="22"/>
                    <a:pt x="56" y="23"/>
                  </a:cubicBezTo>
                  <a:cubicBezTo>
                    <a:pt x="59" y="23"/>
                    <a:pt x="60" y="23"/>
                    <a:pt x="62" y="24"/>
                  </a:cubicBezTo>
                  <a:cubicBezTo>
                    <a:pt x="64" y="24"/>
                    <a:pt x="66" y="25"/>
                    <a:pt x="67" y="26"/>
                  </a:cubicBezTo>
                  <a:cubicBezTo>
                    <a:pt x="69" y="27"/>
                    <a:pt x="70" y="27"/>
                    <a:pt x="71" y="28"/>
                  </a:cubicBezTo>
                  <a:cubicBezTo>
                    <a:pt x="73" y="29"/>
                    <a:pt x="74" y="30"/>
                    <a:pt x="75" y="32"/>
                  </a:cubicBezTo>
                  <a:close/>
                  <a:moveTo>
                    <a:pt x="44" y="52"/>
                  </a:moveTo>
                  <a:cubicBezTo>
                    <a:pt x="45" y="51"/>
                    <a:pt x="46" y="51"/>
                    <a:pt x="46" y="50"/>
                  </a:cubicBezTo>
                  <a:cubicBezTo>
                    <a:pt x="47" y="50"/>
                    <a:pt x="48" y="49"/>
                    <a:pt x="48" y="49"/>
                  </a:cubicBezTo>
                  <a:cubicBezTo>
                    <a:pt x="49" y="48"/>
                    <a:pt x="49" y="48"/>
                    <a:pt x="50" y="47"/>
                  </a:cubicBezTo>
                  <a:cubicBezTo>
                    <a:pt x="50" y="46"/>
                    <a:pt x="51" y="45"/>
                    <a:pt x="51" y="45"/>
                  </a:cubicBezTo>
                  <a:cubicBezTo>
                    <a:pt x="52" y="44"/>
                    <a:pt x="52" y="43"/>
                    <a:pt x="52" y="42"/>
                  </a:cubicBezTo>
                  <a:cubicBezTo>
                    <a:pt x="52" y="41"/>
                    <a:pt x="53" y="40"/>
                    <a:pt x="53" y="40"/>
                  </a:cubicBezTo>
                  <a:cubicBezTo>
                    <a:pt x="53" y="39"/>
                    <a:pt x="53" y="38"/>
                    <a:pt x="52" y="38"/>
                  </a:cubicBezTo>
                  <a:cubicBezTo>
                    <a:pt x="52" y="37"/>
                    <a:pt x="52" y="37"/>
                    <a:pt x="52" y="36"/>
                  </a:cubicBezTo>
                  <a:cubicBezTo>
                    <a:pt x="51" y="35"/>
                    <a:pt x="51" y="35"/>
                    <a:pt x="50" y="35"/>
                  </a:cubicBezTo>
                  <a:cubicBezTo>
                    <a:pt x="50" y="34"/>
                    <a:pt x="49" y="34"/>
                    <a:pt x="49" y="33"/>
                  </a:cubicBezTo>
                  <a:cubicBezTo>
                    <a:pt x="48" y="33"/>
                    <a:pt x="47" y="33"/>
                    <a:pt x="46" y="32"/>
                  </a:cubicBezTo>
                  <a:cubicBezTo>
                    <a:pt x="46" y="32"/>
                    <a:pt x="45" y="32"/>
                    <a:pt x="44" y="32"/>
                  </a:cubicBezTo>
                  <a:cubicBezTo>
                    <a:pt x="43" y="32"/>
                    <a:pt x="42" y="32"/>
                    <a:pt x="41" y="32"/>
                  </a:cubicBezTo>
                  <a:cubicBezTo>
                    <a:pt x="40" y="32"/>
                    <a:pt x="40" y="32"/>
                    <a:pt x="39" y="32"/>
                  </a:cubicBezTo>
                  <a:cubicBezTo>
                    <a:pt x="38" y="32"/>
                    <a:pt x="37" y="32"/>
                    <a:pt x="36" y="32"/>
                  </a:cubicBezTo>
                  <a:cubicBezTo>
                    <a:pt x="35" y="32"/>
                    <a:pt x="35" y="33"/>
                    <a:pt x="34" y="33"/>
                  </a:cubicBezTo>
                  <a:cubicBezTo>
                    <a:pt x="33" y="33"/>
                    <a:pt x="32" y="34"/>
                    <a:pt x="31" y="34"/>
                  </a:cubicBezTo>
                  <a:cubicBezTo>
                    <a:pt x="31" y="35"/>
                    <a:pt x="30" y="35"/>
                    <a:pt x="29" y="36"/>
                  </a:cubicBezTo>
                  <a:cubicBezTo>
                    <a:pt x="29" y="36"/>
                    <a:pt x="28" y="37"/>
                    <a:pt x="28" y="38"/>
                  </a:cubicBezTo>
                  <a:cubicBezTo>
                    <a:pt x="27" y="38"/>
                    <a:pt x="27" y="39"/>
                    <a:pt x="26" y="40"/>
                  </a:cubicBezTo>
                  <a:cubicBezTo>
                    <a:pt x="26" y="41"/>
                    <a:pt x="26" y="42"/>
                    <a:pt x="25" y="42"/>
                  </a:cubicBezTo>
                  <a:cubicBezTo>
                    <a:pt x="25" y="43"/>
                    <a:pt x="25" y="44"/>
                    <a:pt x="25" y="45"/>
                  </a:cubicBezTo>
                  <a:cubicBezTo>
                    <a:pt x="25" y="45"/>
                    <a:pt x="25" y="46"/>
                    <a:pt x="25" y="47"/>
                  </a:cubicBezTo>
                  <a:cubicBezTo>
                    <a:pt x="25" y="47"/>
                    <a:pt x="26" y="48"/>
                    <a:pt x="26" y="49"/>
                  </a:cubicBezTo>
                  <a:cubicBezTo>
                    <a:pt x="27" y="49"/>
                    <a:pt x="27" y="50"/>
                    <a:pt x="28" y="50"/>
                  </a:cubicBezTo>
                  <a:cubicBezTo>
                    <a:pt x="28" y="51"/>
                    <a:pt x="29" y="51"/>
                    <a:pt x="29" y="51"/>
                  </a:cubicBezTo>
                  <a:cubicBezTo>
                    <a:pt x="30" y="52"/>
                    <a:pt x="31" y="52"/>
                    <a:pt x="32" y="52"/>
                  </a:cubicBezTo>
                  <a:cubicBezTo>
                    <a:pt x="32" y="53"/>
                    <a:pt x="33" y="53"/>
                    <a:pt x="34" y="53"/>
                  </a:cubicBezTo>
                  <a:cubicBezTo>
                    <a:pt x="35" y="53"/>
                    <a:pt x="36" y="53"/>
                    <a:pt x="37" y="53"/>
                  </a:cubicBezTo>
                  <a:cubicBezTo>
                    <a:pt x="38" y="53"/>
                    <a:pt x="38" y="53"/>
                    <a:pt x="39" y="53"/>
                  </a:cubicBezTo>
                  <a:cubicBezTo>
                    <a:pt x="40" y="53"/>
                    <a:pt x="41" y="53"/>
                    <a:pt x="42" y="53"/>
                  </a:cubicBezTo>
                  <a:cubicBezTo>
                    <a:pt x="42" y="52"/>
                    <a:pt x="43" y="52"/>
                    <a:pt x="44" y="52"/>
                  </a:cubicBezTo>
                </a:path>
              </a:pathLst>
            </a:custGeom>
            <a:solidFill>
              <a:srgbClr val="0079C1"/>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grpSp>
      <p:grpSp>
        <p:nvGrpSpPr>
          <p:cNvPr id="110" name="Group 76"/>
          <p:cNvGrpSpPr>
            <a:grpSpLocks/>
          </p:cNvGrpSpPr>
          <p:nvPr/>
        </p:nvGrpSpPr>
        <p:grpSpPr bwMode="auto">
          <a:xfrm>
            <a:off x="2163713" y="2198192"/>
            <a:ext cx="381000" cy="203200"/>
            <a:chOff x="1788" y="1777"/>
            <a:chExt cx="240" cy="128"/>
          </a:xfrm>
        </p:grpSpPr>
        <p:sp>
          <p:nvSpPr>
            <p:cNvPr id="111" name="Freeform 42"/>
            <p:cNvSpPr>
              <a:spLocks/>
            </p:cNvSpPr>
            <p:nvPr/>
          </p:nvSpPr>
          <p:spPr bwMode="auto">
            <a:xfrm>
              <a:off x="1788" y="1777"/>
              <a:ext cx="240" cy="128"/>
            </a:xfrm>
            <a:custGeom>
              <a:avLst/>
              <a:gdLst/>
              <a:ahLst/>
              <a:cxnLst>
                <a:cxn ang="0">
                  <a:pos x="151" y="12"/>
                </a:cxn>
                <a:cxn ang="0">
                  <a:pos x="160" y="15"/>
                </a:cxn>
                <a:cxn ang="0">
                  <a:pos x="167" y="20"/>
                </a:cxn>
                <a:cxn ang="0">
                  <a:pos x="171" y="25"/>
                </a:cxn>
                <a:cxn ang="0">
                  <a:pos x="170" y="32"/>
                </a:cxn>
                <a:cxn ang="0">
                  <a:pos x="150" y="78"/>
                </a:cxn>
                <a:cxn ang="0">
                  <a:pos x="145" y="84"/>
                </a:cxn>
                <a:cxn ang="0">
                  <a:pos x="136" y="88"/>
                </a:cxn>
                <a:cxn ang="0">
                  <a:pos x="126" y="91"/>
                </a:cxn>
                <a:cxn ang="0">
                  <a:pos x="115" y="91"/>
                </a:cxn>
                <a:cxn ang="0">
                  <a:pos x="19" y="77"/>
                </a:cxn>
                <a:cxn ang="0">
                  <a:pos x="9" y="74"/>
                </a:cxn>
                <a:cxn ang="0">
                  <a:pos x="3" y="69"/>
                </a:cxn>
                <a:cxn ang="0">
                  <a:pos x="0" y="63"/>
                </a:cxn>
                <a:cxn ang="0">
                  <a:pos x="1" y="57"/>
                </a:cxn>
                <a:cxn ang="0">
                  <a:pos x="25" y="12"/>
                </a:cxn>
                <a:cxn ang="0">
                  <a:pos x="31" y="7"/>
                </a:cxn>
                <a:cxn ang="0">
                  <a:pos x="39" y="2"/>
                </a:cxn>
                <a:cxn ang="0">
                  <a:pos x="49" y="0"/>
                </a:cxn>
                <a:cxn ang="0">
                  <a:pos x="59" y="0"/>
                </a:cxn>
                <a:cxn ang="0">
                  <a:pos x="151" y="12"/>
                </a:cxn>
              </a:cxnLst>
              <a:rect l="0" t="0" r="r" b="b"/>
              <a:pathLst>
                <a:path w="171" h="91">
                  <a:moveTo>
                    <a:pt x="151" y="12"/>
                  </a:moveTo>
                  <a:cubicBezTo>
                    <a:pt x="154" y="13"/>
                    <a:pt x="158" y="14"/>
                    <a:pt x="160" y="15"/>
                  </a:cubicBezTo>
                  <a:cubicBezTo>
                    <a:pt x="163" y="16"/>
                    <a:pt x="166" y="18"/>
                    <a:pt x="167" y="20"/>
                  </a:cubicBezTo>
                  <a:cubicBezTo>
                    <a:pt x="169" y="21"/>
                    <a:pt x="170" y="23"/>
                    <a:pt x="171" y="25"/>
                  </a:cubicBezTo>
                  <a:cubicBezTo>
                    <a:pt x="171" y="27"/>
                    <a:pt x="171" y="30"/>
                    <a:pt x="170" y="32"/>
                  </a:cubicBezTo>
                  <a:cubicBezTo>
                    <a:pt x="150" y="78"/>
                    <a:pt x="150" y="78"/>
                    <a:pt x="150" y="78"/>
                  </a:cubicBezTo>
                  <a:cubicBezTo>
                    <a:pt x="149" y="80"/>
                    <a:pt x="147" y="82"/>
                    <a:pt x="145" y="84"/>
                  </a:cubicBezTo>
                  <a:cubicBezTo>
                    <a:pt x="142" y="86"/>
                    <a:pt x="140" y="87"/>
                    <a:pt x="136" y="88"/>
                  </a:cubicBezTo>
                  <a:cubicBezTo>
                    <a:pt x="133" y="90"/>
                    <a:pt x="130" y="90"/>
                    <a:pt x="126" y="91"/>
                  </a:cubicBezTo>
                  <a:cubicBezTo>
                    <a:pt x="122" y="91"/>
                    <a:pt x="118" y="91"/>
                    <a:pt x="115" y="91"/>
                  </a:cubicBezTo>
                  <a:cubicBezTo>
                    <a:pt x="19" y="77"/>
                    <a:pt x="19" y="77"/>
                    <a:pt x="19" y="77"/>
                  </a:cubicBezTo>
                  <a:cubicBezTo>
                    <a:pt x="15" y="76"/>
                    <a:pt x="12" y="75"/>
                    <a:pt x="9" y="74"/>
                  </a:cubicBezTo>
                  <a:cubicBezTo>
                    <a:pt x="7" y="73"/>
                    <a:pt x="4" y="71"/>
                    <a:pt x="3" y="69"/>
                  </a:cubicBezTo>
                  <a:cubicBezTo>
                    <a:pt x="1" y="67"/>
                    <a:pt x="0" y="65"/>
                    <a:pt x="0" y="63"/>
                  </a:cubicBezTo>
                  <a:cubicBezTo>
                    <a:pt x="0" y="61"/>
                    <a:pt x="0" y="59"/>
                    <a:pt x="1" y="57"/>
                  </a:cubicBezTo>
                  <a:cubicBezTo>
                    <a:pt x="25" y="12"/>
                    <a:pt x="25" y="12"/>
                    <a:pt x="25" y="12"/>
                  </a:cubicBezTo>
                  <a:cubicBezTo>
                    <a:pt x="27" y="10"/>
                    <a:pt x="28" y="8"/>
                    <a:pt x="31" y="7"/>
                  </a:cubicBezTo>
                  <a:cubicBezTo>
                    <a:pt x="33" y="5"/>
                    <a:pt x="36" y="4"/>
                    <a:pt x="39" y="2"/>
                  </a:cubicBezTo>
                  <a:cubicBezTo>
                    <a:pt x="42" y="1"/>
                    <a:pt x="45" y="1"/>
                    <a:pt x="49" y="0"/>
                  </a:cubicBezTo>
                  <a:cubicBezTo>
                    <a:pt x="52" y="0"/>
                    <a:pt x="56" y="0"/>
                    <a:pt x="59" y="0"/>
                  </a:cubicBezTo>
                  <a:lnTo>
                    <a:pt x="151" y="12"/>
                  </a:lnTo>
                  <a:close/>
                </a:path>
              </a:pathLst>
            </a:custGeom>
            <a:solidFill>
              <a:srgbClr val="FFFFFF"/>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112" name="Freeform 43"/>
            <p:cNvSpPr>
              <a:spLocks noEditPoints="1"/>
            </p:cNvSpPr>
            <p:nvPr/>
          </p:nvSpPr>
          <p:spPr bwMode="auto">
            <a:xfrm>
              <a:off x="1845" y="1802"/>
              <a:ext cx="114" cy="80"/>
            </a:xfrm>
            <a:custGeom>
              <a:avLst/>
              <a:gdLst/>
              <a:ahLst/>
              <a:cxnLst>
                <a:cxn ang="0">
                  <a:pos x="79" y="14"/>
                </a:cxn>
                <a:cxn ang="0">
                  <a:pos x="75" y="9"/>
                </a:cxn>
                <a:cxn ang="0">
                  <a:pos x="68" y="5"/>
                </a:cxn>
                <a:cxn ang="0">
                  <a:pos x="58" y="2"/>
                </a:cxn>
                <a:cxn ang="0">
                  <a:pos x="47" y="1"/>
                </a:cxn>
                <a:cxn ang="0">
                  <a:pos x="38" y="1"/>
                </a:cxn>
                <a:cxn ang="0">
                  <a:pos x="29" y="2"/>
                </a:cxn>
                <a:cxn ang="0">
                  <a:pos x="22" y="4"/>
                </a:cxn>
                <a:cxn ang="0">
                  <a:pos x="16" y="8"/>
                </a:cxn>
                <a:cxn ang="0">
                  <a:pos x="12" y="12"/>
                </a:cxn>
                <a:cxn ang="0">
                  <a:pos x="9" y="18"/>
                </a:cxn>
                <a:cxn ang="0">
                  <a:pos x="9" y="25"/>
                </a:cxn>
                <a:cxn ang="0">
                  <a:pos x="15" y="31"/>
                </a:cxn>
                <a:cxn ang="0">
                  <a:pos x="23" y="35"/>
                </a:cxn>
                <a:cxn ang="0">
                  <a:pos x="32" y="37"/>
                </a:cxn>
                <a:cxn ang="0">
                  <a:pos x="37" y="37"/>
                </a:cxn>
                <a:cxn ang="0">
                  <a:pos x="43" y="36"/>
                </a:cxn>
                <a:cxn ang="0">
                  <a:pos x="48" y="35"/>
                </a:cxn>
                <a:cxn ang="0">
                  <a:pos x="48" y="37"/>
                </a:cxn>
                <a:cxn ang="0">
                  <a:pos x="44" y="43"/>
                </a:cxn>
                <a:cxn ang="0">
                  <a:pos x="39" y="46"/>
                </a:cxn>
                <a:cxn ang="0">
                  <a:pos x="34" y="47"/>
                </a:cxn>
                <a:cxn ang="0">
                  <a:pos x="29" y="47"/>
                </a:cxn>
                <a:cxn ang="0">
                  <a:pos x="27" y="45"/>
                </a:cxn>
                <a:cxn ang="0">
                  <a:pos x="25" y="44"/>
                </a:cxn>
                <a:cxn ang="0">
                  <a:pos x="25" y="41"/>
                </a:cxn>
                <a:cxn ang="0">
                  <a:pos x="0" y="38"/>
                </a:cxn>
                <a:cxn ang="0">
                  <a:pos x="0" y="43"/>
                </a:cxn>
                <a:cxn ang="0">
                  <a:pos x="2" y="46"/>
                </a:cxn>
                <a:cxn ang="0">
                  <a:pos x="5" y="50"/>
                </a:cxn>
                <a:cxn ang="0">
                  <a:pos x="10" y="52"/>
                </a:cxn>
                <a:cxn ang="0">
                  <a:pos x="17" y="54"/>
                </a:cxn>
                <a:cxn ang="0">
                  <a:pos x="26" y="56"/>
                </a:cxn>
                <a:cxn ang="0">
                  <a:pos x="43" y="57"/>
                </a:cxn>
                <a:cxn ang="0">
                  <a:pos x="57" y="53"/>
                </a:cxn>
                <a:cxn ang="0">
                  <a:pos x="69" y="45"/>
                </a:cxn>
                <a:cxn ang="0">
                  <a:pos x="78" y="33"/>
                </a:cxn>
                <a:cxn ang="0">
                  <a:pos x="81" y="24"/>
                </a:cxn>
                <a:cxn ang="0">
                  <a:pos x="80" y="17"/>
                </a:cxn>
                <a:cxn ang="0">
                  <a:pos x="56" y="21"/>
                </a:cxn>
                <a:cxn ang="0">
                  <a:pos x="54" y="25"/>
                </a:cxn>
                <a:cxn ang="0">
                  <a:pos x="50" y="27"/>
                </a:cxn>
                <a:cxn ang="0">
                  <a:pos x="45" y="28"/>
                </a:cxn>
                <a:cxn ang="0">
                  <a:pos x="40" y="28"/>
                </a:cxn>
                <a:cxn ang="0">
                  <a:pos x="36" y="27"/>
                </a:cxn>
                <a:cxn ang="0">
                  <a:pos x="33" y="25"/>
                </a:cxn>
                <a:cxn ang="0">
                  <a:pos x="32" y="21"/>
                </a:cxn>
                <a:cxn ang="0">
                  <a:pos x="33" y="17"/>
                </a:cxn>
                <a:cxn ang="0">
                  <a:pos x="36" y="14"/>
                </a:cxn>
                <a:cxn ang="0">
                  <a:pos x="40" y="11"/>
                </a:cxn>
                <a:cxn ang="0">
                  <a:pos x="44" y="10"/>
                </a:cxn>
                <a:cxn ang="0">
                  <a:pos x="49" y="10"/>
                </a:cxn>
                <a:cxn ang="0">
                  <a:pos x="53" y="11"/>
                </a:cxn>
                <a:cxn ang="0">
                  <a:pos x="56" y="14"/>
                </a:cxn>
                <a:cxn ang="0">
                  <a:pos x="57" y="17"/>
                </a:cxn>
              </a:cxnLst>
              <a:rect l="0" t="0" r="r" b="b"/>
              <a:pathLst>
                <a:path w="81" h="57">
                  <a:moveTo>
                    <a:pt x="80" y="17"/>
                  </a:moveTo>
                  <a:cubicBezTo>
                    <a:pt x="80" y="16"/>
                    <a:pt x="80" y="15"/>
                    <a:pt x="79" y="14"/>
                  </a:cubicBezTo>
                  <a:cubicBezTo>
                    <a:pt x="79" y="13"/>
                    <a:pt x="78" y="12"/>
                    <a:pt x="77" y="11"/>
                  </a:cubicBezTo>
                  <a:cubicBezTo>
                    <a:pt x="77" y="10"/>
                    <a:pt x="76" y="9"/>
                    <a:pt x="75" y="9"/>
                  </a:cubicBezTo>
                  <a:cubicBezTo>
                    <a:pt x="74" y="8"/>
                    <a:pt x="73" y="7"/>
                    <a:pt x="72" y="7"/>
                  </a:cubicBezTo>
                  <a:cubicBezTo>
                    <a:pt x="71" y="6"/>
                    <a:pt x="69" y="5"/>
                    <a:pt x="68" y="5"/>
                  </a:cubicBezTo>
                  <a:cubicBezTo>
                    <a:pt x="67" y="4"/>
                    <a:pt x="65" y="4"/>
                    <a:pt x="64" y="3"/>
                  </a:cubicBezTo>
                  <a:cubicBezTo>
                    <a:pt x="62" y="3"/>
                    <a:pt x="60" y="3"/>
                    <a:pt x="58" y="2"/>
                  </a:cubicBezTo>
                  <a:cubicBezTo>
                    <a:pt x="56" y="2"/>
                    <a:pt x="54" y="2"/>
                    <a:pt x="52" y="1"/>
                  </a:cubicBezTo>
                  <a:cubicBezTo>
                    <a:pt x="50" y="1"/>
                    <a:pt x="49" y="1"/>
                    <a:pt x="47" y="1"/>
                  </a:cubicBezTo>
                  <a:cubicBezTo>
                    <a:pt x="45" y="1"/>
                    <a:pt x="44" y="0"/>
                    <a:pt x="42" y="0"/>
                  </a:cubicBezTo>
                  <a:cubicBezTo>
                    <a:pt x="41" y="0"/>
                    <a:pt x="39" y="0"/>
                    <a:pt x="38" y="1"/>
                  </a:cubicBezTo>
                  <a:cubicBezTo>
                    <a:pt x="36" y="1"/>
                    <a:pt x="35" y="1"/>
                    <a:pt x="33" y="1"/>
                  </a:cubicBezTo>
                  <a:cubicBezTo>
                    <a:pt x="32" y="1"/>
                    <a:pt x="31" y="1"/>
                    <a:pt x="29" y="2"/>
                  </a:cubicBezTo>
                  <a:cubicBezTo>
                    <a:pt x="28" y="2"/>
                    <a:pt x="27" y="2"/>
                    <a:pt x="26" y="3"/>
                  </a:cubicBezTo>
                  <a:cubicBezTo>
                    <a:pt x="24" y="3"/>
                    <a:pt x="23" y="4"/>
                    <a:pt x="22" y="4"/>
                  </a:cubicBezTo>
                  <a:cubicBezTo>
                    <a:pt x="21" y="5"/>
                    <a:pt x="20" y="5"/>
                    <a:pt x="19" y="6"/>
                  </a:cubicBezTo>
                  <a:cubicBezTo>
                    <a:pt x="18" y="6"/>
                    <a:pt x="17" y="7"/>
                    <a:pt x="16" y="8"/>
                  </a:cubicBezTo>
                  <a:cubicBezTo>
                    <a:pt x="15" y="8"/>
                    <a:pt x="14" y="9"/>
                    <a:pt x="14" y="10"/>
                  </a:cubicBezTo>
                  <a:cubicBezTo>
                    <a:pt x="13" y="11"/>
                    <a:pt x="12" y="11"/>
                    <a:pt x="12" y="12"/>
                  </a:cubicBezTo>
                  <a:cubicBezTo>
                    <a:pt x="11" y="13"/>
                    <a:pt x="11" y="14"/>
                    <a:pt x="10" y="15"/>
                  </a:cubicBezTo>
                  <a:cubicBezTo>
                    <a:pt x="9" y="16"/>
                    <a:pt x="9" y="17"/>
                    <a:pt x="9" y="18"/>
                  </a:cubicBezTo>
                  <a:cubicBezTo>
                    <a:pt x="8" y="20"/>
                    <a:pt x="8" y="21"/>
                    <a:pt x="8" y="22"/>
                  </a:cubicBezTo>
                  <a:cubicBezTo>
                    <a:pt x="9" y="23"/>
                    <a:pt x="9" y="24"/>
                    <a:pt x="9" y="25"/>
                  </a:cubicBezTo>
                  <a:cubicBezTo>
                    <a:pt x="10" y="26"/>
                    <a:pt x="11" y="27"/>
                    <a:pt x="12" y="28"/>
                  </a:cubicBezTo>
                  <a:cubicBezTo>
                    <a:pt x="12" y="29"/>
                    <a:pt x="13" y="30"/>
                    <a:pt x="15" y="31"/>
                  </a:cubicBezTo>
                  <a:cubicBezTo>
                    <a:pt x="16" y="32"/>
                    <a:pt x="17" y="33"/>
                    <a:pt x="19" y="33"/>
                  </a:cubicBezTo>
                  <a:cubicBezTo>
                    <a:pt x="20" y="34"/>
                    <a:pt x="22" y="35"/>
                    <a:pt x="23" y="35"/>
                  </a:cubicBezTo>
                  <a:cubicBezTo>
                    <a:pt x="25" y="36"/>
                    <a:pt x="27" y="36"/>
                    <a:pt x="29" y="36"/>
                  </a:cubicBezTo>
                  <a:cubicBezTo>
                    <a:pt x="30" y="36"/>
                    <a:pt x="31" y="36"/>
                    <a:pt x="32" y="37"/>
                  </a:cubicBezTo>
                  <a:cubicBezTo>
                    <a:pt x="33" y="37"/>
                    <a:pt x="34" y="37"/>
                    <a:pt x="35" y="37"/>
                  </a:cubicBezTo>
                  <a:cubicBezTo>
                    <a:pt x="36" y="37"/>
                    <a:pt x="36" y="37"/>
                    <a:pt x="37" y="37"/>
                  </a:cubicBezTo>
                  <a:cubicBezTo>
                    <a:pt x="38" y="37"/>
                    <a:pt x="39" y="37"/>
                    <a:pt x="40" y="36"/>
                  </a:cubicBezTo>
                  <a:cubicBezTo>
                    <a:pt x="41" y="36"/>
                    <a:pt x="42" y="36"/>
                    <a:pt x="43" y="36"/>
                  </a:cubicBezTo>
                  <a:cubicBezTo>
                    <a:pt x="44" y="36"/>
                    <a:pt x="45" y="36"/>
                    <a:pt x="45" y="35"/>
                  </a:cubicBezTo>
                  <a:cubicBezTo>
                    <a:pt x="46" y="35"/>
                    <a:pt x="47" y="35"/>
                    <a:pt x="48" y="35"/>
                  </a:cubicBezTo>
                  <a:cubicBezTo>
                    <a:pt x="49" y="34"/>
                    <a:pt x="50" y="34"/>
                    <a:pt x="51" y="34"/>
                  </a:cubicBezTo>
                  <a:cubicBezTo>
                    <a:pt x="50" y="35"/>
                    <a:pt x="49" y="36"/>
                    <a:pt x="48" y="37"/>
                  </a:cubicBezTo>
                  <a:cubicBezTo>
                    <a:pt x="48" y="39"/>
                    <a:pt x="47" y="40"/>
                    <a:pt x="46" y="41"/>
                  </a:cubicBezTo>
                  <a:cubicBezTo>
                    <a:pt x="45" y="41"/>
                    <a:pt x="45" y="42"/>
                    <a:pt x="44" y="43"/>
                  </a:cubicBezTo>
                  <a:cubicBezTo>
                    <a:pt x="43" y="44"/>
                    <a:pt x="42" y="44"/>
                    <a:pt x="42" y="44"/>
                  </a:cubicBezTo>
                  <a:cubicBezTo>
                    <a:pt x="41" y="45"/>
                    <a:pt x="40" y="45"/>
                    <a:pt x="39" y="46"/>
                  </a:cubicBezTo>
                  <a:cubicBezTo>
                    <a:pt x="38" y="46"/>
                    <a:pt x="37" y="46"/>
                    <a:pt x="37" y="47"/>
                  </a:cubicBezTo>
                  <a:cubicBezTo>
                    <a:pt x="36" y="47"/>
                    <a:pt x="35" y="47"/>
                    <a:pt x="34" y="47"/>
                  </a:cubicBezTo>
                  <a:cubicBezTo>
                    <a:pt x="33" y="47"/>
                    <a:pt x="32" y="47"/>
                    <a:pt x="31" y="47"/>
                  </a:cubicBezTo>
                  <a:cubicBezTo>
                    <a:pt x="30" y="47"/>
                    <a:pt x="30" y="47"/>
                    <a:pt x="29" y="47"/>
                  </a:cubicBezTo>
                  <a:cubicBezTo>
                    <a:pt x="29" y="46"/>
                    <a:pt x="28" y="46"/>
                    <a:pt x="28" y="46"/>
                  </a:cubicBezTo>
                  <a:cubicBezTo>
                    <a:pt x="28" y="46"/>
                    <a:pt x="27" y="46"/>
                    <a:pt x="27" y="45"/>
                  </a:cubicBezTo>
                  <a:cubicBezTo>
                    <a:pt x="26" y="45"/>
                    <a:pt x="26" y="45"/>
                    <a:pt x="26" y="45"/>
                  </a:cubicBezTo>
                  <a:cubicBezTo>
                    <a:pt x="26" y="44"/>
                    <a:pt x="25" y="44"/>
                    <a:pt x="25" y="44"/>
                  </a:cubicBezTo>
                  <a:cubicBezTo>
                    <a:pt x="25" y="43"/>
                    <a:pt x="25" y="43"/>
                    <a:pt x="25" y="43"/>
                  </a:cubicBezTo>
                  <a:cubicBezTo>
                    <a:pt x="25" y="42"/>
                    <a:pt x="25" y="42"/>
                    <a:pt x="25" y="41"/>
                  </a:cubicBezTo>
                  <a:cubicBezTo>
                    <a:pt x="25" y="41"/>
                    <a:pt x="25" y="40"/>
                    <a:pt x="25" y="40"/>
                  </a:cubicBezTo>
                  <a:cubicBezTo>
                    <a:pt x="0" y="38"/>
                    <a:pt x="0" y="38"/>
                    <a:pt x="0" y="38"/>
                  </a:cubicBezTo>
                  <a:cubicBezTo>
                    <a:pt x="0" y="39"/>
                    <a:pt x="0" y="40"/>
                    <a:pt x="0" y="41"/>
                  </a:cubicBezTo>
                  <a:cubicBezTo>
                    <a:pt x="0" y="41"/>
                    <a:pt x="0" y="42"/>
                    <a:pt x="0" y="43"/>
                  </a:cubicBezTo>
                  <a:cubicBezTo>
                    <a:pt x="0" y="43"/>
                    <a:pt x="1" y="44"/>
                    <a:pt x="1" y="45"/>
                  </a:cubicBezTo>
                  <a:cubicBezTo>
                    <a:pt x="1" y="45"/>
                    <a:pt x="2" y="46"/>
                    <a:pt x="2" y="46"/>
                  </a:cubicBezTo>
                  <a:cubicBezTo>
                    <a:pt x="3" y="47"/>
                    <a:pt x="3" y="47"/>
                    <a:pt x="4" y="48"/>
                  </a:cubicBezTo>
                  <a:cubicBezTo>
                    <a:pt x="4" y="49"/>
                    <a:pt x="5" y="49"/>
                    <a:pt x="5" y="50"/>
                  </a:cubicBezTo>
                  <a:cubicBezTo>
                    <a:pt x="6" y="50"/>
                    <a:pt x="7" y="50"/>
                    <a:pt x="8" y="51"/>
                  </a:cubicBezTo>
                  <a:cubicBezTo>
                    <a:pt x="8" y="51"/>
                    <a:pt x="9" y="52"/>
                    <a:pt x="10" y="52"/>
                  </a:cubicBezTo>
                  <a:cubicBezTo>
                    <a:pt x="11" y="53"/>
                    <a:pt x="12" y="53"/>
                    <a:pt x="13" y="53"/>
                  </a:cubicBezTo>
                  <a:cubicBezTo>
                    <a:pt x="14" y="54"/>
                    <a:pt x="15" y="54"/>
                    <a:pt x="17" y="54"/>
                  </a:cubicBezTo>
                  <a:cubicBezTo>
                    <a:pt x="18" y="55"/>
                    <a:pt x="19" y="55"/>
                    <a:pt x="21" y="55"/>
                  </a:cubicBezTo>
                  <a:cubicBezTo>
                    <a:pt x="22" y="56"/>
                    <a:pt x="24" y="56"/>
                    <a:pt x="26" y="56"/>
                  </a:cubicBezTo>
                  <a:cubicBezTo>
                    <a:pt x="29" y="56"/>
                    <a:pt x="32" y="57"/>
                    <a:pt x="35" y="57"/>
                  </a:cubicBezTo>
                  <a:cubicBezTo>
                    <a:pt x="37" y="57"/>
                    <a:pt x="40" y="57"/>
                    <a:pt x="43" y="57"/>
                  </a:cubicBezTo>
                  <a:cubicBezTo>
                    <a:pt x="45" y="56"/>
                    <a:pt x="48" y="56"/>
                    <a:pt x="50" y="55"/>
                  </a:cubicBezTo>
                  <a:cubicBezTo>
                    <a:pt x="53" y="55"/>
                    <a:pt x="55" y="54"/>
                    <a:pt x="57" y="53"/>
                  </a:cubicBezTo>
                  <a:cubicBezTo>
                    <a:pt x="60" y="52"/>
                    <a:pt x="62" y="51"/>
                    <a:pt x="64" y="50"/>
                  </a:cubicBezTo>
                  <a:cubicBezTo>
                    <a:pt x="66" y="49"/>
                    <a:pt x="68" y="47"/>
                    <a:pt x="69" y="45"/>
                  </a:cubicBezTo>
                  <a:cubicBezTo>
                    <a:pt x="71" y="44"/>
                    <a:pt x="72" y="42"/>
                    <a:pt x="74" y="40"/>
                  </a:cubicBezTo>
                  <a:cubicBezTo>
                    <a:pt x="75" y="38"/>
                    <a:pt x="77" y="36"/>
                    <a:pt x="78" y="33"/>
                  </a:cubicBezTo>
                  <a:cubicBezTo>
                    <a:pt x="78" y="32"/>
                    <a:pt x="79" y="30"/>
                    <a:pt x="80" y="28"/>
                  </a:cubicBezTo>
                  <a:cubicBezTo>
                    <a:pt x="80" y="27"/>
                    <a:pt x="80" y="26"/>
                    <a:pt x="81" y="24"/>
                  </a:cubicBezTo>
                  <a:cubicBezTo>
                    <a:pt x="81" y="23"/>
                    <a:pt x="81" y="22"/>
                    <a:pt x="81" y="20"/>
                  </a:cubicBezTo>
                  <a:cubicBezTo>
                    <a:pt x="81" y="19"/>
                    <a:pt x="81" y="18"/>
                    <a:pt x="80" y="17"/>
                  </a:cubicBezTo>
                  <a:close/>
                  <a:moveTo>
                    <a:pt x="57" y="19"/>
                  </a:moveTo>
                  <a:cubicBezTo>
                    <a:pt x="57" y="20"/>
                    <a:pt x="57" y="20"/>
                    <a:pt x="56" y="21"/>
                  </a:cubicBezTo>
                  <a:cubicBezTo>
                    <a:pt x="56" y="22"/>
                    <a:pt x="56" y="22"/>
                    <a:pt x="55" y="23"/>
                  </a:cubicBezTo>
                  <a:cubicBezTo>
                    <a:pt x="55" y="23"/>
                    <a:pt x="54" y="24"/>
                    <a:pt x="54" y="25"/>
                  </a:cubicBezTo>
                  <a:cubicBezTo>
                    <a:pt x="53" y="25"/>
                    <a:pt x="52" y="25"/>
                    <a:pt x="52" y="26"/>
                  </a:cubicBezTo>
                  <a:cubicBezTo>
                    <a:pt x="51" y="26"/>
                    <a:pt x="50" y="27"/>
                    <a:pt x="50" y="27"/>
                  </a:cubicBezTo>
                  <a:cubicBezTo>
                    <a:pt x="49" y="27"/>
                    <a:pt x="48" y="27"/>
                    <a:pt x="47" y="28"/>
                  </a:cubicBezTo>
                  <a:cubicBezTo>
                    <a:pt x="47" y="28"/>
                    <a:pt x="46" y="28"/>
                    <a:pt x="45" y="28"/>
                  </a:cubicBezTo>
                  <a:cubicBezTo>
                    <a:pt x="44" y="28"/>
                    <a:pt x="43" y="28"/>
                    <a:pt x="43" y="28"/>
                  </a:cubicBezTo>
                  <a:cubicBezTo>
                    <a:pt x="42" y="28"/>
                    <a:pt x="41" y="28"/>
                    <a:pt x="40" y="28"/>
                  </a:cubicBezTo>
                  <a:cubicBezTo>
                    <a:pt x="39" y="28"/>
                    <a:pt x="38" y="28"/>
                    <a:pt x="38" y="28"/>
                  </a:cubicBezTo>
                  <a:cubicBezTo>
                    <a:pt x="37" y="27"/>
                    <a:pt x="36" y="27"/>
                    <a:pt x="36" y="27"/>
                  </a:cubicBezTo>
                  <a:cubicBezTo>
                    <a:pt x="35" y="27"/>
                    <a:pt x="35" y="26"/>
                    <a:pt x="34" y="26"/>
                  </a:cubicBezTo>
                  <a:cubicBezTo>
                    <a:pt x="34" y="25"/>
                    <a:pt x="33" y="25"/>
                    <a:pt x="33" y="25"/>
                  </a:cubicBezTo>
                  <a:cubicBezTo>
                    <a:pt x="33" y="24"/>
                    <a:pt x="32" y="24"/>
                    <a:pt x="32" y="23"/>
                  </a:cubicBezTo>
                  <a:cubicBezTo>
                    <a:pt x="32" y="23"/>
                    <a:pt x="32" y="22"/>
                    <a:pt x="32" y="21"/>
                  </a:cubicBezTo>
                  <a:cubicBezTo>
                    <a:pt x="32" y="21"/>
                    <a:pt x="32" y="20"/>
                    <a:pt x="32" y="19"/>
                  </a:cubicBezTo>
                  <a:cubicBezTo>
                    <a:pt x="32" y="19"/>
                    <a:pt x="33" y="18"/>
                    <a:pt x="33" y="17"/>
                  </a:cubicBezTo>
                  <a:cubicBezTo>
                    <a:pt x="33" y="17"/>
                    <a:pt x="34" y="16"/>
                    <a:pt x="34" y="15"/>
                  </a:cubicBezTo>
                  <a:cubicBezTo>
                    <a:pt x="35" y="15"/>
                    <a:pt x="35" y="14"/>
                    <a:pt x="36" y="14"/>
                  </a:cubicBezTo>
                  <a:cubicBezTo>
                    <a:pt x="36" y="13"/>
                    <a:pt x="37" y="13"/>
                    <a:pt x="38" y="12"/>
                  </a:cubicBezTo>
                  <a:cubicBezTo>
                    <a:pt x="38" y="12"/>
                    <a:pt x="39" y="12"/>
                    <a:pt x="40" y="11"/>
                  </a:cubicBezTo>
                  <a:cubicBezTo>
                    <a:pt x="40" y="11"/>
                    <a:pt x="41" y="11"/>
                    <a:pt x="42" y="11"/>
                  </a:cubicBezTo>
                  <a:cubicBezTo>
                    <a:pt x="42" y="10"/>
                    <a:pt x="43" y="10"/>
                    <a:pt x="44" y="10"/>
                  </a:cubicBezTo>
                  <a:cubicBezTo>
                    <a:pt x="45" y="10"/>
                    <a:pt x="45" y="10"/>
                    <a:pt x="46" y="10"/>
                  </a:cubicBezTo>
                  <a:cubicBezTo>
                    <a:pt x="47" y="10"/>
                    <a:pt x="48" y="10"/>
                    <a:pt x="49" y="10"/>
                  </a:cubicBezTo>
                  <a:cubicBezTo>
                    <a:pt x="49" y="10"/>
                    <a:pt x="50" y="11"/>
                    <a:pt x="51" y="11"/>
                  </a:cubicBezTo>
                  <a:cubicBezTo>
                    <a:pt x="52" y="11"/>
                    <a:pt x="52" y="11"/>
                    <a:pt x="53" y="11"/>
                  </a:cubicBezTo>
                  <a:cubicBezTo>
                    <a:pt x="54" y="12"/>
                    <a:pt x="54" y="12"/>
                    <a:pt x="55" y="13"/>
                  </a:cubicBezTo>
                  <a:cubicBezTo>
                    <a:pt x="55" y="13"/>
                    <a:pt x="56" y="13"/>
                    <a:pt x="56" y="14"/>
                  </a:cubicBezTo>
                  <a:cubicBezTo>
                    <a:pt x="56" y="14"/>
                    <a:pt x="57" y="15"/>
                    <a:pt x="57" y="15"/>
                  </a:cubicBezTo>
                  <a:cubicBezTo>
                    <a:pt x="57" y="16"/>
                    <a:pt x="57" y="16"/>
                    <a:pt x="57" y="17"/>
                  </a:cubicBezTo>
                  <a:cubicBezTo>
                    <a:pt x="57" y="18"/>
                    <a:pt x="57" y="18"/>
                    <a:pt x="57" y="19"/>
                  </a:cubicBezTo>
                  <a:close/>
                </a:path>
              </a:pathLst>
            </a:custGeom>
            <a:solidFill>
              <a:srgbClr val="0079C1"/>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grpSp>
      <p:grpSp>
        <p:nvGrpSpPr>
          <p:cNvPr id="113" name="Group 68"/>
          <p:cNvGrpSpPr>
            <a:grpSpLocks/>
          </p:cNvGrpSpPr>
          <p:nvPr/>
        </p:nvGrpSpPr>
        <p:grpSpPr bwMode="auto">
          <a:xfrm>
            <a:off x="1174701" y="2995117"/>
            <a:ext cx="488950" cy="314325"/>
            <a:chOff x="1165" y="2279"/>
            <a:chExt cx="308" cy="198"/>
          </a:xfrm>
        </p:grpSpPr>
        <p:sp>
          <p:nvSpPr>
            <p:cNvPr id="114" name="Freeform 44"/>
            <p:cNvSpPr>
              <a:spLocks/>
            </p:cNvSpPr>
            <p:nvPr/>
          </p:nvSpPr>
          <p:spPr bwMode="auto">
            <a:xfrm>
              <a:off x="1165" y="2279"/>
              <a:ext cx="308" cy="198"/>
            </a:xfrm>
            <a:custGeom>
              <a:avLst/>
              <a:gdLst/>
              <a:ahLst/>
              <a:cxnLst>
                <a:cxn ang="0">
                  <a:pos x="198" y="21"/>
                </a:cxn>
                <a:cxn ang="0">
                  <a:pos x="209" y="25"/>
                </a:cxn>
                <a:cxn ang="0">
                  <a:pos x="216" y="32"/>
                </a:cxn>
                <a:cxn ang="0">
                  <a:pos x="218" y="41"/>
                </a:cxn>
                <a:cxn ang="0">
                  <a:pos x="216" y="51"/>
                </a:cxn>
                <a:cxn ang="0">
                  <a:pos x="176" y="121"/>
                </a:cxn>
                <a:cxn ang="0">
                  <a:pos x="168" y="131"/>
                </a:cxn>
                <a:cxn ang="0">
                  <a:pos x="156" y="137"/>
                </a:cxn>
                <a:cxn ang="0">
                  <a:pos x="143" y="141"/>
                </a:cxn>
                <a:cxn ang="0">
                  <a:pos x="129" y="140"/>
                </a:cxn>
                <a:cxn ang="0">
                  <a:pos x="19" y="117"/>
                </a:cxn>
                <a:cxn ang="0">
                  <a:pos x="8" y="112"/>
                </a:cxn>
                <a:cxn ang="0">
                  <a:pos x="2" y="105"/>
                </a:cxn>
                <a:cxn ang="0">
                  <a:pos x="0" y="95"/>
                </a:cxn>
                <a:cxn ang="0">
                  <a:pos x="4" y="85"/>
                </a:cxn>
                <a:cxn ang="0">
                  <a:pos x="49" y="18"/>
                </a:cxn>
                <a:cxn ang="0">
                  <a:pos x="57" y="9"/>
                </a:cxn>
                <a:cxn ang="0">
                  <a:pos x="68" y="3"/>
                </a:cxn>
                <a:cxn ang="0">
                  <a:pos x="81" y="0"/>
                </a:cxn>
                <a:cxn ang="0">
                  <a:pos x="93" y="1"/>
                </a:cxn>
                <a:cxn ang="0">
                  <a:pos x="198" y="21"/>
                </a:cxn>
              </a:cxnLst>
              <a:rect l="0" t="0" r="r" b="b"/>
              <a:pathLst>
                <a:path w="219" h="141">
                  <a:moveTo>
                    <a:pt x="198" y="21"/>
                  </a:moveTo>
                  <a:cubicBezTo>
                    <a:pt x="203" y="22"/>
                    <a:pt x="206" y="24"/>
                    <a:pt x="209" y="25"/>
                  </a:cubicBezTo>
                  <a:cubicBezTo>
                    <a:pt x="212" y="27"/>
                    <a:pt x="215" y="30"/>
                    <a:pt x="216" y="32"/>
                  </a:cubicBezTo>
                  <a:cubicBezTo>
                    <a:pt x="218" y="35"/>
                    <a:pt x="219" y="38"/>
                    <a:pt x="218" y="41"/>
                  </a:cubicBezTo>
                  <a:cubicBezTo>
                    <a:pt x="218" y="44"/>
                    <a:pt x="218" y="48"/>
                    <a:pt x="216" y="51"/>
                  </a:cubicBezTo>
                  <a:cubicBezTo>
                    <a:pt x="176" y="121"/>
                    <a:pt x="176" y="121"/>
                    <a:pt x="176" y="121"/>
                  </a:cubicBezTo>
                  <a:cubicBezTo>
                    <a:pt x="174" y="125"/>
                    <a:pt x="171" y="128"/>
                    <a:pt x="168" y="131"/>
                  </a:cubicBezTo>
                  <a:cubicBezTo>
                    <a:pt x="165" y="133"/>
                    <a:pt x="161" y="136"/>
                    <a:pt x="156" y="137"/>
                  </a:cubicBezTo>
                  <a:cubicBezTo>
                    <a:pt x="152" y="139"/>
                    <a:pt x="147" y="140"/>
                    <a:pt x="143" y="141"/>
                  </a:cubicBezTo>
                  <a:cubicBezTo>
                    <a:pt x="138" y="141"/>
                    <a:pt x="134" y="141"/>
                    <a:pt x="129" y="140"/>
                  </a:cubicBezTo>
                  <a:cubicBezTo>
                    <a:pt x="19" y="117"/>
                    <a:pt x="19" y="117"/>
                    <a:pt x="19" y="117"/>
                  </a:cubicBezTo>
                  <a:cubicBezTo>
                    <a:pt x="14" y="116"/>
                    <a:pt x="11" y="114"/>
                    <a:pt x="8" y="112"/>
                  </a:cubicBezTo>
                  <a:cubicBezTo>
                    <a:pt x="5" y="110"/>
                    <a:pt x="3" y="107"/>
                    <a:pt x="2" y="105"/>
                  </a:cubicBezTo>
                  <a:cubicBezTo>
                    <a:pt x="0" y="102"/>
                    <a:pt x="0" y="98"/>
                    <a:pt x="0" y="95"/>
                  </a:cubicBezTo>
                  <a:cubicBezTo>
                    <a:pt x="1" y="92"/>
                    <a:pt x="2" y="88"/>
                    <a:pt x="4" y="85"/>
                  </a:cubicBezTo>
                  <a:cubicBezTo>
                    <a:pt x="49" y="18"/>
                    <a:pt x="49" y="18"/>
                    <a:pt x="49" y="18"/>
                  </a:cubicBezTo>
                  <a:cubicBezTo>
                    <a:pt x="51" y="15"/>
                    <a:pt x="54" y="12"/>
                    <a:pt x="57" y="9"/>
                  </a:cubicBezTo>
                  <a:cubicBezTo>
                    <a:pt x="60" y="7"/>
                    <a:pt x="64" y="5"/>
                    <a:pt x="68" y="3"/>
                  </a:cubicBezTo>
                  <a:cubicBezTo>
                    <a:pt x="72" y="2"/>
                    <a:pt x="76" y="1"/>
                    <a:pt x="81" y="0"/>
                  </a:cubicBezTo>
                  <a:cubicBezTo>
                    <a:pt x="85" y="0"/>
                    <a:pt x="89" y="0"/>
                    <a:pt x="93" y="1"/>
                  </a:cubicBezTo>
                  <a:lnTo>
                    <a:pt x="198" y="21"/>
                  </a:lnTo>
                  <a:close/>
                </a:path>
              </a:pathLst>
            </a:custGeom>
            <a:solidFill>
              <a:srgbClr val="FFFFFF"/>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115" name="Freeform 45"/>
            <p:cNvSpPr>
              <a:spLocks noEditPoints="1"/>
            </p:cNvSpPr>
            <p:nvPr/>
          </p:nvSpPr>
          <p:spPr bwMode="auto">
            <a:xfrm>
              <a:off x="1315" y="2339"/>
              <a:ext cx="111" cy="93"/>
            </a:xfrm>
            <a:custGeom>
              <a:avLst/>
              <a:gdLst/>
              <a:ahLst/>
              <a:cxnLst>
                <a:cxn ang="0">
                  <a:pos x="79" y="15"/>
                </a:cxn>
                <a:cxn ang="0">
                  <a:pos x="77" y="12"/>
                </a:cxn>
                <a:cxn ang="0">
                  <a:pos x="76" y="9"/>
                </a:cxn>
                <a:cxn ang="0">
                  <a:pos x="73" y="6"/>
                </a:cxn>
                <a:cxn ang="0">
                  <a:pos x="68" y="4"/>
                </a:cxn>
                <a:cxn ang="0">
                  <a:pos x="63" y="2"/>
                </a:cxn>
                <a:cxn ang="0">
                  <a:pos x="51" y="0"/>
                </a:cxn>
                <a:cxn ang="0">
                  <a:pos x="37" y="1"/>
                </a:cxn>
                <a:cxn ang="0">
                  <a:pos x="25" y="6"/>
                </a:cxn>
                <a:cxn ang="0">
                  <a:pos x="14" y="17"/>
                </a:cxn>
                <a:cxn ang="0">
                  <a:pos x="6" y="29"/>
                </a:cxn>
                <a:cxn ang="0">
                  <a:pos x="3" y="36"/>
                </a:cxn>
                <a:cxn ang="0">
                  <a:pos x="1" y="42"/>
                </a:cxn>
                <a:cxn ang="0">
                  <a:pos x="0" y="47"/>
                </a:cxn>
                <a:cxn ang="0">
                  <a:pos x="1" y="52"/>
                </a:cxn>
                <a:cxn ang="0">
                  <a:pos x="4" y="57"/>
                </a:cxn>
                <a:cxn ang="0">
                  <a:pos x="9" y="60"/>
                </a:cxn>
                <a:cxn ang="0">
                  <a:pos x="16" y="63"/>
                </a:cxn>
                <a:cxn ang="0">
                  <a:pos x="29" y="66"/>
                </a:cxn>
                <a:cxn ang="0">
                  <a:pos x="44" y="64"/>
                </a:cxn>
                <a:cxn ang="0">
                  <a:pos x="56" y="58"/>
                </a:cxn>
                <a:cxn ang="0">
                  <a:pos x="67" y="46"/>
                </a:cxn>
                <a:cxn ang="0">
                  <a:pos x="74" y="34"/>
                </a:cxn>
                <a:cxn ang="0">
                  <a:pos x="77" y="27"/>
                </a:cxn>
                <a:cxn ang="0">
                  <a:pos x="78" y="21"/>
                </a:cxn>
                <a:cxn ang="0">
                  <a:pos x="79" y="18"/>
                </a:cxn>
                <a:cxn ang="0">
                  <a:pos x="57" y="20"/>
                </a:cxn>
                <a:cxn ang="0">
                  <a:pos x="53" y="29"/>
                </a:cxn>
                <a:cxn ang="0">
                  <a:pos x="48" y="38"/>
                </a:cxn>
                <a:cxn ang="0">
                  <a:pos x="43" y="44"/>
                </a:cxn>
                <a:cxn ang="0">
                  <a:pos x="40" y="48"/>
                </a:cxn>
                <a:cxn ang="0">
                  <a:pos x="36" y="51"/>
                </a:cxn>
                <a:cxn ang="0">
                  <a:pos x="33" y="52"/>
                </a:cxn>
                <a:cxn ang="0">
                  <a:pos x="29" y="53"/>
                </a:cxn>
                <a:cxn ang="0">
                  <a:pos x="25" y="52"/>
                </a:cxn>
                <a:cxn ang="0">
                  <a:pos x="23" y="49"/>
                </a:cxn>
                <a:cxn ang="0">
                  <a:pos x="23" y="44"/>
                </a:cxn>
                <a:cxn ang="0">
                  <a:pos x="27" y="35"/>
                </a:cxn>
                <a:cxn ang="0">
                  <a:pos x="33" y="24"/>
                </a:cxn>
                <a:cxn ang="0">
                  <a:pos x="39" y="17"/>
                </a:cxn>
                <a:cxn ang="0">
                  <a:pos x="44" y="13"/>
                </a:cxn>
                <a:cxn ang="0">
                  <a:pos x="49" y="12"/>
                </a:cxn>
                <a:cxn ang="0">
                  <a:pos x="54" y="13"/>
                </a:cxn>
                <a:cxn ang="0">
                  <a:pos x="57" y="15"/>
                </a:cxn>
                <a:cxn ang="0">
                  <a:pos x="57" y="20"/>
                </a:cxn>
              </a:cxnLst>
              <a:rect l="0" t="0" r="r" b="b"/>
              <a:pathLst>
                <a:path w="79" h="66">
                  <a:moveTo>
                    <a:pt x="79" y="16"/>
                  </a:moveTo>
                  <a:cubicBezTo>
                    <a:pt x="79" y="16"/>
                    <a:pt x="79" y="15"/>
                    <a:pt x="79" y="15"/>
                  </a:cubicBezTo>
                  <a:cubicBezTo>
                    <a:pt x="78" y="14"/>
                    <a:pt x="78" y="14"/>
                    <a:pt x="78" y="13"/>
                  </a:cubicBezTo>
                  <a:cubicBezTo>
                    <a:pt x="78" y="13"/>
                    <a:pt x="78" y="12"/>
                    <a:pt x="77" y="12"/>
                  </a:cubicBezTo>
                  <a:cubicBezTo>
                    <a:pt x="77" y="11"/>
                    <a:pt x="77" y="11"/>
                    <a:pt x="77" y="10"/>
                  </a:cubicBezTo>
                  <a:cubicBezTo>
                    <a:pt x="76" y="10"/>
                    <a:pt x="76" y="9"/>
                    <a:pt x="76" y="9"/>
                  </a:cubicBezTo>
                  <a:cubicBezTo>
                    <a:pt x="75" y="8"/>
                    <a:pt x="75" y="8"/>
                    <a:pt x="74" y="7"/>
                  </a:cubicBezTo>
                  <a:cubicBezTo>
                    <a:pt x="74" y="7"/>
                    <a:pt x="73" y="7"/>
                    <a:pt x="73" y="6"/>
                  </a:cubicBezTo>
                  <a:cubicBezTo>
                    <a:pt x="72" y="6"/>
                    <a:pt x="71" y="5"/>
                    <a:pt x="71" y="5"/>
                  </a:cubicBezTo>
                  <a:cubicBezTo>
                    <a:pt x="70" y="4"/>
                    <a:pt x="69" y="4"/>
                    <a:pt x="68" y="4"/>
                  </a:cubicBezTo>
                  <a:cubicBezTo>
                    <a:pt x="68" y="3"/>
                    <a:pt x="67" y="3"/>
                    <a:pt x="66" y="3"/>
                  </a:cubicBezTo>
                  <a:cubicBezTo>
                    <a:pt x="65" y="2"/>
                    <a:pt x="64" y="2"/>
                    <a:pt x="63" y="2"/>
                  </a:cubicBezTo>
                  <a:cubicBezTo>
                    <a:pt x="61" y="1"/>
                    <a:pt x="60" y="1"/>
                    <a:pt x="59" y="1"/>
                  </a:cubicBezTo>
                  <a:cubicBezTo>
                    <a:pt x="56" y="0"/>
                    <a:pt x="54" y="0"/>
                    <a:pt x="51" y="0"/>
                  </a:cubicBezTo>
                  <a:cubicBezTo>
                    <a:pt x="49" y="0"/>
                    <a:pt x="46" y="0"/>
                    <a:pt x="44" y="0"/>
                  </a:cubicBezTo>
                  <a:cubicBezTo>
                    <a:pt x="41" y="0"/>
                    <a:pt x="39" y="0"/>
                    <a:pt x="37" y="1"/>
                  </a:cubicBezTo>
                  <a:cubicBezTo>
                    <a:pt x="35" y="1"/>
                    <a:pt x="33" y="2"/>
                    <a:pt x="31" y="3"/>
                  </a:cubicBezTo>
                  <a:cubicBezTo>
                    <a:pt x="29" y="4"/>
                    <a:pt x="27" y="5"/>
                    <a:pt x="25" y="6"/>
                  </a:cubicBezTo>
                  <a:cubicBezTo>
                    <a:pt x="23" y="8"/>
                    <a:pt x="21" y="9"/>
                    <a:pt x="19" y="11"/>
                  </a:cubicBezTo>
                  <a:cubicBezTo>
                    <a:pt x="17" y="13"/>
                    <a:pt x="16" y="15"/>
                    <a:pt x="14" y="17"/>
                  </a:cubicBezTo>
                  <a:cubicBezTo>
                    <a:pt x="12" y="20"/>
                    <a:pt x="10" y="22"/>
                    <a:pt x="8" y="25"/>
                  </a:cubicBezTo>
                  <a:cubicBezTo>
                    <a:pt x="8" y="27"/>
                    <a:pt x="7" y="28"/>
                    <a:pt x="6" y="29"/>
                  </a:cubicBezTo>
                  <a:cubicBezTo>
                    <a:pt x="6" y="30"/>
                    <a:pt x="5" y="31"/>
                    <a:pt x="5" y="32"/>
                  </a:cubicBezTo>
                  <a:cubicBezTo>
                    <a:pt x="4" y="33"/>
                    <a:pt x="4" y="34"/>
                    <a:pt x="3" y="36"/>
                  </a:cubicBezTo>
                  <a:cubicBezTo>
                    <a:pt x="3" y="37"/>
                    <a:pt x="2" y="38"/>
                    <a:pt x="2" y="39"/>
                  </a:cubicBezTo>
                  <a:cubicBezTo>
                    <a:pt x="2" y="40"/>
                    <a:pt x="1" y="41"/>
                    <a:pt x="1" y="42"/>
                  </a:cubicBezTo>
                  <a:cubicBezTo>
                    <a:pt x="1" y="43"/>
                    <a:pt x="1" y="44"/>
                    <a:pt x="1" y="44"/>
                  </a:cubicBezTo>
                  <a:cubicBezTo>
                    <a:pt x="0" y="45"/>
                    <a:pt x="0" y="46"/>
                    <a:pt x="0" y="47"/>
                  </a:cubicBezTo>
                  <a:cubicBezTo>
                    <a:pt x="0" y="48"/>
                    <a:pt x="0" y="48"/>
                    <a:pt x="1" y="49"/>
                  </a:cubicBezTo>
                  <a:cubicBezTo>
                    <a:pt x="1" y="50"/>
                    <a:pt x="1" y="51"/>
                    <a:pt x="1" y="52"/>
                  </a:cubicBezTo>
                  <a:cubicBezTo>
                    <a:pt x="2" y="53"/>
                    <a:pt x="2" y="53"/>
                    <a:pt x="2" y="54"/>
                  </a:cubicBezTo>
                  <a:cubicBezTo>
                    <a:pt x="3" y="55"/>
                    <a:pt x="3" y="56"/>
                    <a:pt x="4" y="57"/>
                  </a:cubicBezTo>
                  <a:cubicBezTo>
                    <a:pt x="5" y="57"/>
                    <a:pt x="5" y="58"/>
                    <a:pt x="6" y="59"/>
                  </a:cubicBezTo>
                  <a:cubicBezTo>
                    <a:pt x="7" y="59"/>
                    <a:pt x="8" y="60"/>
                    <a:pt x="9" y="60"/>
                  </a:cubicBezTo>
                  <a:cubicBezTo>
                    <a:pt x="10" y="61"/>
                    <a:pt x="11" y="61"/>
                    <a:pt x="12" y="62"/>
                  </a:cubicBezTo>
                  <a:cubicBezTo>
                    <a:pt x="13" y="62"/>
                    <a:pt x="15" y="63"/>
                    <a:pt x="16" y="63"/>
                  </a:cubicBezTo>
                  <a:cubicBezTo>
                    <a:pt x="17" y="64"/>
                    <a:pt x="19" y="64"/>
                    <a:pt x="21" y="64"/>
                  </a:cubicBezTo>
                  <a:cubicBezTo>
                    <a:pt x="24" y="65"/>
                    <a:pt x="26" y="65"/>
                    <a:pt x="29" y="66"/>
                  </a:cubicBezTo>
                  <a:cubicBezTo>
                    <a:pt x="32" y="66"/>
                    <a:pt x="34" y="66"/>
                    <a:pt x="37" y="66"/>
                  </a:cubicBezTo>
                  <a:cubicBezTo>
                    <a:pt x="39" y="65"/>
                    <a:pt x="42" y="65"/>
                    <a:pt x="44" y="64"/>
                  </a:cubicBezTo>
                  <a:cubicBezTo>
                    <a:pt x="46" y="64"/>
                    <a:pt x="48" y="63"/>
                    <a:pt x="50" y="62"/>
                  </a:cubicBezTo>
                  <a:cubicBezTo>
                    <a:pt x="52" y="61"/>
                    <a:pt x="54" y="59"/>
                    <a:pt x="56" y="58"/>
                  </a:cubicBezTo>
                  <a:cubicBezTo>
                    <a:pt x="58" y="56"/>
                    <a:pt x="60" y="54"/>
                    <a:pt x="62" y="52"/>
                  </a:cubicBezTo>
                  <a:cubicBezTo>
                    <a:pt x="64" y="51"/>
                    <a:pt x="65" y="48"/>
                    <a:pt x="67" y="46"/>
                  </a:cubicBezTo>
                  <a:cubicBezTo>
                    <a:pt x="69" y="44"/>
                    <a:pt x="70" y="41"/>
                    <a:pt x="72" y="38"/>
                  </a:cubicBezTo>
                  <a:cubicBezTo>
                    <a:pt x="73" y="37"/>
                    <a:pt x="73" y="36"/>
                    <a:pt x="74" y="34"/>
                  </a:cubicBezTo>
                  <a:cubicBezTo>
                    <a:pt x="75" y="33"/>
                    <a:pt x="75" y="32"/>
                    <a:pt x="76" y="31"/>
                  </a:cubicBezTo>
                  <a:cubicBezTo>
                    <a:pt x="76" y="29"/>
                    <a:pt x="77" y="28"/>
                    <a:pt x="77" y="27"/>
                  </a:cubicBezTo>
                  <a:cubicBezTo>
                    <a:pt x="77" y="26"/>
                    <a:pt x="78" y="25"/>
                    <a:pt x="78" y="23"/>
                  </a:cubicBezTo>
                  <a:cubicBezTo>
                    <a:pt x="78" y="23"/>
                    <a:pt x="78" y="22"/>
                    <a:pt x="78" y="21"/>
                  </a:cubicBezTo>
                  <a:cubicBezTo>
                    <a:pt x="79" y="21"/>
                    <a:pt x="79" y="20"/>
                    <a:pt x="79" y="20"/>
                  </a:cubicBezTo>
                  <a:cubicBezTo>
                    <a:pt x="79" y="19"/>
                    <a:pt x="79" y="19"/>
                    <a:pt x="79" y="18"/>
                  </a:cubicBezTo>
                  <a:cubicBezTo>
                    <a:pt x="79" y="17"/>
                    <a:pt x="79" y="17"/>
                    <a:pt x="79" y="16"/>
                  </a:cubicBezTo>
                  <a:close/>
                  <a:moveTo>
                    <a:pt x="57" y="20"/>
                  </a:moveTo>
                  <a:cubicBezTo>
                    <a:pt x="56" y="21"/>
                    <a:pt x="56" y="23"/>
                    <a:pt x="55" y="24"/>
                  </a:cubicBezTo>
                  <a:cubicBezTo>
                    <a:pt x="55" y="25"/>
                    <a:pt x="54" y="27"/>
                    <a:pt x="53" y="29"/>
                  </a:cubicBezTo>
                  <a:cubicBezTo>
                    <a:pt x="52" y="30"/>
                    <a:pt x="51" y="32"/>
                    <a:pt x="50" y="34"/>
                  </a:cubicBezTo>
                  <a:cubicBezTo>
                    <a:pt x="49" y="36"/>
                    <a:pt x="48" y="37"/>
                    <a:pt x="48" y="38"/>
                  </a:cubicBezTo>
                  <a:cubicBezTo>
                    <a:pt x="47" y="40"/>
                    <a:pt x="46" y="41"/>
                    <a:pt x="45" y="42"/>
                  </a:cubicBezTo>
                  <a:cubicBezTo>
                    <a:pt x="45" y="43"/>
                    <a:pt x="44" y="44"/>
                    <a:pt x="43" y="44"/>
                  </a:cubicBezTo>
                  <a:cubicBezTo>
                    <a:pt x="43" y="45"/>
                    <a:pt x="42" y="46"/>
                    <a:pt x="42" y="47"/>
                  </a:cubicBezTo>
                  <a:cubicBezTo>
                    <a:pt x="41" y="47"/>
                    <a:pt x="40" y="48"/>
                    <a:pt x="40" y="48"/>
                  </a:cubicBezTo>
                  <a:cubicBezTo>
                    <a:pt x="39" y="49"/>
                    <a:pt x="39" y="49"/>
                    <a:pt x="38" y="50"/>
                  </a:cubicBezTo>
                  <a:cubicBezTo>
                    <a:pt x="37" y="50"/>
                    <a:pt x="37" y="51"/>
                    <a:pt x="36" y="51"/>
                  </a:cubicBezTo>
                  <a:cubicBezTo>
                    <a:pt x="36" y="51"/>
                    <a:pt x="35" y="52"/>
                    <a:pt x="35" y="52"/>
                  </a:cubicBezTo>
                  <a:cubicBezTo>
                    <a:pt x="34" y="52"/>
                    <a:pt x="33" y="52"/>
                    <a:pt x="33" y="52"/>
                  </a:cubicBezTo>
                  <a:cubicBezTo>
                    <a:pt x="32" y="52"/>
                    <a:pt x="32" y="53"/>
                    <a:pt x="31" y="53"/>
                  </a:cubicBezTo>
                  <a:cubicBezTo>
                    <a:pt x="30" y="53"/>
                    <a:pt x="30" y="53"/>
                    <a:pt x="29" y="53"/>
                  </a:cubicBezTo>
                  <a:cubicBezTo>
                    <a:pt x="29" y="53"/>
                    <a:pt x="28" y="53"/>
                    <a:pt x="28" y="52"/>
                  </a:cubicBezTo>
                  <a:cubicBezTo>
                    <a:pt x="27" y="52"/>
                    <a:pt x="26" y="52"/>
                    <a:pt x="25" y="52"/>
                  </a:cubicBezTo>
                  <a:cubicBezTo>
                    <a:pt x="25" y="51"/>
                    <a:pt x="24" y="51"/>
                    <a:pt x="24" y="50"/>
                  </a:cubicBezTo>
                  <a:cubicBezTo>
                    <a:pt x="23" y="50"/>
                    <a:pt x="23" y="49"/>
                    <a:pt x="23" y="49"/>
                  </a:cubicBezTo>
                  <a:cubicBezTo>
                    <a:pt x="23" y="48"/>
                    <a:pt x="23" y="47"/>
                    <a:pt x="23" y="46"/>
                  </a:cubicBezTo>
                  <a:cubicBezTo>
                    <a:pt x="23" y="46"/>
                    <a:pt x="23" y="45"/>
                    <a:pt x="23" y="44"/>
                  </a:cubicBezTo>
                  <a:cubicBezTo>
                    <a:pt x="23" y="42"/>
                    <a:pt x="24" y="41"/>
                    <a:pt x="24" y="40"/>
                  </a:cubicBezTo>
                  <a:cubicBezTo>
                    <a:pt x="25" y="38"/>
                    <a:pt x="26" y="37"/>
                    <a:pt x="27" y="35"/>
                  </a:cubicBezTo>
                  <a:cubicBezTo>
                    <a:pt x="27" y="34"/>
                    <a:pt x="28" y="32"/>
                    <a:pt x="30" y="30"/>
                  </a:cubicBezTo>
                  <a:cubicBezTo>
                    <a:pt x="31" y="28"/>
                    <a:pt x="32" y="26"/>
                    <a:pt x="33" y="24"/>
                  </a:cubicBezTo>
                  <a:cubicBezTo>
                    <a:pt x="34" y="23"/>
                    <a:pt x="35" y="21"/>
                    <a:pt x="36" y="20"/>
                  </a:cubicBezTo>
                  <a:cubicBezTo>
                    <a:pt x="37" y="19"/>
                    <a:pt x="38" y="18"/>
                    <a:pt x="39" y="17"/>
                  </a:cubicBezTo>
                  <a:cubicBezTo>
                    <a:pt x="40" y="16"/>
                    <a:pt x="41" y="15"/>
                    <a:pt x="41" y="14"/>
                  </a:cubicBezTo>
                  <a:cubicBezTo>
                    <a:pt x="42" y="14"/>
                    <a:pt x="43" y="13"/>
                    <a:pt x="44" y="13"/>
                  </a:cubicBezTo>
                  <a:cubicBezTo>
                    <a:pt x="45" y="12"/>
                    <a:pt x="46" y="12"/>
                    <a:pt x="46" y="12"/>
                  </a:cubicBezTo>
                  <a:cubicBezTo>
                    <a:pt x="47" y="12"/>
                    <a:pt x="48" y="12"/>
                    <a:pt x="49" y="12"/>
                  </a:cubicBezTo>
                  <a:cubicBezTo>
                    <a:pt x="50" y="12"/>
                    <a:pt x="51" y="12"/>
                    <a:pt x="52" y="12"/>
                  </a:cubicBezTo>
                  <a:cubicBezTo>
                    <a:pt x="52" y="12"/>
                    <a:pt x="53" y="12"/>
                    <a:pt x="54" y="13"/>
                  </a:cubicBezTo>
                  <a:cubicBezTo>
                    <a:pt x="55" y="13"/>
                    <a:pt x="55" y="13"/>
                    <a:pt x="56" y="14"/>
                  </a:cubicBezTo>
                  <a:cubicBezTo>
                    <a:pt x="56" y="14"/>
                    <a:pt x="56" y="15"/>
                    <a:pt x="57" y="15"/>
                  </a:cubicBezTo>
                  <a:cubicBezTo>
                    <a:pt x="57" y="16"/>
                    <a:pt x="57" y="17"/>
                    <a:pt x="57" y="17"/>
                  </a:cubicBezTo>
                  <a:cubicBezTo>
                    <a:pt x="57" y="18"/>
                    <a:pt x="57" y="19"/>
                    <a:pt x="57" y="20"/>
                  </a:cubicBezTo>
                  <a:close/>
                </a:path>
              </a:pathLst>
            </a:custGeom>
            <a:solidFill>
              <a:srgbClr val="0079C1"/>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116" name="Freeform 46"/>
            <p:cNvSpPr>
              <a:spLocks noEditPoints="1"/>
            </p:cNvSpPr>
            <p:nvPr/>
          </p:nvSpPr>
          <p:spPr bwMode="auto">
            <a:xfrm>
              <a:off x="1215" y="2318"/>
              <a:ext cx="110" cy="93"/>
            </a:xfrm>
            <a:custGeom>
              <a:avLst/>
              <a:gdLst/>
              <a:ahLst/>
              <a:cxnLst>
                <a:cxn ang="0">
                  <a:pos x="76" y="27"/>
                </a:cxn>
                <a:cxn ang="0">
                  <a:pos x="73" y="35"/>
                </a:cxn>
                <a:cxn ang="0">
                  <a:pos x="65" y="46"/>
                </a:cxn>
                <a:cxn ang="0">
                  <a:pos x="54" y="58"/>
                </a:cxn>
                <a:cxn ang="0">
                  <a:pos x="42" y="64"/>
                </a:cxn>
                <a:cxn ang="0">
                  <a:pos x="27" y="65"/>
                </a:cxn>
                <a:cxn ang="0">
                  <a:pos x="14" y="63"/>
                </a:cxn>
                <a:cxn ang="0">
                  <a:pos x="7" y="60"/>
                </a:cxn>
                <a:cxn ang="0">
                  <a:pos x="3" y="56"/>
                </a:cxn>
                <a:cxn ang="0">
                  <a:pos x="0" y="52"/>
                </a:cxn>
                <a:cxn ang="0">
                  <a:pos x="0" y="47"/>
                </a:cxn>
                <a:cxn ang="0">
                  <a:pos x="1" y="42"/>
                </a:cxn>
                <a:cxn ang="0">
                  <a:pos x="3" y="36"/>
                </a:cxn>
                <a:cxn ang="0">
                  <a:pos x="6" y="29"/>
                </a:cxn>
                <a:cxn ang="0">
                  <a:pos x="14" y="18"/>
                </a:cxn>
                <a:cxn ang="0">
                  <a:pos x="25" y="7"/>
                </a:cxn>
                <a:cxn ang="0">
                  <a:pos x="38" y="2"/>
                </a:cxn>
                <a:cxn ang="0">
                  <a:pos x="51" y="1"/>
                </a:cxn>
                <a:cxn ang="0">
                  <a:pos x="63" y="3"/>
                </a:cxn>
                <a:cxn ang="0">
                  <a:pos x="68" y="5"/>
                </a:cxn>
                <a:cxn ang="0">
                  <a:pos x="72" y="7"/>
                </a:cxn>
                <a:cxn ang="0">
                  <a:pos x="75" y="10"/>
                </a:cxn>
                <a:cxn ang="0">
                  <a:pos x="77" y="13"/>
                </a:cxn>
                <a:cxn ang="0">
                  <a:pos x="78" y="16"/>
                </a:cxn>
                <a:cxn ang="0">
                  <a:pos x="78" y="19"/>
                </a:cxn>
                <a:cxn ang="0">
                  <a:pos x="78" y="22"/>
                </a:cxn>
                <a:cxn ang="0">
                  <a:pos x="40" y="47"/>
                </a:cxn>
                <a:cxn ang="0">
                  <a:pos x="44" y="42"/>
                </a:cxn>
                <a:cxn ang="0">
                  <a:pos x="49" y="35"/>
                </a:cxn>
                <a:cxn ang="0">
                  <a:pos x="55" y="25"/>
                </a:cxn>
                <a:cxn ang="0">
                  <a:pos x="57" y="18"/>
                </a:cxn>
                <a:cxn ang="0">
                  <a:pos x="55" y="14"/>
                </a:cxn>
                <a:cxn ang="0">
                  <a:pos x="51" y="13"/>
                </a:cxn>
                <a:cxn ang="0">
                  <a:pos x="46" y="13"/>
                </a:cxn>
                <a:cxn ang="0">
                  <a:pos x="41" y="15"/>
                </a:cxn>
                <a:cxn ang="0">
                  <a:pos x="36" y="21"/>
                </a:cxn>
                <a:cxn ang="0">
                  <a:pos x="29" y="30"/>
                </a:cxn>
                <a:cxn ang="0">
                  <a:pos x="24" y="40"/>
                </a:cxn>
                <a:cxn ang="0">
                  <a:pos x="22" y="47"/>
                </a:cxn>
                <a:cxn ang="0">
                  <a:pos x="23" y="50"/>
                </a:cxn>
                <a:cxn ang="0">
                  <a:pos x="26" y="52"/>
                </a:cxn>
                <a:cxn ang="0">
                  <a:pos x="30" y="53"/>
                </a:cxn>
                <a:cxn ang="0">
                  <a:pos x="33" y="52"/>
                </a:cxn>
                <a:cxn ang="0">
                  <a:pos x="37" y="50"/>
                </a:cxn>
                <a:cxn ang="0">
                  <a:pos x="40" y="47"/>
                </a:cxn>
              </a:cxnLst>
              <a:rect l="0" t="0" r="r" b="b"/>
              <a:pathLst>
                <a:path w="78" h="66">
                  <a:moveTo>
                    <a:pt x="77" y="24"/>
                  </a:moveTo>
                  <a:cubicBezTo>
                    <a:pt x="77" y="25"/>
                    <a:pt x="76" y="26"/>
                    <a:pt x="76" y="27"/>
                  </a:cubicBezTo>
                  <a:cubicBezTo>
                    <a:pt x="76" y="29"/>
                    <a:pt x="75" y="30"/>
                    <a:pt x="75" y="31"/>
                  </a:cubicBezTo>
                  <a:cubicBezTo>
                    <a:pt x="74" y="32"/>
                    <a:pt x="73" y="33"/>
                    <a:pt x="73" y="35"/>
                  </a:cubicBezTo>
                  <a:cubicBezTo>
                    <a:pt x="72" y="36"/>
                    <a:pt x="71" y="37"/>
                    <a:pt x="71" y="38"/>
                  </a:cubicBezTo>
                  <a:cubicBezTo>
                    <a:pt x="69" y="41"/>
                    <a:pt x="67" y="44"/>
                    <a:pt x="65" y="46"/>
                  </a:cubicBezTo>
                  <a:cubicBezTo>
                    <a:pt x="64" y="48"/>
                    <a:pt x="62" y="51"/>
                    <a:pt x="60" y="52"/>
                  </a:cubicBezTo>
                  <a:cubicBezTo>
                    <a:pt x="58" y="54"/>
                    <a:pt x="56" y="56"/>
                    <a:pt x="54" y="58"/>
                  </a:cubicBezTo>
                  <a:cubicBezTo>
                    <a:pt x="52" y="59"/>
                    <a:pt x="50" y="60"/>
                    <a:pt x="48" y="62"/>
                  </a:cubicBezTo>
                  <a:cubicBezTo>
                    <a:pt x="46" y="63"/>
                    <a:pt x="44" y="63"/>
                    <a:pt x="42" y="64"/>
                  </a:cubicBezTo>
                  <a:cubicBezTo>
                    <a:pt x="40" y="65"/>
                    <a:pt x="37" y="65"/>
                    <a:pt x="35" y="65"/>
                  </a:cubicBezTo>
                  <a:cubicBezTo>
                    <a:pt x="33" y="66"/>
                    <a:pt x="30" y="66"/>
                    <a:pt x="27" y="65"/>
                  </a:cubicBezTo>
                  <a:cubicBezTo>
                    <a:pt x="25" y="65"/>
                    <a:pt x="22" y="65"/>
                    <a:pt x="19" y="64"/>
                  </a:cubicBezTo>
                  <a:cubicBezTo>
                    <a:pt x="17" y="64"/>
                    <a:pt x="16" y="64"/>
                    <a:pt x="14" y="63"/>
                  </a:cubicBezTo>
                  <a:cubicBezTo>
                    <a:pt x="13" y="63"/>
                    <a:pt x="12" y="62"/>
                    <a:pt x="11" y="62"/>
                  </a:cubicBezTo>
                  <a:cubicBezTo>
                    <a:pt x="9" y="61"/>
                    <a:pt x="8" y="61"/>
                    <a:pt x="7" y="60"/>
                  </a:cubicBezTo>
                  <a:cubicBezTo>
                    <a:pt x="6" y="60"/>
                    <a:pt x="6" y="59"/>
                    <a:pt x="5" y="58"/>
                  </a:cubicBezTo>
                  <a:cubicBezTo>
                    <a:pt x="4" y="58"/>
                    <a:pt x="3" y="57"/>
                    <a:pt x="3" y="56"/>
                  </a:cubicBezTo>
                  <a:cubicBezTo>
                    <a:pt x="2" y="56"/>
                    <a:pt x="2" y="55"/>
                    <a:pt x="1" y="54"/>
                  </a:cubicBezTo>
                  <a:cubicBezTo>
                    <a:pt x="1" y="53"/>
                    <a:pt x="1" y="53"/>
                    <a:pt x="0" y="52"/>
                  </a:cubicBezTo>
                  <a:cubicBezTo>
                    <a:pt x="0" y="51"/>
                    <a:pt x="0" y="50"/>
                    <a:pt x="0" y="49"/>
                  </a:cubicBezTo>
                  <a:cubicBezTo>
                    <a:pt x="0" y="48"/>
                    <a:pt x="0" y="48"/>
                    <a:pt x="0" y="47"/>
                  </a:cubicBezTo>
                  <a:cubicBezTo>
                    <a:pt x="0" y="46"/>
                    <a:pt x="0" y="45"/>
                    <a:pt x="0" y="45"/>
                  </a:cubicBezTo>
                  <a:cubicBezTo>
                    <a:pt x="0" y="44"/>
                    <a:pt x="0" y="43"/>
                    <a:pt x="1" y="42"/>
                  </a:cubicBezTo>
                  <a:cubicBezTo>
                    <a:pt x="1" y="41"/>
                    <a:pt x="1" y="40"/>
                    <a:pt x="1" y="39"/>
                  </a:cubicBezTo>
                  <a:cubicBezTo>
                    <a:pt x="2" y="38"/>
                    <a:pt x="2" y="37"/>
                    <a:pt x="3" y="36"/>
                  </a:cubicBezTo>
                  <a:cubicBezTo>
                    <a:pt x="3" y="35"/>
                    <a:pt x="4" y="34"/>
                    <a:pt x="4" y="33"/>
                  </a:cubicBezTo>
                  <a:cubicBezTo>
                    <a:pt x="5" y="32"/>
                    <a:pt x="5" y="30"/>
                    <a:pt x="6" y="29"/>
                  </a:cubicBezTo>
                  <a:cubicBezTo>
                    <a:pt x="7" y="28"/>
                    <a:pt x="8" y="27"/>
                    <a:pt x="8" y="26"/>
                  </a:cubicBezTo>
                  <a:cubicBezTo>
                    <a:pt x="10" y="23"/>
                    <a:pt x="12" y="20"/>
                    <a:pt x="14" y="18"/>
                  </a:cubicBezTo>
                  <a:cubicBezTo>
                    <a:pt x="16" y="16"/>
                    <a:pt x="18" y="14"/>
                    <a:pt x="20" y="12"/>
                  </a:cubicBezTo>
                  <a:cubicBezTo>
                    <a:pt x="22" y="10"/>
                    <a:pt x="23" y="8"/>
                    <a:pt x="25" y="7"/>
                  </a:cubicBezTo>
                  <a:cubicBezTo>
                    <a:pt x="27" y="6"/>
                    <a:pt x="29" y="5"/>
                    <a:pt x="31" y="4"/>
                  </a:cubicBezTo>
                  <a:cubicBezTo>
                    <a:pt x="33" y="3"/>
                    <a:pt x="35" y="2"/>
                    <a:pt x="38" y="2"/>
                  </a:cubicBezTo>
                  <a:cubicBezTo>
                    <a:pt x="40" y="1"/>
                    <a:pt x="42" y="1"/>
                    <a:pt x="44" y="1"/>
                  </a:cubicBezTo>
                  <a:cubicBezTo>
                    <a:pt x="47" y="0"/>
                    <a:pt x="49" y="0"/>
                    <a:pt x="51" y="1"/>
                  </a:cubicBezTo>
                  <a:cubicBezTo>
                    <a:pt x="54" y="1"/>
                    <a:pt x="56" y="1"/>
                    <a:pt x="59" y="2"/>
                  </a:cubicBezTo>
                  <a:cubicBezTo>
                    <a:pt x="60" y="2"/>
                    <a:pt x="62" y="2"/>
                    <a:pt x="63" y="3"/>
                  </a:cubicBezTo>
                  <a:cubicBezTo>
                    <a:pt x="64" y="3"/>
                    <a:pt x="65" y="3"/>
                    <a:pt x="66" y="3"/>
                  </a:cubicBezTo>
                  <a:cubicBezTo>
                    <a:pt x="67" y="4"/>
                    <a:pt x="68" y="4"/>
                    <a:pt x="68" y="5"/>
                  </a:cubicBezTo>
                  <a:cubicBezTo>
                    <a:pt x="69" y="5"/>
                    <a:pt x="70" y="5"/>
                    <a:pt x="71" y="6"/>
                  </a:cubicBezTo>
                  <a:cubicBezTo>
                    <a:pt x="71" y="6"/>
                    <a:pt x="72" y="7"/>
                    <a:pt x="72" y="7"/>
                  </a:cubicBezTo>
                  <a:cubicBezTo>
                    <a:pt x="73" y="7"/>
                    <a:pt x="74" y="8"/>
                    <a:pt x="74" y="8"/>
                  </a:cubicBezTo>
                  <a:cubicBezTo>
                    <a:pt x="75" y="9"/>
                    <a:pt x="75" y="9"/>
                    <a:pt x="75" y="10"/>
                  </a:cubicBezTo>
                  <a:cubicBezTo>
                    <a:pt x="76" y="10"/>
                    <a:pt x="76" y="11"/>
                    <a:pt x="76" y="11"/>
                  </a:cubicBezTo>
                  <a:cubicBezTo>
                    <a:pt x="77" y="12"/>
                    <a:pt x="77" y="12"/>
                    <a:pt x="77" y="13"/>
                  </a:cubicBezTo>
                  <a:cubicBezTo>
                    <a:pt x="77" y="13"/>
                    <a:pt x="77" y="14"/>
                    <a:pt x="78" y="14"/>
                  </a:cubicBezTo>
                  <a:cubicBezTo>
                    <a:pt x="78" y="15"/>
                    <a:pt x="78" y="15"/>
                    <a:pt x="78" y="16"/>
                  </a:cubicBezTo>
                  <a:cubicBezTo>
                    <a:pt x="78" y="16"/>
                    <a:pt x="78" y="17"/>
                    <a:pt x="78" y="17"/>
                  </a:cubicBezTo>
                  <a:cubicBezTo>
                    <a:pt x="78" y="18"/>
                    <a:pt x="78" y="18"/>
                    <a:pt x="78" y="19"/>
                  </a:cubicBezTo>
                  <a:cubicBezTo>
                    <a:pt x="78" y="19"/>
                    <a:pt x="78" y="20"/>
                    <a:pt x="78" y="20"/>
                  </a:cubicBezTo>
                  <a:cubicBezTo>
                    <a:pt x="78" y="21"/>
                    <a:pt x="78" y="21"/>
                    <a:pt x="78" y="22"/>
                  </a:cubicBezTo>
                  <a:cubicBezTo>
                    <a:pt x="78" y="23"/>
                    <a:pt x="77" y="23"/>
                    <a:pt x="77" y="24"/>
                  </a:cubicBezTo>
                  <a:close/>
                  <a:moveTo>
                    <a:pt x="40" y="47"/>
                  </a:moveTo>
                  <a:cubicBezTo>
                    <a:pt x="41" y="46"/>
                    <a:pt x="41" y="45"/>
                    <a:pt x="42" y="45"/>
                  </a:cubicBezTo>
                  <a:cubicBezTo>
                    <a:pt x="43" y="44"/>
                    <a:pt x="44" y="43"/>
                    <a:pt x="44" y="42"/>
                  </a:cubicBezTo>
                  <a:cubicBezTo>
                    <a:pt x="45" y="41"/>
                    <a:pt x="46" y="40"/>
                    <a:pt x="47" y="39"/>
                  </a:cubicBezTo>
                  <a:cubicBezTo>
                    <a:pt x="47" y="37"/>
                    <a:pt x="48" y="36"/>
                    <a:pt x="49" y="35"/>
                  </a:cubicBezTo>
                  <a:cubicBezTo>
                    <a:pt x="50" y="33"/>
                    <a:pt x="51" y="31"/>
                    <a:pt x="52" y="29"/>
                  </a:cubicBezTo>
                  <a:cubicBezTo>
                    <a:pt x="53" y="27"/>
                    <a:pt x="54" y="26"/>
                    <a:pt x="55" y="25"/>
                  </a:cubicBezTo>
                  <a:cubicBezTo>
                    <a:pt x="55" y="23"/>
                    <a:pt x="56" y="22"/>
                    <a:pt x="56" y="21"/>
                  </a:cubicBezTo>
                  <a:cubicBezTo>
                    <a:pt x="56" y="20"/>
                    <a:pt x="57" y="19"/>
                    <a:pt x="57" y="18"/>
                  </a:cubicBezTo>
                  <a:cubicBezTo>
                    <a:pt x="57" y="17"/>
                    <a:pt x="56" y="17"/>
                    <a:pt x="56" y="16"/>
                  </a:cubicBezTo>
                  <a:cubicBezTo>
                    <a:pt x="56" y="15"/>
                    <a:pt x="56" y="15"/>
                    <a:pt x="55" y="14"/>
                  </a:cubicBezTo>
                  <a:cubicBezTo>
                    <a:pt x="55" y="14"/>
                    <a:pt x="54" y="14"/>
                    <a:pt x="54" y="13"/>
                  </a:cubicBezTo>
                  <a:cubicBezTo>
                    <a:pt x="53" y="13"/>
                    <a:pt x="52" y="13"/>
                    <a:pt x="51" y="13"/>
                  </a:cubicBezTo>
                  <a:cubicBezTo>
                    <a:pt x="51" y="12"/>
                    <a:pt x="50" y="12"/>
                    <a:pt x="49" y="12"/>
                  </a:cubicBezTo>
                  <a:cubicBezTo>
                    <a:pt x="48" y="12"/>
                    <a:pt x="47" y="12"/>
                    <a:pt x="46" y="13"/>
                  </a:cubicBezTo>
                  <a:cubicBezTo>
                    <a:pt x="45" y="13"/>
                    <a:pt x="45" y="13"/>
                    <a:pt x="44" y="14"/>
                  </a:cubicBezTo>
                  <a:cubicBezTo>
                    <a:pt x="43" y="14"/>
                    <a:pt x="42" y="15"/>
                    <a:pt x="41" y="15"/>
                  </a:cubicBezTo>
                  <a:cubicBezTo>
                    <a:pt x="40" y="16"/>
                    <a:pt x="40" y="17"/>
                    <a:pt x="39" y="17"/>
                  </a:cubicBezTo>
                  <a:cubicBezTo>
                    <a:pt x="38" y="18"/>
                    <a:pt x="37" y="19"/>
                    <a:pt x="36" y="21"/>
                  </a:cubicBezTo>
                  <a:cubicBezTo>
                    <a:pt x="35" y="22"/>
                    <a:pt x="34" y="23"/>
                    <a:pt x="33" y="25"/>
                  </a:cubicBezTo>
                  <a:cubicBezTo>
                    <a:pt x="31" y="27"/>
                    <a:pt x="30" y="28"/>
                    <a:pt x="29" y="30"/>
                  </a:cubicBezTo>
                  <a:cubicBezTo>
                    <a:pt x="28" y="32"/>
                    <a:pt x="27" y="34"/>
                    <a:pt x="26" y="36"/>
                  </a:cubicBezTo>
                  <a:cubicBezTo>
                    <a:pt x="25" y="37"/>
                    <a:pt x="24" y="39"/>
                    <a:pt x="24" y="40"/>
                  </a:cubicBezTo>
                  <a:cubicBezTo>
                    <a:pt x="23" y="41"/>
                    <a:pt x="22" y="43"/>
                    <a:pt x="22" y="44"/>
                  </a:cubicBezTo>
                  <a:cubicBezTo>
                    <a:pt x="22" y="45"/>
                    <a:pt x="22" y="46"/>
                    <a:pt x="22" y="47"/>
                  </a:cubicBezTo>
                  <a:cubicBezTo>
                    <a:pt x="22" y="47"/>
                    <a:pt x="22" y="48"/>
                    <a:pt x="22" y="49"/>
                  </a:cubicBezTo>
                  <a:cubicBezTo>
                    <a:pt x="22" y="49"/>
                    <a:pt x="22" y="50"/>
                    <a:pt x="23" y="50"/>
                  </a:cubicBezTo>
                  <a:cubicBezTo>
                    <a:pt x="23" y="51"/>
                    <a:pt x="24" y="51"/>
                    <a:pt x="24" y="52"/>
                  </a:cubicBezTo>
                  <a:cubicBezTo>
                    <a:pt x="25" y="52"/>
                    <a:pt x="25" y="52"/>
                    <a:pt x="26" y="52"/>
                  </a:cubicBezTo>
                  <a:cubicBezTo>
                    <a:pt x="27" y="53"/>
                    <a:pt x="27" y="53"/>
                    <a:pt x="28" y="53"/>
                  </a:cubicBezTo>
                  <a:cubicBezTo>
                    <a:pt x="29" y="53"/>
                    <a:pt x="29" y="53"/>
                    <a:pt x="30" y="53"/>
                  </a:cubicBezTo>
                  <a:cubicBezTo>
                    <a:pt x="30" y="53"/>
                    <a:pt x="31" y="52"/>
                    <a:pt x="31" y="52"/>
                  </a:cubicBezTo>
                  <a:cubicBezTo>
                    <a:pt x="32" y="52"/>
                    <a:pt x="33" y="52"/>
                    <a:pt x="33" y="52"/>
                  </a:cubicBezTo>
                  <a:cubicBezTo>
                    <a:pt x="34" y="52"/>
                    <a:pt x="34" y="51"/>
                    <a:pt x="35" y="51"/>
                  </a:cubicBezTo>
                  <a:cubicBezTo>
                    <a:pt x="35" y="51"/>
                    <a:pt x="36" y="50"/>
                    <a:pt x="37" y="50"/>
                  </a:cubicBezTo>
                  <a:cubicBezTo>
                    <a:pt x="37" y="49"/>
                    <a:pt x="38" y="49"/>
                    <a:pt x="38" y="48"/>
                  </a:cubicBezTo>
                  <a:cubicBezTo>
                    <a:pt x="39" y="48"/>
                    <a:pt x="40" y="47"/>
                    <a:pt x="40" y="47"/>
                  </a:cubicBezTo>
                </a:path>
              </a:pathLst>
            </a:custGeom>
            <a:solidFill>
              <a:srgbClr val="0079C1"/>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grpSp>
      <p:grpSp>
        <p:nvGrpSpPr>
          <p:cNvPr id="117" name="Group 83"/>
          <p:cNvGrpSpPr>
            <a:grpSpLocks/>
          </p:cNvGrpSpPr>
          <p:nvPr/>
        </p:nvGrpSpPr>
        <p:grpSpPr bwMode="auto">
          <a:xfrm>
            <a:off x="1841451" y="2742704"/>
            <a:ext cx="449262" cy="279400"/>
            <a:chOff x="1585" y="2120"/>
            <a:chExt cx="283" cy="176"/>
          </a:xfrm>
        </p:grpSpPr>
        <p:sp>
          <p:nvSpPr>
            <p:cNvPr id="118" name="Freeform 47"/>
            <p:cNvSpPr>
              <a:spLocks/>
            </p:cNvSpPr>
            <p:nvPr/>
          </p:nvSpPr>
          <p:spPr bwMode="auto">
            <a:xfrm>
              <a:off x="1585" y="2120"/>
              <a:ext cx="283" cy="176"/>
            </a:xfrm>
            <a:custGeom>
              <a:avLst/>
              <a:gdLst/>
              <a:ahLst/>
              <a:cxnLst>
                <a:cxn ang="0">
                  <a:pos x="179" y="18"/>
                </a:cxn>
                <a:cxn ang="0">
                  <a:pos x="190" y="22"/>
                </a:cxn>
                <a:cxn ang="0">
                  <a:pos x="197" y="28"/>
                </a:cxn>
                <a:cxn ang="0">
                  <a:pos x="201" y="36"/>
                </a:cxn>
                <a:cxn ang="0">
                  <a:pos x="200" y="45"/>
                </a:cxn>
                <a:cxn ang="0">
                  <a:pos x="172" y="107"/>
                </a:cxn>
                <a:cxn ang="0">
                  <a:pos x="165" y="115"/>
                </a:cxn>
                <a:cxn ang="0">
                  <a:pos x="155" y="121"/>
                </a:cxn>
                <a:cxn ang="0">
                  <a:pos x="143" y="125"/>
                </a:cxn>
                <a:cxn ang="0">
                  <a:pos x="130" y="124"/>
                </a:cxn>
                <a:cxn ang="0">
                  <a:pos x="20" y="104"/>
                </a:cxn>
                <a:cxn ang="0">
                  <a:pos x="9" y="100"/>
                </a:cxn>
                <a:cxn ang="0">
                  <a:pos x="2" y="93"/>
                </a:cxn>
                <a:cxn ang="0">
                  <a:pos x="0" y="85"/>
                </a:cxn>
                <a:cxn ang="0">
                  <a:pos x="2" y="76"/>
                </a:cxn>
                <a:cxn ang="0">
                  <a:pos x="35" y="16"/>
                </a:cxn>
                <a:cxn ang="0">
                  <a:pos x="41" y="8"/>
                </a:cxn>
                <a:cxn ang="0">
                  <a:pos x="51" y="3"/>
                </a:cxn>
                <a:cxn ang="0">
                  <a:pos x="63" y="0"/>
                </a:cxn>
                <a:cxn ang="0">
                  <a:pos x="75" y="1"/>
                </a:cxn>
                <a:cxn ang="0">
                  <a:pos x="179" y="18"/>
                </a:cxn>
              </a:cxnLst>
              <a:rect l="0" t="0" r="r" b="b"/>
              <a:pathLst>
                <a:path w="201" h="125">
                  <a:moveTo>
                    <a:pt x="179" y="18"/>
                  </a:moveTo>
                  <a:cubicBezTo>
                    <a:pt x="183" y="19"/>
                    <a:pt x="187" y="20"/>
                    <a:pt x="190" y="22"/>
                  </a:cubicBezTo>
                  <a:cubicBezTo>
                    <a:pt x="193" y="24"/>
                    <a:pt x="196" y="26"/>
                    <a:pt x="197" y="28"/>
                  </a:cubicBezTo>
                  <a:cubicBezTo>
                    <a:pt x="199" y="30"/>
                    <a:pt x="201" y="33"/>
                    <a:pt x="201" y="36"/>
                  </a:cubicBezTo>
                  <a:cubicBezTo>
                    <a:pt x="201" y="39"/>
                    <a:pt x="201" y="42"/>
                    <a:pt x="200" y="45"/>
                  </a:cubicBezTo>
                  <a:cubicBezTo>
                    <a:pt x="172" y="107"/>
                    <a:pt x="172" y="107"/>
                    <a:pt x="172" y="107"/>
                  </a:cubicBezTo>
                  <a:cubicBezTo>
                    <a:pt x="171" y="110"/>
                    <a:pt x="168" y="113"/>
                    <a:pt x="165" y="115"/>
                  </a:cubicBezTo>
                  <a:cubicBezTo>
                    <a:pt x="163" y="118"/>
                    <a:pt x="159" y="120"/>
                    <a:pt x="155" y="121"/>
                  </a:cubicBezTo>
                  <a:cubicBezTo>
                    <a:pt x="151" y="123"/>
                    <a:pt x="147" y="124"/>
                    <a:pt x="143" y="125"/>
                  </a:cubicBezTo>
                  <a:cubicBezTo>
                    <a:pt x="139" y="125"/>
                    <a:pt x="134" y="125"/>
                    <a:pt x="130" y="124"/>
                  </a:cubicBezTo>
                  <a:cubicBezTo>
                    <a:pt x="20" y="104"/>
                    <a:pt x="20" y="104"/>
                    <a:pt x="20" y="104"/>
                  </a:cubicBezTo>
                  <a:cubicBezTo>
                    <a:pt x="16" y="103"/>
                    <a:pt x="13" y="102"/>
                    <a:pt x="9" y="100"/>
                  </a:cubicBezTo>
                  <a:cubicBezTo>
                    <a:pt x="6" y="98"/>
                    <a:pt x="4" y="96"/>
                    <a:pt x="2" y="93"/>
                  </a:cubicBezTo>
                  <a:cubicBezTo>
                    <a:pt x="1" y="91"/>
                    <a:pt x="0" y="88"/>
                    <a:pt x="0" y="85"/>
                  </a:cubicBezTo>
                  <a:cubicBezTo>
                    <a:pt x="0" y="82"/>
                    <a:pt x="0" y="79"/>
                    <a:pt x="2" y="76"/>
                  </a:cubicBezTo>
                  <a:cubicBezTo>
                    <a:pt x="35" y="16"/>
                    <a:pt x="35" y="16"/>
                    <a:pt x="35" y="16"/>
                  </a:cubicBezTo>
                  <a:cubicBezTo>
                    <a:pt x="36" y="13"/>
                    <a:pt x="38" y="11"/>
                    <a:pt x="41" y="8"/>
                  </a:cubicBezTo>
                  <a:cubicBezTo>
                    <a:pt x="44" y="6"/>
                    <a:pt x="47" y="4"/>
                    <a:pt x="51" y="3"/>
                  </a:cubicBezTo>
                  <a:cubicBezTo>
                    <a:pt x="55" y="2"/>
                    <a:pt x="59" y="1"/>
                    <a:pt x="63" y="0"/>
                  </a:cubicBezTo>
                  <a:cubicBezTo>
                    <a:pt x="67" y="0"/>
                    <a:pt x="71" y="0"/>
                    <a:pt x="75" y="1"/>
                  </a:cubicBezTo>
                  <a:lnTo>
                    <a:pt x="179" y="18"/>
                  </a:lnTo>
                  <a:close/>
                </a:path>
              </a:pathLst>
            </a:custGeom>
            <a:solidFill>
              <a:srgbClr val="FFFFFF"/>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119" name="Freeform 48"/>
            <p:cNvSpPr>
              <a:spLocks/>
            </p:cNvSpPr>
            <p:nvPr/>
          </p:nvSpPr>
          <p:spPr bwMode="auto">
            <a:xfrm>
              <a:off x="1654" y="2149"/>
              <a:ext cx="137" cy="109"/>
            </a:xfrm>
            <a:custGeom>
              <a:avLst/>
              <a:gdLst/>
              <a:ahLst/>
              <a:cxnLst>
                <a:cxn ang="0">
                  <a:pos x="76" y="4"/>
                </a:cxn>
                <a:cxn ang="0">
                  <a:pos x="89" y="8"/>
                </a:cxn>
                <a:cxn ang="0">
                  <a:pos x="95" y="15"/>
                </a:cxn>
                <a:cxn ang="0">
                  <a:pos x="96" y="22"/>
                </a:cxn>
                <a:cxn ang="0">
                  <a:pos x="94" y="28"/>
                </a:cxn>
                <a:cxn ang="0">
                  <a:pos x="90" y="32"/>
                </a:cxn>
                <a:cxn ang="0">
                  <a:pos x="85" y="35"/>
                </a:cxn>
                <a:cxn ang="0">
                  <a:pos x="78" y="37"/>
                </a:cxn>
                <a:cxn ang="0">
                  <a:pos x="76" y="39"/>
                </a:cxn>
                <a:cxn ang="0">
                  <a:pos x="80" y="41"/>
                </a:cxn>
                <a:cxn ang="0">
                  <a:pos x="83" y="44"/>
                </a:cxn>
                <a:cxn ang="0">
                  <a:pos x="86" y="47"/>
                </a:cxn>
                <a:cxn ang="0">
                  <a:pos x="87" y="52"/>
                </a:cxn>
                <a:cxn ang="0">
                  <a:pos x="86" y="56"/>
                </a:cxn>
                <a:cxn ang="0">
                  <a:pos x="83" y="62"/>
                </a:cxn>
                <a:cxn ang="0">
                  <a:pos x="78" y="67"/>
                </a:cxn>
                <a:cxn ang="0">
                  <a:pos x="71" y="72"/>
                </a:cxn>
                <a:cxn ang="0">
                  <a:pos x="62" y="76"/>
                </a:cxn>
                <a:cxn ang="0">
                  <a:pos x="51" y="77"/>
                </a:cxn>
                <a:cxn ang="0">
                  <a:pos x="39" y="77"/>
                </a:cxn>
                <a:cxn ang="0">
                  <a:pos x="26" y="74"/>
                </a:cxn>
                <a:cxn ang="0">
                  <a:pos x="16" y="71"/>
                </a:cxn>
                <a:cxn ang="0">
                  <a:pos x="9" y="67"/>
                </a:cxn>
                <a:cxn ang="0">
                  <a:pos x="4" y="63"/>
                </a:cxn>
                <a:cxn ang="0">
                  <a:pos x="1" y="57"/>
                </a:cxn>
                <a:cxn ang="0">
                  <a:pos x="0" y="51"/>
                </a:cxn>
                <a:cxn ang="0">
                  <a:pos x="29" y="50"/>
                </a:cxn>
                <a:cxn ang="0">
                  <a:pos x="29" y="55"/>
                </a:cxn>
                <a:cxn ang="0">
                  <a:pos x="30" y="59"/>
                </a:cxn>
                <a:cxn ang="0">
                  <a:pos x="33" y="62"/>
                </a:cxn>
                <a:cxn ang="0">
                  <a:pos x="38" y="63"/>
                </a:cxn>
                <a:cxn ang="0">
                  <a:pos x="43" y="63"/>
                </a:cxn>
                <a:cxn ang="0">
                  <a:pos x="49" y="62"/>
                </a:cxn>
                <a:cxn ang="0">
                  <a:pos x="53" y="59"/>
                </a:cxn>
                <a:cxn ang="0">
                  <a:pos x="56" y="55"/>
                </a:cxn>
                <a:cxn ang="0">
                  <a:pos x="58" y="50"/>
                </a:cxn>
                <a:cxn ang="0">
                  <a:pos x="57" y="46"/>
                </a:cxn>
                <a:cxn ang="0">
                  <a:pos x="53" y="43"/>
                </a:cxn>
                <a:cxn ang="0">
                  <a:pos x="48" y="42"/>
                </a:cxn>
                <a:cxn ang="0">
                  <a:pos x="44" y="41"/>
                </a:cxn>
                <a:cxn ang="0">
                  <a:pos x="39" y="41"/>
                </a:cxn>
                <a:cxn ang="0">
                  <a:pos x="48" y="28"/>
                </a:cxn>
                <a:cxn ang="0">
                  <a:pos x="50" y="28"/>
                </a:cxn>
                <a:cxn ang="0">
                  <a:pos x="53" y="29"/>
                </a:cxn>
                <a:cxn ang="0">
                  <a:pos x="58" y="28"/>
                </a:cxn>
                <a:cxn ang="0">
                  <a:pos x="63" y="26"/>
                </a:cxn>
                <a:cxn ang="0">
                  <a:pos x="66" y="24"/>
                </a:cxn>
                <a:cxn ang="0">
                  <a:pos x="68" y="21"/>
                </a:cxn>
                <a:cxn ang="0">
                  <a:pos x="68" y="18"/>
                </a:cxn>
                <a:cxn ang="0">
                  <a:pos x="66" y="16"/>
                </a:cxn>
                <a:cxn ang="0">
                  <a:pos x="63" y="14"/>
                </a:cxn>
                <a:cxn ang="0">
                  <a:pos x="58" y="13"/>
                </a:cxn>
                <a:cxn ang="0">
                  <a:pos x="54" y="14"/>
                </a:cxn>
                <a:cxn ang="0">
                  <a:pos x="50" y="15"/>
                </a:cxn>
                <a:cxn ang="0">
                  <a:pos x="46" y="18"/>
                </a:cxn>
                <a:cxn ang="0">
                  <a:pos x="20" y="13"/>
                </a:cxn>
                <a:cxn ang="0">
                  <a:pos x="29" y="6"/>
                </a:cxn>
                <a:cxn ang="0">
                  <a:pos x="39" y="2"/>
                </a:cxn>
                <a:cxn ang="0">
                  <a:pos x="52" y="0"/>
                </a:cxn>
                <a:cxn ang="0">
                  <a:pos x="67" y="2"/>
                </a:cxn>
              </a:cxnLst>
              <a:rect l="0" t="0" r="r" b="b"/>
              <a:pathLst>
                <a:path w="97" h="77">
                  <a:moveTo>
                    <a:pt x="67" y="2"/>
                  </a:moveTo>
                  <a:cubicBezTo>
                    <a:pt x="70" y="2"/>
                    <a:pt x="73" y="3"/>
                    <a:pt x="76" y="4"/>
                  </a:cubicBezTo>
                  <a:cubicBezTo>
                    <a:pt x="79" y="4"/>
                    <a:pt x="81" y="5"/>
                    <a:pt x="83" y="6"/>
                  </a:cubicBezTo>
                  <a:cubicBezTo>
                    <a:pt x="85" y="7"/>
                    <a:pt x="87" y="8"/>
                    <a:pt x="89" y="8"/>
                  </a:cubicBezTo>
                  <a:cubicBezTo>
                    <a:pt x="90" y="9"/>
                    <a:pt x="92" y="10"/>
                    <a:pt x="93" y="12"/>
                  </a:cubicBezTo>
                  <a:cubicBezTo>
                    <a:pt x="94" y="13"/>
                    <a:pt x="94" y="14"/>
                    <a:pt x="95" y="15"/>
                  </a:cubicBezTo>
                  <a:cubicBezTo>
                    <a:pt x="96" y="16"/>
                    <a:pt x="96" y="17"/>
                    <a:pt x="96" y="18"/>
                  </a:cubicBezTo>
                  <a:cubicBezTo>
                    <a:pt x="97" y="20"/>
                    <a:pt x="97" y="21"/>
                    <a:pt x="96" y="22"/>
                  </a:cubicBezTo>
                  <a:cubicBezTo>
                    <a:pt x="96" y="23"/>
                    <a:pt x="96" y="25"/>
                    <a:pt x="95" y="26"/>
                  </a:cubicBezTo>
                  <a:cubicBezTo>
                    <a:pt x="95" y="27"/>
                    <a:pt x="94" y="27"/>
                    <a:pt x="94" y="28"/>
                  </a:cubicBezTo>
                  <a:cubicBezTo>
                    <a:pt x="93" y="29"/>
                    <a:pt x="93" y="29"/>
                    <a:pt x="92" y="30"/>
                  </a:cubicBezTo>
                  <a:cubicBezTo>
                    <a:pt x="92" y="31"/>
                    <a:pt x="91" y="31"/>
                    <a:pt x="90" y="32"/>
                  </a:cubicBezTo>
                  <a:cubicBezTo>
                    <a:pt x="89" y="32"/>
                    <a:pt x="88" y="33"/>
                    <a:pt x="88" y="34"/>
                  </a:cubicBezTo>
                  <a:cubicBezTo>
                    <a:pt x="87" y="34"/>
                    <a:pt x="86" y="35"/>
                    <a:pt x="85" y="35"/>
                  </a:cubicBezTo>
                  <a:cubicBezTo>
                    <a:pt x="84" y="35"/>
                    <a:pt x="83" y="36"/>
                    <a:pt x="81" y="36"/>
                  </a:cubicBezTo>
                  <a:cubicBezTo>
                    <a:pt x="80" y="37"/>
                    <a:pt x="79" y="37"/>
                    <a:pt x="78" y="37"/>
                  </a:cubicBezTo>
                  <a:cubicBezTo>
                    <a:pt x="76" y="38"/>
                    <a:pt x="75" y="38"/>
                    <a:pt x="74" y="38"/>
                  </a:cubicBezTo>
                  <a:cubicBezTo>
                    <a:pt x="75" y="39"/>
                    <a:pt x="75" y="39"/>
                    <a:pt x="76" y="39"/>
                  </a:cubicBezTo>
                  <a:cubicBezTo>
                    <a:pt x="77" y="40"/>
                    <a:pt x="78" y="40"/>
                    <a:pt x="78" y="40"/>
                  </a:cubicBezTo>
                  <a:cubicBezTo>
                    <a:pt x="79" y="41"/>
                    <a:pt x="80" y="41"/>
                    <a:pt x="80" y="41"/>
                  </a:cubicBezTo>
                  <a:cubicBezTo>
                    <a:pt x="81" y="42"/>
                    <a:pt x="81" y="42"/>
                    <a:pt x="81" y="42"/>
                  </a:cubicBezTo>
                  <a:cubicBezTo>
                    <a:pt x="82" y="43"/>
                    <a:pt x="83" y="43"/>
                    <a:pt x="83" y="44"/>
                  </a:cubicBezTo>
                  <a:cubicBezTo>
                    <a:pt x="84" y="44"/>
                    <a:pt x="84" y="45"/>
                    <a:pt x="85" y="46"/>
                  </a:cubicBezTo>
                  <a:cubicBezTo>
                    <a:pt x="85" y="46"/>
                    <a:pt x="85" y="47"/>
                    <a:pt x="86" y="47"/>
                  </a:cubicBezTo>
                  <a:cubicBezTo>
                    <a:pt x="86" y="48"/>
                    <a:pt x="86" y="49"/>
                    <a:pt x="87" y="49"/>
                  </a:cubicBezTo>
                  <a:cubicBezTo>
                    <a:pt x="87" y="50"/>
                    <a:pt x="87" y="51"/>
                    <a:pt x="87" y="52"/>
                  </a:cubicBezTo>
                  <a:cubicBezTo>
                    <a:pt x="87" y="52"/>
                    <a:pt x="87" y="53"/>
                    <a:pt x="87" y="54"/>
                  </a:cubicBezTo>
                  <a:cubicBezTo>
                    <a:pt x="87" y="55"/>
                    <a:pt x="86" y="55"/>
                    <a:pt x="86" y="56"/>
                  </a:cubicBezTo>
                  <a:cubicBezTo>
                    <a:pt x="86" y="57"/>
                    <a:pt x="86" y="58"/>
                    <a:pt x="85" y="59"/>
                  </a:cubicBezTo>
                  <a:cubicBezTo>
                    <a:pt x="85" y="60"/>
                    <a:pt x="84" y="61"/>
                    <a:pt x="83" y="62"/>
                  </a:cubicBezTo>
                  <a:cubicBezTo>
                    <a:pt x="83" y="63"/>
                    <a:pt x="82" y="64"/>
                    <a:pt x="81" y="65"/>
                  </a:cubicBezTo>
                  <a:cubicBezTo>
                    <a:pt x="80" y="66"/>
                    <a:pt x="79" y="67"/>
                    <a:pt x="78" y="67"/>
                  </a:cubicBezTo>
                  <a:cubicBezTo>
                    <a:pt x="77" y="68"/>
                    <a:pt x="76" y="69"/>
                    <a:pt x="75" y="70"/>
                  </a:cubicBezTo>
                  <a:cubicBezTo>
                    <a:pt x="73" y="71"/>
                    <a:pt x="72" y="72"/>
                    <a:pt x="71" y="72"/>
                  </a:cubicBezTo>
                  <a:cubicBezTo>
                    <a:pt x="69" y="73"/>
                    <a:pt x="68" y="74"/>
                    <a:pt x="66" y="74"/>
                  </a:cubicBezTo>
                  <a:cubicBezTo>
                    <a:pt x="65" y="75"/>
                    <a:pt x="63" y="75"/>
                    <a:pt x="62" y="76"/>
                  </a:cubicBezTo>
                  <a:cubicBezTo>
                    <a:pt x="60" y="76"/>
                    <a:pt x="59" y="76"/>
                    <a:pt x="57" y="77"/>
                  </a:cubicBezTo>
                  <a:cubicBezTo>
                    <a:pt x="55" y="77"/>
                    <a:pt x="53" y="77"/>
                    <a:pt x="51" y="77"/>
                  </a:cubicBezTo>
                  <a:cubicBezTo>
                    <a:pt x="50" y="77"/>
                    <a:pt x="48" y="77"/>
                    <a:pt x="46" y="77"/>
                  </a:cubicBezTo>
                  <a:cubicBezTo>
                    <a:pt x="44" y="77"/>
                    <a:pt x="41" y="77"/>
                    <a:pt x="39" y="77"/>
                  </a:cubicBezTo>
                  <a:cubicBezTo>
                    <a:pt x="37" y="77"/>
                    <a:pt x="35" y="76"/>
                    <a:pt x="32" y="76"/>
                  </a:cubicBezTo>
                  <a:cubicBezTo>
                    <a:pt x="30" y="75"/>
                    <a:pt x="28" y="75"/>
                    <a:pt x="26" y="74"/>
                  </a:cubicBezTo>
                  <a:cubicBezTo>
                    <a:pt x="24" y="74"/>
                    <a:pt x="22" y="73"/>
                    <a:pt x="20" y="73"/>
                  </a:cubicBezTo>
                  <a:cubicBezTo>
                    <a:pt x="19" y="72"/>
                    <a:pt x="17" y="72"/>
                    <a:pt x="16" y="71"/>
                  </a:cubicBezTo>
                  <a:cubicBezTo>
                    <a:pt x="14" y="71"/>
                    <a:pt x="13" y="70"/>
                    <a:pt x="12" y="69"/>
                  </a:cubicBezTo>
                  <a:cubicBezTo>
                    <a:pt x="11" y="69"/>
                    <a:pt x="10" y="68"/>
                    <a:pt x="9" y="67"/>
                  </a:cubicBezTo>
                  <a:cubicBezTo>
                    <a:pt x="8" y="67"/>
                    <a:pt x="7" y="66"/>
                    <a:pt x="6" y="65"/>
                  </a:cubicBezTo>
                  <a:cubicBezTo>
                    <a:pt x="5" y="64"/>
                    <a:pt x="5" y="64"/>
                    <a:pt x="4" y="63"/>
                  </a:cubicBezTo>
                  <a:cubicBezTo>
                    <a:pt x="3" y="62"/>
                    <a:pt x="3" y="61"/>
                    <a:pt x="2" y="60"/>
                  </a:cubicBezTo>
                  <a:cubicBezTo>
                    <a:pt x="2" y="59"/>
                    <a:pt x="1" y="58"/>
                    <a:pt x="1" y="57"/>
                  </a:cubicBezTo>
                  <a:cubicBezTo>
                    <a:pt x="1" y="56"/>
                    <a:pt x="1" y="55"/>
                    <a:pt x="0" y="54"/>
                  </a:cubicBezTo>
                  <a:cubicBezTo>
                    <a:pt x="0" y="53"/>
                    <a:pt x="0" y="52"/>
                    <a:pt x="0" y="51"/>
                  </a:cubicBezTo>
                  <a:cubicBezTo>
                    <a:pt x="0" y="50"/>
                    <a:pt x="0" y="49"/>
                    <a:pt x="0" y="47"/>
                  </a:cubicBezTo>
                  <a:cubicBezTo>
                    <a:pt x="29" y="50"/>
                    <a:pt x="29" y="50"/>
                    <a:pt x="29" y="50"/>
                  </a:cubicBezTo>
                  <a:cubicBezTo>
                    <a:pt x="29" y="51"/>
                    <a:pt x="29" y="52"/>
                    <a:pt x="29" y="53"/>
                  </a:cubicBezTo>
                  <a:cubicBezTo>
                    <a:pt x="29" y="54"/>
                    <a:pt x="29" y="55"/>
                    <a:pt x="29" y="55"/>
                  </a:cubicBezTo>
                  <a:cubicBezTo>
                    <a:pt x="29" y="56"/>
                    <a:pt x="29" y="57"/>
                    <a:pt x="29" y="57"/>
                  </a:cubicBezTo>
                  <a:cubicBezTo>
                    <a:pt x="29" y="58"/>
                    <a:pt x="30" y="59"/>
                    <a:pt x="30" y="59"/>
                  </a:cubicBezTo>
                  <a:cubicBezTo>
                    <a:pt x="31" y="60"/>
                    <a:pt x="31" y="60"/>
                    <a:pt x="32" y="61"/>
                  </a:cubicBezTo>
                  <a:cubicBezTo>
                    <a:pt x="32" y="61"/>
                    <a:pt x="33" y="61"/>
                    <a:pt x="33" y="62"/>
                  </a:cubicBezTo>
                  <a:cubicBezTo>
                    <a:pt x="34" y="62"/>
                    <a:pt x="35" y="62"/>
                    <a:pt x="35" y="63"/>
                  </a:cubicBezTo>
                  <a:cubicBezTo>
                    <a:pt x="36" y="63"/>
                    <a:pt x="37" y="63"/>
                    <a:pt x="38" y="63"/>
                  </a:cubicBezTo>
                  <a:cubicBezTo>
                    <a:pt x="39" y="63"/>
                    <a:pt x="40" y="63"/>
                    <a:pt x="41" y="63"/>
                  </a:cubicBezTo>
                  <a:cubicBezTo>
                    <a:pt x="42" y="63"/>
                    <a:pt x="42" y="63"/>
                    <a:pt x="43" y="63"/>
                  </a:cubicBezTo>
                  <a:cubicBezTo>
                    <a:pt x="44" y="63"/>
                    <a:pt x="45" y="63"/>
                    <a:pt x="46" y="63"/>
                  </a:cubicBezTo>
                  <a:cubicBezTo>
                    <a:pt x="47" y="63"/>
                    <a:pt x="48" y="62"/>
                    <a:pt x="49" y="62"/>
                  </a:cubicBezTo>
                  <a:cubicBezTo>
                    <a:pt x="50" y="61"/>
                    <a:pt x="50" y="61"/>
                    <a:pt x="51" y="61"/>
                  </a:cubicBezTo>
                  <a:cubicBezTo>
                    <a:pt x="52" y="60"/>
                    <a:pt x="53" y="59"/>
                    <a:pt x="53" y="59"/>
                  </a:cubicBezTo>
                  <a:cubicBezTo>
                    <a:pt x="54" y="58"/>
                    <a:pt x="54" y="58"/>
                    <a:pt x="55" y="57"/>
                  </a:cubicBezTo>
                  <a:cubicBezTo>
                    <a:pt x="55" y="56"/>
                    <a:pt x="56" y="55"/>
                    <a:pt x="56" y="55"/>
                  </a:cubicBezTo>
                  <a:cubicBezTo>
                    <a:pt x="57" y="54"/>
                    <a:pt x="57" y="53"/>
                    <a:pt x="57" y="52"/>
                  </a:cubicBezTo>
                  <a:cubicBezTo>
                    <a:pt x="58" y="51"/>
                    <a:pt x="58" y="51"/>
                    <a:pt x="58" y="50"/>
                  </a:cubicBezTo>
                  <a:cubicBezTo>
                    <a:pt x="58" y="49"/>
                    <a:pt x="58" y="49"/>
                    <a:pt x="57" y="48"/>
                  </a:cubicBezTo>
                  <a:cubicBezTo>
                    <a:pt x="57" y="47"/>
                    <a:pt x="57" y="47"/>
                    <a:pt x="57" y="46"/>
                  </a:cubicBezTo>
                  <a:cubicBezTo>
                    <a:pt x="56" y="46"/>
                    <a:pt x="56" y="45"/>
                    <a:pt x="55" y="45"/>
                  </a:cubicBezTo>
                  <a:cubicBezTo>
                    <a:pt x="55" y="44"/>
                    <a:pt x="54" y="44"/>
                    <a:pt x="53" y="43"/>
                  </a:cubicBezTo>
                  <a:cubicBezTo>
                    <a:pt x="53" y="43"/>
                    <a:pt x="52" y="43"/>
                    <a:pt x="51" y="42"/>
                  </a:cubicBezTo>
                  <a:cubicBezTo>
                    <a:pt x="50" y="42"/>
                    <a:pt x="49" y="42"/>
                    <a:pt x="48" y="42"/>
                  </a:cubicBezTo>
                  <a:cubicBezTo>
                    <a:pt x="48" y="42"/>
                    <a:pt x="47" y="41"/>
                    <a:pt x="46" y="41"/>
                  </a:cubicBezTo>
                  <a:cubicBezTo>
                    <a:pt x="46" y="41"/>
                    <a:pt x="45" y="41"/>
                    <a:pt x="44" y="41"/>
                  </a:cubicBezTo>
                  <a:cubicBezTo>
                    <a:pt x="43" y="41"/>
                    <a:pt x="43" y="41"/>
                    <a:pt x="42" y="41"/>
                  </a:cubicBezTo>
                  <a:cubicBezTo>
                    <a:pt x="41" y="41"/>
                    <a:pt x="40" y="41"/>
                    <a:pt x="39" y="41"/>
                  </a:cubicBezTo>
                  <a:cubicBezTo>
                    <a:pt x="47" y="27"/>
                    <a:pt x="47" y="27"/>
                    <a:pt x="47" y="27"/>
                  </a:cubicBezTo>
                  <a:cubicBezTo>
                    <a:pt x="47" y="28"/>
                    <a:pt x="48" y="28"/>
                    <a:pt x="48" y="28"/>
                  </a:cubicBezTo>
                  <a:cubicBezTo>
                    <a:pt x="48" y="28"/>
                    <a:pt x="49" y="28"/>
                    <a:pt x="49" y="28"/>
                  </a:cubicBezTo>
                  <a:cubicBezTo>
                    <a:pt x="49" y="28"/>
                    <a:pt x="50" y="28"/>
                    <a:pt x="50" y="28"/>
                  </a:cubicBezTo>
                  <a:cubicBezTo>
                    <a:pt x="50" y="28"/>
                    <a:pt x="50" y="28"/>
                    <a:pt x="51" y="28"/>
                  </a:cubicBezTo>
                  <a:cubicBezTo>
                    <a:pt x="51" y="28"/>
                    <a:pt x="52" y="29"/>
                    <a:pt x="53" y="29"/>
                  </a:cubicBezTo>
                  <a:cubicBezTo>
                    <a:pt x="54" y="29"/>
                    <a:pt x="55" y="29"/>
                    <a:pt x="56" y="29"/>
                  </a:cubicBezTo>
                  <a:cubicBezTo>
                    <a:pt x="57" y="28"/>
                    <a:pt x="58" y="28"/>
                    <a:pt x="58" y="28"/>
                  </a:cubicBezTo>
                  <a:cubicBezTo>
                    <a:pt x="59" y="28"/>
                    <a:pt x="60" y="28"/>
                    <a:pt x="61" y="27"/>
                  </a:cubicBezTo>
                  <a:cubicBezTo>
                    <a:pt x="62" y="27"/>
                    <a:pt x="62" y="27"/>
                    <a:pt x="63" y="26"/>
                  </a:cubicBezTo>
                  <a:cubicBezTo>
                    <a:pt x="64" y="26"/>
                    <a:pt x="64" y="26"/>
                    <a:pt x="65" y="25"/>
                  </a:cubicBezTo>
                  <a:cubicBezTo>
                    <a:pt x="65" y="25"/>
                    <a:pt x="66" y="24"/>
                    <a:pt x="66" y="24"/>
                  </a:cubicBezTo>
                  <a:cubicBezTo>
                    <a:pt x="67" y="23"/>
                    <a:pt x="67" y="23"/>
                    <a:pt x="67" y="22"/>
                  </a:cubicBezTo>
                  <a:cubicBezTo>
                    <a:pt x="68" y="22"/>
                    <a:pt x="68" y="21"/>
                    <a:pt x="68" y="21"/>
                  </a:cubicBezTo>
                  <a:cubicBezTo>
                    <a:pt x="68" y="20"/>
                    <a:pt x="68" y="20"/>
                    <a:pt x="68" y="19"/>
                  </a:cubicBezTo>
                  <a:cubicBezTo>
                    <a:pt x="68" y="19"/>
                    <a:pt x="68" y="18"/>
                    <a:pt x="68" y="18"/>
                  </a:cubicBezTo>
                  <a:cubicBezTo>
                    <a:pt x="68" y="18"/>
                    <a:pt x="67" y="17"/>
                    <a:pt x="67" y="17"/>
                  </a:cubicBezTo>
                  <a:cubicBezTo>
                    <a:pt x="67" y="16"/>
                    <a:pt x="66" y="16"/>
                    <a:pt x="66" y="16"/>
                  </a:cubicBezTo>
                  <a:cubicBezTo>
                    <a:pt x="66" y="15"/>
                    <a:pt x="65" y="15"/>
                    <a:pt x="65" y="15"/>
                  </a:cubicBezTo>
                  <a:cubicBezTo>
                    <a:pt x="64" y="14"/>
                    <a:pt x="63" y="14"/>
                    <a:pt x="63" y="14"/>
                  </a:cubicBezTo>
                  <a:cubicBezTo>
                    <a:pt x="62" y="14"/>
                    <a:pt x="61" y="14"/>
                    <a:pt x="61" y="14"/>
                  </a:cubicBezTo>
                  <a:cubicBezTo>
                    <a:pt x="60" y="13"/>
                    <a:pt x="59" y="13"/>
                    <a:pt x="58" y="13"/>
                  </a:cubicBezTo>
                  <a:cubicBezTo>
                    <a:pt x="58" y="13"/>
                    <a:pt x="57" y="13"/>
                    <a:pt x="56" y="13"/>
                  </a:cubicBezTo>
                  <a:cubicBezTo>
                    <a:pt x="55" y="13"/>
                    <a:pt x="55" y="13"/>
                    <a:pt x="54" y="14"/>
                  </a:cubicBezTo>
                  <a:cubicBezTo>
                    <a:pt x="53" y="14"/>
                    <a:pt x="52" y="14"/>
                    <a:pt x="52" y="14"/>
                  </a:cubicBezTo>
                  <a:cubicBezTo>
                    <a:pt x="51" y="14"/>
                    <a:pt x="50" y="15"/>
                    <a:pt x="50" y="15"/>
                  </a:cubicBezTo>
                  <a:cubicBezTo>
                    <a:pt x="49" y="16"/>
                    <a:pt x="48" y="16"/>
                    <a:pt x="48" y="17"/>
                  </a:cubicBezTo>
                  <a:cubicBezTo>
                    <a:pt x="47" y="17"/>
                    <a:pt x="47" y="18"/>
                    <a:pt x="46" y="18"/>
                  </a:cubicBezTo>
                  <a:cubicBezTo>
                    <a:pt x="45" y="19"/>
                    <a:pt x="45" y="20"/>
                    <a:pt x="44" y="21"/>
                  </a:cubicBezTo>
                  <a:cubicBezTo>
                    <a:pt x="20" y="13"/>
                    <a:pt x="20" y="13"/>
                    <a:pt x="20" y="13"/>
                  </a:cubicBezTo>
                  <a:cubicBezTo>
                    <a:pt x="21" y="12"/>
                    <a:pt x="23" y="10"/>
                    <a:pt x="24" y="9"/>
                  </a:cubicBezTo>
                  <a:cubicBezTo>
                    <a:pt x="25" y="8"/>
                    <a:pt x="27" y="7"/>
                    <a:pt x="29" y="6"/>
                  </a:cubicBezTo>
                  <a:cubicBezTo>
                    <a:pt x="30" y="5"/>
                    <a:pt x="32" y="4"/>
                    <a:pt x="34" y="4"/>
                  </a:cubicBezTo>
                  <a:cubicBezTo>
                    <a:pt x="35" y="3"/>
                    <a:pt x="37" y="2"/>
                    <a:pt x="39" y="2"/>
                  </a:cubicBezTo>
                  <a:cubicBezTo>
                    <a:pt x="41" y="1"/>
                    <a:pt x="43" y="1"/>
                    <a:pt x="45" y="1"/>
                  </a:cubicBezTo>
                  <a:cubicBezTo>
                    <a:pt x="47" y="0"/>
                    <a:pt x="49" y="0"/>
                    <a:pt x="52" y="0"/>
                  </a:cubicBezTo>
                  <a:cubicBezTo>
                    <a:pt x="54" y="0"/>
                    <a:pt x="57" y="0"/>
                    <a:pt x="59" y="1"/>
                  </a:cubicBezTo>
                  <a:cubicBezTo>
                    <a:pt x="62" y="1"/>
                    <a:pt x="64" y="1"/>
                    <a:pt x="67" y="2"/>
                  </a:cubicBezTo>
                  <a:close/>
                </a:path>
              </a:pathLst>
            </a:custGeom>
            <a:solidFill>
              <a:srgbClr val="0079C1"/>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grpSp>
      <p:grpSp>
        <p:nvGrpSpPr>
          <p:cNvPr id="120" name="Group 82"/>
          <p:cNvGrpSpPr>
            <a:grpSpLocks/>
          </p:cNvGrpSpPr>
          <p:nvPr/>
        </p:nvGrpSpPr>
        <p:grpSpPr bwMode="auto">
          <a:xfrm>
            <a:off x="1408063" y="2671267"/>
            <a:ext cx="444500" cy="265112"/>
            <a:chOff x="1312" y="2075"/>
            <a:chExt cx="280" cy="167"/>
          </a:xfrm>
        </p:grpSpPr>
        <p:sp>
          <p:nvSpPr>
            <p:cNvPr id="121" name="Freeform 49"/>
            <p:cNvSpPr>
              <a:spLocks/>
            </p:cNvSpPr>
            <p:nvPr/>
          </p:nvSpPr>
          <p:spPr bwMode="auto">
            <a:xfrm>
              <a:off x="1312" y="2075"/>
              <a:ext cx="280" cy="167"/>
            </a:xfrm>
            <a:custGeom>
              <a:avLst/>
              <a:gdLst/>
              <a:ahLst/>
              <a:cxnLst>
                <a:cxn ang="0">
                  <a:pos x="180" y="17"/>
                </a:cxn>
                <a:cxn ang="0">
                  <a:pos x="190" y="21"/>
                </a:cxn>
                <a:cxn ang="0">
                  <a:pos x="197" y="27"/>
                </a:cxn>
                <a:cxn ang="0">
                  <a:pos x="199" y="34"/>
                </a:cxn>
                <a:cxn ang="0">
                  <a:pos x="197" y="43"/>
                </a:cxn>
                <a:cxn ang="0">
                  <a:pos x="164" y="102"/>
                </a:cxn>
                <a:cxn ang="0">
                  <a:pos x="157" y="110"/>
                </a:cxn>
                <a:cxn ang="0">
                  <a:pos x="146" y="116"/>
                </a:cxn>
                <a:cxn ang="0">
                  <a:pos x="134" y="119"/>
                </a:cxn>
                <a:cxn ang="0">
                  <a:pos x="121" y="118"/>
                </a:cxn>
                <a:cxn ang="0">
                  <a:pos x="18" y="99"/>
                </a:cxn>
                <a:cxn ang="0">
                  <a:pos x="8" y="95"/>
                </a:cxn>
                <a:cxn ang="0">
                  <a:pos x="2" y="89"/>
                </a:cxn>
                <a:cxn ang="0">
                  <a:pos x="0" y="81"/>
                </a:cxn>
                <a:cxn ang="0">
                  <a:pos x="3" y="73"/>
                </a:cxn>
                <a:cxn ang="0">
                  <a:pos x="41" y="16"/>
                </a:cxn>
                <a:cxn ang="0">
                  <a:pos x="48" y="8"/>
                </a:cxn>
                <a:cxn ang="0">
                  <a:pos x="58" y="3"/>
                </a:cxn>
                <a:cxn ang="0">
                  <a:pos x="70" y="0"/>
                </a:cxn>
                <a:cxn ang="0">
                  <a:pos x="81" y="1"/>
                </a:cxn>
                <a:cxn ang="0">
                  <a:pos x="180" y="17"/>
                </a:cxn>
              </a:cxnLst>
              <a:rect l="0" t="0" r="r" b="b"/>
              <a:pathLst>
                <a:path w="199" h="119">
                  <a:moveTo>
                    <a:pt x="180" y="17"/>
                  </a:moveTo>
                  <a:cubicBezTo>
                    <a:pt x="184" y="18"/>
                    <a:pt x="187" y="19"/>
                    <a:pt x="190" y="21"/>
                  </a:cubicBezTo>
                  <a:cubicBezTo>
                    <a:pt x="193" y="23"/>
                    <a:pt x="195" y="25"/>
                    <a:pt x="197" y="27"/>
                  </a:cubicBezTo>
                  <a:cubicBezTo>
                    <a:pt x="198" y="29"/>
                    <a:pt x="199" y="32"/>
                    <a:pt x="199" y="34"/>
                  </a:cubicBezTo>
                  <a:cubicBezTo>
                    <a:pt x="199" y="37"/>
                    <a:pt x="199" y="40"/>
                    <a:pt x="197" y="43"/>
                  </a:cubicBezTo>
                  <a:cubicBezTo>
                    <a:pt x="164" y="102"/>
                    <a:pt x="164" y="102"/>
                    <a:pt x="164" y="102"/>
                  </a:cubicBezTo>
                  <a:cubicBezTo>
                    <a:pt x="162" y="105"/>
                    <a:pt x="160" y="108"/>
                    <a:pt x="157" y="110"/>
                  </a:cubicBezTo>
                  <a:cubicBezTo>
                    <a:pt x="154" y="112"/>
                    <a:pt x="150" y="114"/>
                    <a:pt x="146" y="116"/>
                  </a:cubicBezTo>
                  <a:cubicBezTo>
                    <a:pt x="142" y="117"/>
                    <a:pt x="138" y="118"/>
                    <a:pt x="134" y="119"/>
                  </a:cubicBezTo>
                  <a:cubicBezTo>
                    <a:pt x="130" y="119"/>
                    <a:pt x="125" y="119"/>
                    <a:pt x="121" y="118"/>
                  </a:cubicBezTo>
                  <a:cubicBezTo>
                    <a:pt x="18" y="99"/>
                    <a:pt x="18" y="99"/>
                    <a:pt x="18" y="99"/>
                  </a:cubicBezTo>
                  <a:cubicBezTo>
                    <a:pt x="14" y="98"/>
                    <a:pt x="11" y="97"/>
                    <a:pt x="8" y="95"/>
                  </a:cubicBezTo>
                  <a:cubicBezTo>
                    <a:pt x="5" y="94"/>
                    <a:pt x="3" y="91"/>
                    <a:pt x="2" y="89"/>
                  </a:cubicBezTo>
                  <a:cubicBezTo>
                    <a:pt x="0" y="87"/>
                    <a:pt x="0" y="84"/>
                    <a:pt x="0" y="81"/>
                  </a:cubicBezTo>
                  <a:cubicBezTo>
                    <a:pt x="0" y="78"/>
                    <a:pt x="1" y="75"/>
                    <a:pt x="3" y="73"/>
                  </a:cubicBezTo>
                  <a:cubicBezTo>
                    <a:pt x="41" y="16"/>
                    <a:pt x="41" y="16"/>
                    <a:pt x="41" y="16"/>
                  </a:cubicBezTo>
                  <a:cubicBezTo>
                    <a:pt x="43" y="13"/>
                    <a:pt x="45" y="10"/>
                    <a:pt x="48" y="8"/>
                  </a:cubicBezTo>
                  <a:cubicBezTo>
                    <a:pt x="51" y="6"/>
                    <a:pt x="54" y="4"/>
                    <a:pt x="58" y="3"/>
                  </a:cubicBezTo>
                  <a:cubicBezTo>
                    <a:pt x="62" y="2"/>
                    <a:pt x="66" y="1"/>
                    <a:pt x="70" y="0"/>
                  </a:cubicBezTo>
                  <a:cubicBezTo>
                    <a:pt x="74" y="0"/>
                    <a:pt x="78" y="0"/>
                    <a:pt x="81" y="1"/>
                  </a:cubicBezTo>
                  <a:lnTo>
                    <a:pt x="180" y="17"/>
                  </a:lnTo>
                  <a:close/>
                </a:path>
              </a:pathLst>
            </a:custGeom>
            <a:solidFill>
              <a:srgbClr val="FFFFFF"/>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122" name="Freeform 50"/>
            <p:cNvSpPr>
              <a:spLocks/>
            </p:cNvSpPr>
            <p:nvPr/>
          </p:nvSpPr>
          <p:spPr bwMode="auto">
            <a:xfrm>
              <a:off x="1367" y="2104"/>
              <a:ext cx="156" cy="110"/>
            </a:xfrm>
            <a:custGeom>
              <a:avLst/>
              <a:gdLst/>
              <a:ahLst/>
              <a:cxnLst>
                <a:cxn ang="0">
                  <a:pos x="89" y="3"/>
                </a:cxn>
                <a:cxn ang="0">
                  <a:pos x="99" y="5"/>
                </a:cxn>
                <a:cxn ang="0">
                  <a:pos x="105" y="9"/>
                </a:cxn>
                <a:cxn ang="0">
                  <a:pos x="109" y="13"/>
                </a:cxn>
                <a:cxn ang="0">
                  <a:pos x="111" y="19"/>
                </a:cxn>
                <a:cxn ang="0">
                  <a:pos x="110" y="24"/>
                </a:cxn>
                <a:cxn ang="0">
                  <a:pos x="107" y="30"/>
                </a:cxn>
                <a:cxn ang="0">
                  <a:pos x="101" y="36"/>
                </a:cxn>
                <a:cxn ang="0">
                  <a:pos x="92" y="41"/>
                </a:cxn>
                <a:cxn ang="0">
                  <a:pos x="79" y="45"/>
                </a:cxn>
                <a:cxn ang="0">
                  <a:pos x="66" y="49"/>
                </a:cxn>
                <a:cxn ang="0">
                  <a:pos x="59" y="50"/>
                </a:cxn>
                <a:cxn ang="0">
                  <a:pos x="55" y="52"/>
                </a:cxn>
                <a:cxn ang="0">
                  <a:pos x="50" y="53"/>
                </a:cxn>
                <a:cxn ang="0">
                  <a:pos x="89" y="62"/>
                </a:cxn>
                <a:cxn ang="0">
                  <a:pos x="0" y="63"/>
                </a:cxn>
                <a:cxn ang="0">
                  <a:pos x="8" y="55"/>
                </a:cxn>
                <a:cxn ang="0">
                  <a:pos x="18" y="48"/>
                </a:cxn>
                <a:cxn ang="0">
                  <a:pos x="33" y="42"/>
                </a:cxn>
                <a:cxn ang="0">
                  <a:pos x="55" y="35"/>
                </a:cxn>
                <a:cxn ang="0">
                  <a:pos x="68" y="32"/>
                </a:cxn>
                <a:cxn ang="0">
                  <a:pos x="75" y="29"/>
                </a:cxn>
                <a:cxn ang="0">
                  <a:pos x="80" y="26"/>
                </a:cxn>
                <a:cxn ang="0">
                  <a:pos x="82" y="23"/>
                </a:cxn>
                <a:cxn ang="0">
                  <a:pos x="83" y="20"/>
                </a:cxn>
                <a:cxn ang="0">
                  <a:pos x="82" y="17"/>
                </a:cxn>
                <a:cxn ang="0">
                  <a:pos x="80" y="15"/>
                </a:cxn>
                <a:cxn ang="0">
                  <a:pos x="76" y="14"/>
                </a:cxn>
                <a:cxn ang="0">
                  <a:pos x="71" y="14"/>
                </a:cxn>
                <a:cxn ang="0">
                  <a:pos x="66" y="15"/>
                </a:cxn>
                <a:cxn ang="0">
                  <a:pos x="62" y="17"/>
                </a:cxn>
                <a:cxn ang="0">
                  <a:pos x="57" y="22"/>
                </a:cxn>
                <a:cxn ang="0">
                  <a:pos x="35" y="12"/>
                </a:cxn>
                <a:cxn ang="0">
                  <a:pos x="42" y="7"/>
                </a:cxn>
                <a:cxn ang="0">
                  <a:pos x="49" y="3"/>
                </a:cxn>
                <a:cxn ang="0">
                  <a:pos x="57" y="1"/>
                </a:cxn>
                <a:cxn ang="0">
                  <a:pos x="65" y="0"/>
                </a:cxn>
                <a:cxn ang="0">
                  <a:pos x="76" y="0"/>
                </a:cxn>
              </a:cxnLst>
              <a:rect l="0" t="0" r="r" b="b"/>
              <a:pathLst>
                <a:path w="111" h="78">
                  <a:moveTo>
                    <a:pt x="83" y="1"/>
                  </a:moveTo>
                  <a:cubicBezTo>
                    <a:pt x="85" y="2"/>
                    <a:pt x="87" y="2"/>
                    <a:pt x="89" y="3"/>
                  </a:cubicBezTo>
                  <a:cubicBezTo>
                    <a:pt x="91" y="3"/>
                    <a:pt x="93" y="3"/>
                    <a:pt x="94" y="4"/>
                  </a:cubicBezTo>
                  <a:cubicBezTo>
                    <a:pt x="96" y="4"/>
                    <a:pt x="98" y="5"/>
                    <a:pt x="99" y="5"/>
                  </a:cubicBezTo>
                  <a:cubicBezTo>
                    <a:pt x="100" y="6"/>
                    <a:pt x="102" y="7"/>
                    <a:pt x="103" y="7"/>
                  </a:cubicBezTo>
                  <a:cubicBezTo>
                    <a:pt x="104" y="8"/>
                    <a:pt x="105" y="8"/>
                    <a:pt x="105" y="9"/>
                  </a:cubicBezTo>
                  <a:cubicBezTo>
                    <a:pt x="106" y="10"/>
                    <a:pt x="107" y="10"/>
                    <a:pt x="108" y="11"/>
                  </a:cubicBezTo>
                  <a:cubicBezTo>
                    <a:pt x="108" y="12"/>
                    <a:pt x="109" y="13"/>
                    <a:pt x="109" y="13"/>
                  </a:cubicBezTo>
                  <a:cubicBezTo>
                    <a:pt x="110" y="14"/>
                    <a:pt x="110" y="15"/>
                    <a:pt x="111" y="16"/>
                  </a:cubicBezTo>
                  <a:cubicBezTo>
                    <a:pt x="111" y="17"/>
                    <a:pt x="111" y="18"/>
                    <a:pt x="111" y="19"/>
                  </a:cubicBezTo>
                  <a:cubicBezTo>
                    <a:pt x="111" y="20"/>
                    <a:pt x="111" y="21"/>
                    <a:pt x="111" y="21"/>
                  </a:cubicBezTo>
                  <a:cubicBezTo>
                    <a:pt x="111" y="22"/>
                    <a:pt x="111" y="23"/>
                    <a:pt x="110" y="24"/>
                  </a:cubicBezTo>
                  <a:cubicBezTo>
                    <a:pt x="110" y="25"/>
                    <a:pt x="109" y="26"/>
                    <a:pt x="109" y="27"/>
                  </a:cubicBezTo>
                  <a:cubicBezTo>
                    <a:pt x="108" y="28"/>
                    <a:pt x="107" y="29"/>
                    <a:pt x="107" y="30"/>
                  </a:cubicBezTo>
                  <a:cubicBezTo>
                    <a:pt x="106" y="31"/>
                    <a:pt x="105" y="32"/>
                    <a:pt x="104" y="33"/>
                  </a:cubicBezTo>
                  <a:cubicBezTo>
                    <a:pt x="103" y="34"/>
                    <a:pt x="102" y="35"/>
                    <a:pt x="101" y="36"/>
                  </a:cubicBezTo>
                  <a:cubicBezTo>
                    <a:pt x="99" y="37"/>
                    <a:pt x="98" y="37"/>
                    <a:pt x="97" y="38"/>
                  </a:cubicBezTo>
                  <a:cubicBezTo>
                    <a:pt x="95" y="39"/>
                    <a:pt x="94" y="40"/>
                    <a:pt x="92" y="41"/>
                  </a:cubicBezTo>
                  <a:cubicBezTo>
                    <a:pt x="90" y="41"/>
                    <a:pt x="88" y="42"/>
                    <a:pt x="86" y="43"/>
                  </a:cubicBezTo>
                  <a:cubicBezTo>
                    <a:pt x="84" y="44"/>
                    <a:pt x="81" y="44"/>
                    <a:pt x="79" y="45"/>
                  </a:cubicBezTo>
                  <a:cubicBezTo>
                    <a:pt x="76" y="46"/>
                    <a:pt x="74" y="47"/>
                    <a:pt x="71" y="47"/>
                  </a:cubicBezTo>
                  <a:cubicBezTo>
                    <a:pt x="69" y="48"/>
                    <a:pt x="67" y="48"/>
                    <a:pt x="66" y="49"/>
                  </a:cubicBezTo>
                  <a:cubicBezTo>
                    <a:pt x="64" y="49"/>
                    <a:pt x="63" y="49"/>
                    <a:pt x="62" y="50"/>
                  </a:cubicBezTo>
                  <a:cubicBezTo>
                    <a:pt x="61" y="50"/>
                    <a:pt x="60" y="50"/>
                    <a:pt x="59" y="50"/>
                  </a:cubicBezTo>
                  <a:cubicBezTo>
                    <a:pt x="58" y="51"/>
                    <a:pt x="57" y="51"/>
                    <a:pt x="57" y="51"/>
                  </a:cubicBezTo>
                  <a:cubicBezTo>
                    <a:pt x="56" y="51"/>
                    <a:pt x="55" y="51"/>
                    <a:pt x="55" y="52"/>
                  </a:cubicBezTo>
                  <a:cubicBezTo>
                    <a:pt x="54" y="52"/>
                    <a:pt x="53" y="52"/>
                    <a:pt x="53" y="52"/>
                  </a:cubicBezTo>
                  <a:cubicBezTo>
                    <a:pt x="52" y="53"/>
                    <a:pt x="51" y="53"/>
                    <a:pt x="50" y="53"/>
                  </a:cubicBezTo>
                  <a:cubicBezTo>
                    <a:pt x="49" y="53"/>
                    <a:pt x="49" y="54"/>
                    <a:pt x="48" y="54"/>
                  </a:cubicBezTo>
                  <a:cubicBezTo>
                    <a:pt x="89" y="62"/>
                    <a:pt x="89" y="62"/>
                    <a:pt x="89" y="62"/>
                  </a:cubicBezTo>
                  <a:cubicBezTo>
                    <a:pt x="80" y="78"/>
                    <a:pt x="80" y="78"/>
                    <a:pt x="80" y="78"/>
                  </a:cubicBezTo>
                  <a:cubicBezTo>
                    <a:pt x="0" y="63"/>
                    <a:pt x="0" y="63"/>
                    <a:pt x="0" y="63"/>
                  </a:cubicBezTo>
                  <a:cubicBezTo>
                    <a:pt x="1" y="62"/>
                    <a:pt x="2" y="60"/>
                    <a:pt x="4" y="59"/>
                  </a:cubicBezTo>
                  <a:cubicBezTo>
                    <a:pt x="5" y="58"/>
                    <a:pt x="6" y="56"/>
                    <a:pt x="8" y="55"/>
                  </a:cubicBezTo>
                  <a:cubicBezTo>
                    <a:pt x="10" y="54"/>
                    <a:pt x="11" y="53"/>
                    <a:pt x="13" y="52"/>
                  </a:cubicBezTo>
                  <a:cubicBezTo>
                    <a:pt x="15" y="50"/>
                    <a:pt x="16" y="49"/>
                    <a:pt x="18" y="48"/>
                  </a:cubicBezTo>
                  <a:cubicBezTo>
                    <a:pt x="20" y="47"/>
                    <a:pt x="23" y="46"/>
                    <a:pt x="25" y="45"/>
                  </a:cubicBezTo>
                  <a:cubicBezTo>
                    <a:pt x="28" y="44"/>
                    <a:pt x="30" y="43"/>
                    <a:pt x="33" y="42"/>
                  </a:cubicBezTo>
                  <a:cubicBezTo>
                    <a:pt x="36" y="41"/>
                    <a:pt x="40" y="40"/>
                    <a:pt x="43" y="39"/>
                  </a:cubicBezTo>
                  <a:cubicBezTo>
                    <a:pt x="47" y="38"/>
                    <a:pt x="51" y="37"/>
                    <a:pt x="55" y="35"/>
                  </a:cubicBezTo>
                  <a:cubicBezTo>
                    <a:pt x="58" y="35"/>
                    <a:pt x="60" y="34"/>
                    <a:pt x="62" y="33"/>
                  </a:cubicBezTo>
                  <a:cubicBezTo>
                    <a:pt x="64" y="33"/>
                    <a:pt x="66" y="32"/>
                    <a:pt x="68" y="32"/>
                  </a:cubicBezTo>
                  <a:cubicBezTo>
                    <a:pt x="69" y="31"/>
                    <a:pt x="71" y="31"/>
                    <a:pt x="72" y="30"/>
                  </a:cubicBezTo>
                  <a:cubicBezTo>
                    <a:pt x="74" y="30"/>
                    <a:pt x="75" y="29"/>
                    <a:pt x="75" y="29"/>
                  </a:cubicBezTo>
                  <a:cubicBezTo>
                    <a:pt x="76" y="28"/>
                    <a:pt x="77" y="28"/>
                    <a:pt x="78" y="27"/>
                  </a:cubicBezTo>
                  <a:cubicBezTo>
                    <a:pt x="79" y="27"/>
                    <a:pt x="79" y="26"/>
                    <a:pt x="80" y="26"/>
                  </a:cubicBezTo>
                  <a:cubicBezTo>
                    <a:pt x="80" y="26"/>
                    <a:pt x="81" y="25"/>
                    <a:pt x="81" y="25"/>
                  </a:cubicBezTo>
                  <a:cubicBezTo>
                    <a:pt x="82" y="24"/>
                    <a:pt x="82" y="24"/>
                    <a:pt x="82" y="23"/>
                  </a:cubicBezTo>
                  <a:cubicBezTo>
                    <a:pt x="83" y="23"/>
                    <a:pt x="83" y="22"/>
                    <a:pt x="83" y="22"/>
                  </a:cubicBezTo>
                  <a:cubicBezTo>
                    <a:pt x="83" y="21"/>
                    <a:pt x="83" y="21"/>
                    <a:pt x="83" y="20"/>
                  </a:cubicBezTo>
                  <a:cubicBezTo>
                    <a:pt x="83" y="20"/>
                    <a:pt x="83" y="19"/>
                    <a:pt x="83" y="19"/>
                  </a:cubicBezTo>
                  <a:cubicBezTo>
                    <a:pt x="83" y="18"/>
                    <a:pt x="83" y="18"/>
                    <a:pt x="82" y="17"/>
                  </a:cubicBezTo>
                  <a:cubicBezTo>
                    <a:pt x="82" y="17"/>
                    <a:pt x="82" y="17"/>
                    <a:pt x="81" y="16"/>
                  </a:cubicBezTo>
                  <a:cubicBezTo>
                    <a:pt x="81" y="16"/>
                    <a:pt x="80" y="16"/>
                    <a:pt x="80" y="15"/>
                  </a:cubicBezTo>
                  <a:cubicBezTo>
                    <a:pt x="79" y="15"/>
                    <a:pt x="79" y="15"/>
                    <a:pt x="78" y="14"/>
                  </a:cubicBezTo>
                  <a:cubicBezTo>
                    <a:pt x="77" y="14"/>
                    <a:pt x="76" y="14"/>
                    <a:pt x="76" y="14"/>
                  </a:cubicBezTo>
                  <a:cubicBezTo>
                    <a:pt x="75" y="14"/>
                    <a:pt x="74" y="14"/>
                    <a:pt x="73" y="14"/>
                  </a:cubicBezTo>
                  <a:cubicBezTo>
                    <a:pt x="72" y="14"/>
                    <a:pt x="72" y="14"/>
                    <a:pt x="71" y="14"/>
                  </a:cubicBezTo>
                  <a:cubicBezTo>
                    <a:pt x="70" y="14"/>
                    <a:pt x="69" y="14"/>
                    <a:pt x="68" y="14"/>
                  </a:cubicBezTo>
                  <a:cubicBezTo>
                    <a:pt x="68" y="14"/>
                    <a:pt x="67" y="14"/>
                    <a:pt x="66" y="15"/>
                  </a:cubicBezTo>
                  <a:cubicBezTo>
                    <a:pt x="65" y="15"/>
                    <a:pt x="65" y="15"/>
                    <a:pt x="64" y="16"/>
                  </a:cubicBezTo>
                  <a:cubicBezTo>
                    <a:pt x="63" y="16"/>
                    <a:pt x="62" y="17"/>
                    <a:pt x="62" y="17"/>
                  </a:cubicBezTo>
                  <a:cubicBezTo>
                    <a:pt x="61" y="18"/>
                    <a:pt x="60" y="19"/>
                    <a:pt x="59" y="19"/>
                  </a:cubicBezTo>
                  <a:cubicBezTo>
                    <a:pt x="59" y="20"/>
                    <a:pt x="58" y="21"/>
                    <a:pt x="57" y="22"/>
                  </a:cubicBezTo>
                  <a:cubicBezTo>
                    <a:pt x="32" y="16"/>
                    <a:pt x="32" y="16"/>
                    <a:pt x="32" y="16"/>
                  </a:cubicBezTo>
                  <a:cubicBezTo>
                    <a:pt x="33" y="15"/>
                    <a:pt x="34" y="13"/>
                    <a:pt x="35" y="12"/>
                  </a:cubicBezTo>
                  <a:cubicBezTo>
                    <a:pt x="36" y="11"/>
                    <a:pt x="38" y="10"/>
                    <a:pt x="39" y="9"/>
                  </a:cubicBezTo>
                  <a:cubicBezTo>
                    <a:pt x="40" y="8"/>
                    <a:pt x="41" y="8"/>
                    <a:pt x="42" y="7"/>
                  </a:cubicBezTo>
                  <a:cubicBezTo>
                    <a:pt x="43" y="6"/>
                    <a:pt x="44" y="5"/>
                    <a:pt x="45" y="5"/>
                  </a:cubicBezTo>
                  <a:cubicBezTo>
                    <a:pt x="46" y="4"/>
                    <a:pt x="48" y="4"/>
                    <a:pt x="49" y="3"/>
                  </a:cubicBezTo>
                  <a:cubicBezTo>
                    <a:pt x="50" y="3"/>
                    <a:pt x="51" y="2"/>
                    <a:pt x="53" y="2"/>
                  </a:cubicBezTo>
                  <a:cubicBezTo>
                    <a:pt x="54" y="1"/>
                    <a:pt x="55" y="1"/>
                    <a:pt x="57" y="1"/>
                  </a:cubicBezTo>
                  <a:cubicBezTo>
                    <a:pt x="58" y="0"/>
                    <a:pt x="59" y="0"/>
                    <a:pt x="61" y="0"/>
                  </a:cubicBezTo>
                  <a:cubicBezTo>
                    <a:pt x="62" y="0"/>
                    <a:pt x="64" y="0"/>
                    <a:pt x="65" y="0"/>
                  </a:cubicBezTo>
                  <a:cubicBezTo>
                    <a:pt x="67" y="0"/>
                    <a:pt x="69" y="0"/>
                    <a:pt x="71" y="0"/>
                  </a:cubicBezTo>
                  <a:cubicBezTo>
                    <a:pt x="72" y="0"/>
                    <a:pt x="74" y="0"/>
                    <a:pt x="76" y="0"/>
                  </a:cubicBezTo>
                  <a:cubicBezTo>
                    <a:pt x="78" y="1"/>
                    <a:pt x="80" y="1"/>
                    <a:pt x="83" y="1"/>
                  </a:cubicBezTo>
                  <a:close/>
                </a:path>
              </a:pathLst>
            </a:custGeom>
            <a:solidFill>
              <a:srgbClr val="0079C1"/>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grpSp>
      <p:grpSp>
        <p:nvGrpSpPr>
          <p:cNvPr id="123" name="Group 81"/>
          <p:cNvGrpSpPr>
            <a:grpSpLocks/>
          </p:cNvGrpSpPr>
          <p:nvPr/>
        </p:nvGrpSpPr>
        <p:grpSpPr bwMode="auto">
          <a:xfrm>
            <a:off x="1000076" y="2604592"/>
            <a:ext cx="439737" cy="254000"/>
            <a:chOff x="1055" y="2033"/>
            <a:chExt cx="277" cy="160"/>
          </a:xfrm>
        </p:grpSpPr>
        <p:sp>
          <p:nvSpPr>
            <p:cNvPr id="124" name="Freeform 51"/>
            <p:cNvSpPr>
              <a:spLocks/>
            </p:cNvSpPr>
            <p:nvPr/>
          </p:nvSpPr>
          <p:spPr bwMode="auto">
            <a:xfrm>
              <a:off x="1055" y="2033"/>
              <a:ext cx="277" cy="160"/>
            </a:xfrm>
            <a:custGeom>
              <a:avLst/>
              <a:gdLst/>
              <a:ahLst/>
              <a:cxnLst>
                <a:cxn ang="0">
                  <a:pos x="180" y="16"/>
                </a:cxn>
                <a:cxn ang="0">
                  <a:pos x="190" y="20"/>
                </a:cxn>
                <a:cxn ang="0">
                  <a:pos x="195" y="25"/>
                </a:cxn>
                <a:cxn ang="0">
                  <a:pos x="197" y="32"/>
                </a:cxn>
                <a:cxn ang="0">
                  <a:pos x="194" y="40"/>
                </a:cxn>
                <a:cxn ang="0">
                  <a:pos x="156" y="97"/>
                </a:cxn>
                <a:cxn ang="0">
                  <a:pos x="148" y="105"/>
                </a:cxn>
                <a:cxn ang="0">
                  <a:pos x="137" y="110"/>
                </a:cxn>
                <a:cxn ang="0">
                  <a:pos x="125" y="113"/>
                </a:cxn>
                <a:cxn ang="0">
                  <a:pos x="113" y="113"/>
                </a:cxn>
                <a:cxn ang="0">
                  <a:pos x="16" y="95"/>
                </a:cxn>
                <a:cxn ang="0">
                  <a:pos x="6" y="91"/>
                </a:cxn>
                <a:cxn ang="0">
                  <a:pos x="1" y="85"/>
                </a:cxn>
                <a:cxn ang="0">
                  <a:pos x="0" y="77"/>
                </a:cxn>
                <a:cxn ang="0">
                  <a:pos x="4" y="69"/>
                </a:cxn>
                <a:cxn ang="0">
                  <a:pos x="46" y="15"/>
                </a:cxn>
                <a:cxn ang="0">
                  <a:pos x="54" y="8"/>
                </a:cxn>
                <a:cxn ang="0">
                  <a:pos x="64" y="3"/>
                </a:cxn>
                <a:cxn ang="0">
                  <a:pos x="76" y="0"/>
                </a:cxn>
                <a:cxn ang="0">
                  <a:pos x="87" y="1"/>
                </a:cxn>
                <a:cxn ang="0">
                  <a:pos x="180" y="16"/>
                </a:cxn>
              </a:cxnLst>
              <a:rect l="0" t="0" r="r" b="b"/>
              <a:pathLst>
                <a:path w="197" h="114">
                  <a:moveTo>
                    <a:pt x="180" y="16"/>
                  </a:moveTo>
                  <a:cubicBezTo>
                    <a:pt x="184" y="17"/>
                    <a:pt x="187" y="18"/>
                    <a:pt x="190" y="20"/>
                  </a:cubicBezTo>
                  <a:cubicBezTo>
                    <a:pt x="192" y="21"/>
                    <a:pt x="194" y="23"/>
                    <a:pt x="195" y="25"/>
                  </a:cubicBezTo>
                  <a:cubicBezTo>
                    <a:pt x="197" y="27"/>
                    <a:pt x="197" y="30"/>
                    <a:pt x="197" y="32"/>
                  </a:cubicBezTo>
                  <a:cubicBezTo>
                    <a:pt x="197" y="35"/>
                    <a:pt x="196" y="38"/>
                    <a:pt x="194" y="40"/>
                  </a:cubicBezTo>
                  <a:cubicBezTo>
                    <a:pt x="156" y="97"/>
                    <a:pt x="156" y="97"/>
                    <a:pt x="156" y="97"/>
                  </a:cubicBezTo>
                  <a:cubicBezTo>
                    <a:pt x="154" y="100"/>
                    <a:pt x="151" y="102"/>
                    <a:pt x="148" y="105"/>
                  </a:cubicBezTo>
                  <a:cubicBezTo>
                    <a:pt x="145" y="107"/>
                    <a:pt x="141" y="109"/>
                    <a:pt x="137" y="110"/>
                  </a:cubicBezTo>
                  <a:cubicBezTo>
                    <a:pt x="134" y="112"/>
                    <a:pt x="129" y="113"/>
                    <a:pt x="125" y="113"/>
                  </a:cubicBezTo>
                  <a:cubicBezTo>
                    <a:pt x="121" y="114"/>
                    <a:pt x="117" y="113"/>
                    <a:pt x="113" y="113"/>
                  </a:cubicBezTo>
                  <a:cubicBezTo>
                    <a:pt x="16" y="95"/>
                    <a:pt x="16" y="95"/>
                    <a:pt x="16" y="95"/>
                  </a:cubicBezTo>
                  <a:cubicBezTo>
                    <a:pt x="12" y="94"/>
                    <a:pt x="9" y="93"/>
                    <a:pt x="6" y="91"/>
                  </a:cubicBezTo>
                  <a:cubicBezTo>
                    <a:pt x="4" y="89"/>
                    <a:pt x="2" y="87"/>
                    <a:pt x="1" y="85"/>
                  </a:cubicBezTo>
                  <a:cubicBezTo>
                    <a:pt x="0" y="83"/>
                    <a:pt x="0" y="80"/>
                    <a:pt x="0" y="77"/>
                  </a:cubicBezTo>
                  <a:cubicBezTo>
                    <a:pt x="1" y="75"/>
                    <a:pt x="2" y="72"/>
                    <a:pt x="4" y="69"/>
                  </a:cubicBezTo>
                  <a:cubicBezTo>
                    <a:pt x="46" y="15"/>
                    <a:pt x="46" y="15"/>
                    <a:pt x="46" y="15"/>
                  </a:cubicBezTo>
                  <a:cubicBezTo>
                    <a:pt x="48" y="12"/>
                    <a:pt x="51" y="10"/>
                    <a:pt x="54" y="8"/>
                  </a:cubicBezTo>
                  <a:cubicBezTo>
                    <a:pt x="57" y="6"/>
                    <a:pt x="60" y="4"/>
                    <a:pt x="64" y="3"/>
                  </a:cubicBezTo>
                  <a:cubicBezTo>
                    <a:pt x="68" y="2"/>
                    <a:pt x="72" y="1"/>
                    <a:pt x="76" y="0"/>
                  </a:cubicBezTo>
                  <a:cubicBezTo>
                    <a:pt x="79" y="0"/>
                    <a:pt x="83" y="0"/>
                    <a:pt x="87" y="1"/>
                  </a:cubicBezTo>
                  <a:lnTo>
                    <a:pt x="180" y="16"/>
                  </a:lnTo>
                  <a:close/>
                </a:path>
              </a:pathLst>
            </a:custGeom>
            <a:solidFill>
              <a:srgbClr val="FFFFFF"/>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125" name="Freeform 52"/>
            <p:cNvSpPr>
              <a:spLocks/>
            </p:cNvSpPr>
            <p:nvPr/>
          </p:nvSpPr>
          <p:spPr bwMode="auto">
            <a:xfrm>
              <a:off x="1156" y="2062"/>
              <a:ext cx="103" cy="99"/>
            </a:xfrm>
            <a:custGeom>
              <a:avLst/>
              <a:gdLst/>
              <a:ahLst/>
              <a:cxnLst>
                <a:cxn ang="0">
                  <a:pos x="73" y="4"/>
                </a:cxn>
                <a:cxn ang="0">
                  <a:pos x="26" y="70"/>
                </a:cxn>
                <a:cxn ang="0">
                  <a:pos x="1" y="66"/>
                </a:cxn>
                <a:cxn ang="0">
                  <a:pos x="33" y="22"/>
                </a:cxn>
                <a:cxn ang="0">
                  <a:pos x="28" y="23"/>
                </a:cxn>
                <a:cxn ang="0">
                  <a:pos x="24" y="24"/>
                </a:cxn>
                <a:cxn ang="0">
                  <a:pos x="21" y="24"/>
                </a:cxn>
                <a:cxn ang="0">
                  <a:pos x="17" y="25"/>
                </a:cxn>
                <a:cxn ang="0">
                  <a:pos x="13" y="26"/>
                </a:cxn>
                <a:cxn ang="0">
                  <a:pos x="9" y="26"/>
                </a:cxn>
                <a:cxn ang="0">
                  <a:pos x="5" y="26"/>
                </a:cxn>
                <a:cxn ang="0">
                  <a:pos x="0" y="27"/>
                </a:cxn>
                <a:cxn ang="0">
                  <a:pos x="11" y="12"/>
                </a:cxn>
                <a:cxn ang="0">
                  <a:pos x="18" y="12"/>
                </a:cxn>
                <a:cxn ang="0">
                  <a:pos x="24" y="11"/>
                </a:cxn>
                <a:cxn ang="0">
                  <a:pos x="30" y="10"/>
                </a:cxn>
                <a:cxn ang="0">
                  <a:pos x="35" y="8"/>
                </a:cxn>
                <a:cxn ang="0">
                  <a:pos x="40" y="7"/>
                </a:cxn>
                <a:cxn ang="0">
                  <a:pos x="45" y="5"/>
                </a:cxn>
                <a:cxn ang="0">
                  <a:pos x="49" y="3"/>
                </a:cxn>
                <a:cxn ang="0">
                  <a:pos x="53" y="0"/>
                </a:cxn>
                <a:cxn ang="0">
                  <a:pos x="73" y="4"/>
                </a:cxn>
              </a:cxnLst>
              <a:rect l="0" t="0" r="r" b="b"/>
              <a:pathLst>
                <a:path w="73" h="70">
                  <a:moveTo>
                    <a:pt x="73" y="4"/>
                  </a:moveTo>
                  <a:cubicBezTo>
                    <a:pt x="26" y="70"/>
                    <a:pt x="26" y="70"/>
                    <a:pt x="26" y="70"/>
                  </a:cubicBezTo>
                  <a:cubicBezTo>
                    <a:pt x="1" y="66"/>
                    <a:pt x="1" y="66"/>
                    <a:pt x="1" y="66"/>
                  </a:cubicBezTo>
                  <a:cubicBezTo>
                    <a:pt x="33" y="22"/>
                    <a:pt x="33" y="22"/>
                    <a:pt x="33" y="22"/>
                  </a:cubicBezTo>
                  <a:cubicBezTo>
                    <a:pt x="31" y="22"/>
                    <a:pt x="30" y="23"/>
                    <a:pt x="28" y="23"/>
                  </a:cubicBezTo>
                  <a:cubicBezTo>
                    <a:pt x="27" y="23"/>
                    <a:pt x="26" y="23"/>
                    <a:pt x="24" y="24"/>
                  </a:cubicBezTo>
                  <a:cubicBezTo>
                    <a:pt x="23" y="24"/>
                    <a:pt x="22" y="24"/>
                    <a:pt x="21" y="24"/>
                  </a:cubicBezTo>
                  <a:cubicBezTo>
                    <a:pt x="19" y="25"/>
                    <a:pt x="18" y="25"/>
                    <a:pt x="17" y="25"/>
                  </a:cubicBezTo>
                  <a:cubicBezTo>
                    <a:pt x="16" y="25"/>
                    <a:pt x="14" y="25"/>
                    <a:pt x="13" y="26"/>
                  </a:cubicBezTo>
                  <a:cubicBezTo>
                    <a:pt x="12" y="26"/>
                    <a:pt x="10" y="26"/>
                    <a:pt x="9" y="26"/>
                  </a:cubicBezTo>
                  <a:cubicBezTo>
                    <a:pt x="8" y="26"/>
                    <a:pt x="6" y="26"/>
                    <a:pt x="5" y="26"/>
                  </a:cubicBezTo>
                  <a:cubicBezTo>
                    <a:pt x="3" y="26"/>
                    <a:pt x="1" y="26"/>
                    <a:pt x="0" y="27"/>
                  </a:cubicBezTo>
                  <a:cubicBezTo>
                    <a:pt x="11" y="12"/>
                    <a:pt x="11" y="12"/>
                    <a:pt x="11" y="12"/>
                  </a:cubicBezTo>
                  <a:cubicBezTo>
                    <a:pt x="13" y="12"/>
                    <a:pt x="15" y="12"/>
                    <a:pt x="18" y="12"/>
                  </a:cubicBezTo>
                  <a:cubicBezTo>
                    <a:pt x="20" y="11"/>
                    <a:pt x="22" y="11"/>
                    <a:pt x="24" y="11"/>
                  </a:cubicBezTo>
                  <a:cubicBezTo>
                    <a:pt x="26" y="10"/>
                    <a:pt x="28" y="10"/>
                    <a:pt x="30" y="10"/>
                  </a:cubicBezTo>
                  <a:cubicBezTo>
                    <a:pt x="32" y="9"/>
                    <a:pt x="34" y="9"/>
                    <a:pt x="35" y="8"/>
                  </a:cubicBezTo>
                  <a:cubicBezTo>
                    <a:pt x="37" y="8"/>
                    <a:pt x="38" y="7"/>
                    <a:pt x="40" y="7"/>
                  </a:cubicBezTo>
                  <a:cubicBezTo>
                    <a:pt x="42" y="6"/>
                    <a:pt x="43" y="6"/>
                    <a:pt x="45" y="5"/>
                  </a:cubicBezTo>
                  <a:cubicBezTo>
                    <a:pt x="46" y="4"/>
                    <a:pt x="48" y="4"/>
                    <a:pt x="49" y="3"/>
                  </a:cubicBezTo>
                  <a:cubicBezTo>
                    <a:pt x="50" y="2"/>
                    <a:pt x="52" y="1"/>
                    <a:pt x="53" y="0"/>
                  </a:cubicBezTo>
                  <a:lnTo>
                    <a:pt x="73" y="4"/>
                  </a:lnTo>
                  <a:close/>
                </a:path>
              </a:pathLst>
            </a:custGeom>
            <a:solidFill>
              <a:srgbClr val="0079C1"/>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grpSp>
      <p:grpSp>
        <p:nvGrpSpPr>
          <p:cNvPr id="126" name="Group 69"/>
          <p:cNvGrpSpPr>
            <a:grpSpLocks/>
          </p:cNvGrpSpPr>
          <p:nvPr/>
        </p:nvGrpSpPr>
        <p:grpSpPr bwMode="auto">
          <a:xfrm>
            <a:off x="1638251" y="3082429"/>
            <a:ext cx="493712" cy="331788"/>
            <a:chOff x="1457" y="2334"/>
            <a:chExt cx="311" cy="209"/>
          </a:xfrm>
        </p:grpSpPr>
        <p:sp>
          <p:nvSpPr>
            <p:cNvPr id="127" name="Freeform 53"/>
            <p:cNvSpPr>
              <a:spLocks/>
            </p:cNvSpPr>
            <p:nvPr/>
          </p:nvSpPr>
          <p:spPr bwMode="auto">
            <a:xfrm>
              <a:off x="1457" y="2334"/>
              <a:ext cx="311" cy="209"/>
            </a:xfrm>
            <a:custGeom>
              <a:avLst/>
              <a:gdLst/>
              <a:ahLst/>
              <a:cxnLst>
                <a:cxn ang="0">
                  <a:pos x="197" y="22"/>
                </a:cxn>
                <a:cxn ang="0">
                  <a:pos x="209" y="27"/>
                </a:cxn>
                <a:cxn ang="0">
                  <a:pos x="217" y="34"/>
                </a:cxn>
                <a:cxn ang="0">
                  <a:pos x="221" y="44"/>
                </a:cxn>
                <a:cxn ang="0">
                  <a:pos x="219" y="54"/>
                </a:cxn>
                <a:cxn ang="0">
                  <a:pos x="186" y="128"/>
                </a:cxn>
                <a:cxn ang="0">
                  <a:pos x="178" y="138"/>
                </a:cxn>
                <a:cxn ang="0">
                  <a:pos x="167" y="145"/>
                </a:cxn>
                <a:cxn ang="0">
                  <a:pos x="153" y="149"/>
                </a:cxn>
                <a:cxn ang="0">
                  <a:pos x="139" y="148"/>
                </a:cxn>
                <a:cxn ang="0">
                  <a:pos x="21" y="123"/>
                </a:cxn>
                <a:cxn ang="0">
                  <a:pos x="10" y="118"/>
                </a:cxn>
                <a:cxn ang="0">
                  <a:pos x="2" y="110"/>
                </a:cxn>
                <a:cxn ang="0">
                  <a:pos x="0" y="100"/>
                </a:cxn>
                <a:cxn ang="0">
                  <a:pos x="3" y="89"/>
                </a:cxn>
                <a:cxn ang="0">
                  <a:pos x="41" y="19"/>
                </a:cxn>
                <a:cxn ang="0">
                  <a:pos x="49" y="10"/>
                </a:cxn>
                <a:cxn ang="0">
                  <a:pos x="60" y="3"/>
                </a:cxn>
                <a:cxn ang="0">
                  <a:pos x="72" y="0"/>
                </a:cxn>
                <a:cxn ang="0">
                  <a:pos x="86" y="1"/>
                </a:cxn>
                <a:cxn ang="0">
                  <a:pos x="197" y="22"/>
                </a:cxn>
              </a:cxnLst>
              <a:rect l="0" t="0" r="r" b="b"/>
              <a:pathLst>
                <a:path w="221" h="149">
                  <a:moveTo>
                    <a:pt x="197" y="22"/>
                  </a:moveTo>
                  <a:cubicBezTo>
                    <a:pt x="202" y="23"/>
                    <a:pt x="206" y="25"/>
                    <a:pt x="209" y="27"/>
                  </a:cubicBezTo>
                  <a:cubicBezTo>
                    <a:pt x="212" y="29"/>
                    <a:pt x="215" y="31"/>
                    <a:pt x="217" y="34"/>
                  </a:cubicBezTo>
                  <a:cubicBezTo>
                    <a:pt x="219" y="37"/>
                    <a:pt x="220" y="40"/>
                    <a:pt x="221" y="44"/>
                  </a:cubicBezTo>
                  <a:cubicBezTo>
                    <a:pt x="221" y="47"/>
                    <a:pt x="220" y="50"/>
                    <a:pt x="219" y="54"/>
                  </a:cubicBezTo>
                  <a:cubicBezTo>
                    <a:pt x="186" y="128"/>
                    <a:pt x="186" y="128"/>
                    <a:pt x="186" y="128"/>
                  </a:cubicBezTo>
                  <a:cubicBezTo>
                    <a:pt x="184" y="131"/>
                    <a:pt x="182" y="135"/>
                    <a:pt x="178" y="138"/>
                  </a:cubicBezTo>
                  <a:cubicBezTo>
                    <a:pt x="175" y="141"/>
                    <a:pt x="171" y="143"/>
                    <a:pt x="167" y="145"/>
                  </a:cubicBezTo>
                  <a:cubicBezTo>
                    <a:pt x="163" y="147"/>
                    <a:pt x="158" y="148"/>
                    <a:pt x="153" y="149"/>
                  </a:cubicBezTo>
                  <a:cubicBezTo>
                    <a:pt x="149" y="149"/>
                    <a:pt x="144" y="149"/>
                    <a:pt x="139" y="148"/>
                  </a:cubicBezTo>
                  <a:cubicBezTo>
                    <a:pt x="21" y="123"/>
                    <a:pt x="21" y="123"/>
                    <a:pt x="21" y="123"/>
                  </a:cubicBezTo>
                  <a:cubicBezTo>
                    <a:pt x="17" y="122"/>
                    <a:pt x="13" y="120"/>
                    <a:pt x="10" y="118"/>
                  </a:cubicBezTo>
                  <a:cubicBezTo>
                    <a:pt x="6" y="116"/>
                    <a:pt x="4" y="113"/>
                    <a:pt x="2" y="110"/>
                  </a:cubicBezTo>
                  <a:cubicBezTo>
                    <a:pt x="1" y="107"/>
                    <a:pt x="0" y="104"/>
                    <a:pt x="0" y="100"/>
                  </a:cubicBezTo>
                  <a:cubicBezTo>
                    <a:pt x="0" y="97"/>
                    <a:pt x="1" y="93"/>
                    <a:pt x="3" y="89"/>
                  </a:cubicBezTo>
                  <a:cubicBezTo>
                    <a:pt x="41" y="19"/>
                    <a:pt x="41" y="19"/>
                    <a:pt x="41" y="19"/>
                  </a:cubicBezTo>
                  <a:cubicBezTo>
                    <a:pt x="43" y="15"/>
                    <a:pt x="46" y="12"/>
                    <a:pt x="49" y="10"/>
                  </a:cubicBezTo>
                  <a:cubicBezTo>
                    <a:pt x="52" y="7"/>
                    <a:pt x="56" y="5"/>
                    <a:pt x="60" y="3"/>
                  </a:cubicBezTo>
                  <a:cubicBezTo>
                    <a:pt x="64" y="2"/>
                    <a:pt x="68" y="1"/>
                    <a:pt x="72" y="0"/>
                  </a:cubicBezTo>
                  <a:cubicBezTo>
                    <a:pt x="77" y="0"/>
                    <a:pt x="81" y="0"/>
                    <a:pt x="86" y="1"/>
                  </a:cubicBezTo>
                  <a:lnTo>
                    <a:pt x="197" y="22"/>
                  </a:lnTo>
                  <a:close/>
                </a:path>
              </a:pathLst>
            </a:custGeom>
            <a:solidFill>
              <a:srgbClr val="FFFFFF"/>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128" name="Freeform 54"/>
            <p:cNvSpPr>
              <a:spLocks/>
            </p:cNvSpPr>
            <p:nvPr/>
          </p:nvSpPr>
          <p:spPr bwMode="auto">
            <a:xfrm>
              <a:off x="1581" y="2422"/>
              <a:ext cx="62" cy="44"/>
            </a:xfrm>
            <a:custGeom>
              <a:avLst/>
              <a:gdLst/>
              <a:ahLst/>
              <a:cxnLst>
                <a:cxn ang="0">
                  <a:pos x="62" y="10"/>
                </a:cxn>
                <a:cxn ang="0">
                  <a:pos x="45" y="44"/>
                </a:cxn>
                <a:cxn ang="0">
                  <a:pos x="0" y="34"/>
                </a:cxn>
                <a:cxn ang="0">
                  <a:pos x="17" y="0"/>
                </a:cxn>
                <a:cxn ang="0">
                  <a:pos x="62" y="10"/>
                </a:cxn>
              </a:cxnLst>
              <a:rect l="0" t="0" r="r" b="b"/>
              <a:pathLst>
                <a:path w="62" h="44">
                  <a:moveTo>
                    <a:pt x="62" y="10"/>
                  </a:moveTo>
                  <a:lnTo>
                    <a:pt x="45" y="44"/>
                  </a:lnTo>
                  <a:lnTo>
                    <a:pt x="0" y="34"/>
                  </a:lnTo>
                  <a:lnTo>
                    <a:pt x="17" y="0"/>
                  </a:lnTo>
                  <a:lnTo>
                    <a:pt x="62" y="10"/>
                  </a:lnTo>
                  <a:close/>
                </a:path>
              </a:pathLst>
            </a:custGeom>
            <a:solidFill>
              <a:srgbClr val="0079C1"/>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grpSp>
      <p:grpSp>
        <p:nvGrpSpPr>
          <p:cNvPr id="129" name="Group 70"/>
          <p:cNvGrpSpPr>
            <a:grpSpLocks/>
          </p:cNvGrpSpPr>
          <p:nvPr/>
        </p:nvGrpSpPr>
        <p:grpSpPr bwMode="auto">
          <a:xfrm>
            <a:off x="2131963" y="3172917"/>
            <a:ext cx="1033463" cy="473075"/>
            <a:chOff x="1768" y="2391"/>
            <a:chExt cx="651" cy="298"/>
          </a:xfrm>
        </p:grpSpPr>
        <p:sp>
          <p:nvSpPr>
            <p:cNvPr id="130" name="Freeform 55"/>
            <p:cNvSpPr>
              <a:spLocks/>
            </p:cNvSpPr>
            <p:nvPr/>
          </p:nvSpPr>
          <p:spPr bwMode="auto">
            <a:xfrm>
              <a:off x="1768" y="2391"/>
              <a:ext cx="651" cy="298"/>
            </a:xfrm>
            <a:custGeom>
              <a:avLst/>
              <a:gdLst/>
              <a:ahLst/>
              <a:cxnLst>
                <a:cxn ang="0">
                  <a:pos x="431" y="70"/>
                </a:cxn>
                <a:cxn ang="0">
                  <a:pos x="445" y="75"/>
                </a:cxn>
                <a:cxn ang="0">
                  <a:pos x="455" y="83"/>
                </a:cxn>
                <a:cxn ang="0">
                  <a:pos x="462" y="93"/>
                </a:cxn>
                <a:cxn ang="0">
                  <a:pos x="462" y="105"/>
                </a:cxn>
                <a:cxn ang="0">
                  <a:pos x="445" y="187"/>
                </a:cxn>
                <a:cxn ang="0">
                  <a:pos x="440" y="199"/>
                </a:cxn>
                <a:cxn ang="0">
                  <a:pos x="429" y="207"/>
                </a:cxn>
                <a:cxn ang="0">
                  <a:pos x="415" y="211"/>
                </a:cxn>
                <a:cxn ang="0">
                  <a:pos x="400" y="210"/>
                </a:cxn>
                <a:cxn ang="0">
                  <a:pos x="25" y="130"/>
                </a:cxn>
                <a:cxn ang="0">
                  <a:pos x="12" y="125"/>
                </a:cxn>
                <a:cxn ang="0">
                  <a:pos x="4" y="116"/>
                </a:cxn>
                <a:cxn ang="0">
                  <a:pos x="0" y="106"/>
                </a:cxn>
                <a:cxn ang="0">
                  <a:pos x="2" y="94"/>
                </a:cxn>
                <a:cxn ang="0">
                  <a:pos x="34" y="20"/>
                </a:cxn>
                <a:cxn ang="0">
                  <a:pos x="40" y="11"/>
                </a:cxn>
                <a:cxn ang="0">
                  <a:pos x="51" y="4"/>
                </a:cxn>
                <a:cxn ang="0">
                  <a:pos x="64" y="1"/>
                </a:cxn>
                <a:cxn ang="0">
                  <a:pos x="78" y="1"/>
                </a:cxn>
                <a:cxn ang="0">
                  <a:pos x="431" y="70"/>
                </a:cxn>
              </a:cxnLst>
              <a:rect l="0" t="0" r="r" b="b"/>
              <a:pathLst>
                <a:path w="463" h="212">
                  <a:moveTo>
                    <a:pt x="431" y="70"/>
                  </a:moveTo>
                  <a:cubicBezTo>
                    <a:pt x="436" y="71"/>
                    <a:pt x="441" y="72"/>
                    <a:pt x="445" y="75"/>
                  </a:cubicBezTo>
                  <a:cubicBezTo>
                    <a:pt x="449" y="77"/>
                    <a:pt x="453" y="80"/>
                    <a:pt x="455" y="83"/>
                  </a:cubicBezTo>
                  <a:cubicBezTo>
                    <a:pt x="458" y="86"/>
                    <a:pt x="460" y="90"/>
                    <a:pt x="462" y="93"/>
                  </a:cubicBezTo>
                  <a:cubicBezTo>
                    <a:pt x="463" y="97"/>
                    <a:pt x="463" y="101"/>
                    <a:pt x="462" y="105"/>
                  </a:cubicBezTo>
                  <a:cubicBezTo>
                    <a:pt x="445" y="187"/>
                    <a:pt x="445" y="187"/>
                    <a:pt x="445" y="187"/>
                  </a:cubicBezTo>
                  <a:cubicBezTo>
                    <a:pt x="444" y="192"/>
                    <a:pt x="443" y="196"/>
                    <a:pt x="440" y="199"/>
                  </a:cubicBezTo>
                  <a:cubicBezTo>
                    <a:pt x="437" y="202"/>
                    <a:pt x="433" y="205"/>
                    <a:pt x="429" y="207"/>
                  </a:cubicBezTo>
                  <a:cubicBezTo>
                    <a:pt x="425" y="209"/>
                    <a:pt x="420" y="210"/>
                    <a:pt x="415" y="211"/>
                  </a:cubicBezTo>
                  <a:cubicBezTo>
                    <a:pt x="410" y="212"/>
                    <a:pt x="405" y="211"/>
                    <a:pt x="400" y="210"/>
                  </a:cubicBezTo>
                  <a:cubicBezTo>
                    <a:pt x="25" y="130"/>
                    <a:pt x="25" y="130"/>
                    <a:pt x="25" y="130"/>
                  </a:cubicBezTo>
                  <a:cubicBezTo>
                    <a:pt x="20" y="129"/>
                    <a:pt x="16" y="127"/>
                    <a:pt x="12" y="125"/>
                  </a:cubicBezTo>
                  <a:cubicBezTo>
                    <a:pt x="9" y="122"/>
                    <a:pt x="6" y="120"/>
                    <a:pt x="4" y="116"/>
                  </a:cubicBezTo>
                  <a:cubicBezTo>
                    <a:pt x="2" y="113"/>
                    <a:pt x="0" y="109"/>
                    <a:pt x="0" y="106"/>
                  </a:cubicBezTo>
                  <a:cubicBezTo>
                    <a:pt x="0" y="102"/>
                    <a:pt x="0" y="98"/>
                    <a:pt x="2" y="94"/>
                  </a:cubicBezTo>
                  <a:cubicBezTo>
                    <a:pt x="34" y="20"/>
                    <a:pt x="34" y="20"/>
                    <a:pt x="34" y="20"/>
                  </a:cubicBezTo>
                  <a:cubicBezTo>
                    <a:pt x="35" y="16"/>
                    <a:pt x="37" y="13"/>
                    <a:pt x="40" y="11"/>
                  </a:cubicBezTo>
                  <a:cubicBezTo>
                    <a:pt x="43" y="8"/>
                    <a:pt x="47" y="6"/>
                    <a:pt x="51" y="4"/>
                  </a:cubicBezTo>
                  <a:cubicBezTo>
                    <a:pt x="55" y="2"/>
                    <a:pt x="59" y="1"/>
                    <a:pt x="64" y="1"/>
                  </a:cubicBezTo>
                  <a:cubicBezTo>
                    <a:pt x="68" y="0"/>
                    <a:pt x="73" y="0"/>
                    <a:pt x="78" y="1"/>
                  </a:cubicBezTo>
                  <a:lnTo>
                    <a:pt x="431" y="70"/>
                  </a:lnTo>
                  <a:close/>
                </a:path>
              </a:pathLst>
            </a:custGeom>
            <a:solidFill>
              <a:srgbClr val="FFFFFF"/>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131" name="Freeform 56"/>
            <p:cNvSpPr>
              <a:spLocks/>
            </p:cNvSpPr>
            <p:nvPr/>
          </p:nvSpPr>
          <p:spPr bwMode="auto">
            <a:xfrm>
              <a:off x="2032" y="2478"/>
              <a:ext cx="133" cy="54"/>
            </a:xfrm>
            <a:custGeom>
              <a:avLst/>
              <a:gdLst/>
              <a:ahLst/>
              <a:cxnLst>
                <a:cxn ang="0">
                  <a:pos x="10" y="0"/>
                </a:cxn>
                <a:cxn ang="0">
                  <a:pos x="133" y="24"/>
                </a:cxn>
                <a:cxn ang="0">
                  <a:pos x="124" y="54"/>
                </a:cxn>
                <a:cxn ang="0">
                  <a:pos x="0" y="29"/>
                </a:cxn>
                <a:cxn ang="0">
                  <a:pos x="10" y="0"/>
                </a:cxn>
              </a:cxnLst>
              <a:rect l="0" t="0" r="r" b="b"/>
              <a:pathLst>
                <a:path w="133" h="54">
                  <a:moveTo>
                    <a:pt x="10" y="0"/>
                  </a:moveTo>
                  <a:lnTo>
                    <a:pt x="133" y="24"/>
                  </a:lnTo>
                  <a:lnTo>
                    <a:pt x="124" y="54"/>
                  </a:lnTo>
                  <a:lnTo>
                    <a:pt x="0" y="29"/>
                  </a:lnTo>
                  <a:lnTo>
                    <a:pt x="10" y="0"/>
                  </a:lnTo>
                  <a:close/>
                </a:path>
              </a:pathLst>
            </a:custGeom>
            <a:solidFill>
              <a:srgbClr val="0079C1"/>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132" name="Freeform 57"/>
            <p:cNvSpPr>
              <a:spLocks/>
            </p:cNvSpPr>
            <p:nvPr/>
          </p:nvSpPr>
          <p:spPr bwMode="auto">
            <a:xfrm>
              <a:off x="2018" y="2521"/>
              <a:ext cx="134" cy="54"/>
            </a:xfrm>
            <a:custGeom>
              <a:avLst/>
              <a:gdLst/>
              <a:ahLst/>
              <a:cxnLst>
                <a:cxn ang="0">
                  <a:pos x="0" y="28"/>
                </a:cxn>
                <a:cxn ang="0">
                  <a:pos x="10" y="0"/>
                </a:cxn>
                <a:cxn ang="0">
                  <a:pos x="134" y="25"/>
                </a:cxn>
                <a:cxn ang="0">
                  <a:pos x="126" y="54"/>
                </a:cxn>
                <a:cxn ang="0">
                  <a:pos x="0" y="28"/>
                </a:cxn>
              </a:cxnLst>
              <a:rect l="0" t="0" r="r" b="b"/>
              <a:pathLst>
                <a:path w="134" h="54">
                  <a:moveTo>
                    <a:pt x="0" y="28"/>
                  </a:moveTo>
                  <a:lnTo>
                    <a:pt x="10" y="0"/>
                  </a:lnTo>
                  <a:lnTo>
                    <a:pt x="134" y="25"/>
                  </a:lnTo>
                  <a:lnTo>
                    <a:pt x="126" y="54"/>
                  </a:lnTo>
                  <a:lnTo>
                    <a:pt x="0" y="28"/>
                  </a:lnTo>
                  <a:close/>
                </a:path>
              </a:pathLst>
            </a:custGeom>
            <a:solidFill>
              <a:srgbClr val="0079C1"/>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grpSp>
      <p:grpSp>
        <p:nvGrpSpPr>
          <p:cNvPr id="133" name="Group 71"/>
          <p:cNvGrpSpPr>
            <a:grpSpLocks/>
          </p:cNvGrpSpPr>
          <p:nvPr/>
        </p:nvGrpSpPr>
        <p:grpSpPr bwMode="auto">
          <a:xfrm>
            <a:off x="2784426" y="2896692"/>
            <a:ext cx="461962" cy="309562"/>
            <a:chOff x="2179" y="2217"/>
            <a:chExt cx="291" cy="195"/>
          </a:xfrm>
        </p:grpSpPr>
        <p:sp>
          <p:nvSpPr>
            <p:cNvPr id="134" name="Freeform 58"/>
            <p:cNvSpPr>
              <a:spLocks/>
            </p:cNvSpPr>
            <p:nvPr/>
          </p:nvSpPr>
          <p:spPr bwMode="auto">
            <a:xfrm>
              <a:off x="2179" y="2217"/>
              <a:ext cx="291" cy="195"/>
            </a:xfrm>
            <a:custGeom>
              <a:avLst/>
              <a:gdLst/>
              <a:ahLst/>
              <a:cxnLst>
                <a:cxn ang="0">
                  <a:pos x="178" y="21"/>
                </a:cxn>
                <a:cxn ang="0">
                  <a:pos x="190" y="25"/>
                </a:cxn>
                <a:cxn ang="0">
                  <a:pos x="200" y="32"/>
                </a:cxn>
                <a:cxn ang="0">
                  <a:pos x="206" y="40"/>
                </a:cxn>
                <a:cxn ang="0">
                  <a:pos x="207" y="50"/>
                </a:cxn>
                <a:cxn ang="0">
                  <a:pos x="193" y="119"/>
                </a:cxn>
                <a:cxn ang="0">
                  <a:pos x="188" y="128"/>
                </a:cxn>
                <a:cxn ang="0">
                  <a:pos x="178" y="135"/>
                </a:cxn>
                <a:cxn ang="0">
                  <a:pos x="166" y="138"/>
                </a:cxn>
                <a:cxn ang="0">
                  <a:pos x="151" y="138"/>
                </a:cxn>
                <a:cxn ang="0">
                  <a:pos x="28" y="115"/>
                </a:cxn>
                <a:cxn ang="0">
                  <a:pos x="15" y="110"/>
                </a:cxn>
                <a:cxn ang="0">
                  <a:pos x="6" y="103"/>
                </a:cxn>
                <a:cxn ang="0">
                  <a:pos x="1" y="94"/>
                </a:cxn>
                <a:cxn ang="0">
                  <a:pos x="1" y="84"/>
                </a:cxn>
                <a:cxn ang="0">
                  <a:pos x="21" y="18"/>
                </a:cxn>
                <a:cxn ang="0">
                  <a:pos x="26" y="10"/>
                </a:cxn>
                <a:cxn ang="0">
                  <a:pos x="36" y="4"/>
                </a:cxn>
                <a:cxn ang="0">
                  <a:pos x="47" y="1"/>
                </a:cxn>
                <a:cxn ang="0">
                  <a:pos x="61" y="1"/>
                </a:cxn>
                <a:cxn ang="0">
                  <a:pos x="178" y="21"/>
                </a:cxn>
              </a:cxnLst>
              <a:rect l="0" t="0" r="r" b="b"/>
              <a:pathLst>
                <a:path w="207" h="139">
                  <a:moveTo>
                    <a:pt x="178" y="21"/>
                  </a:moveTo>
                  <a:cubicBezTo>
                    <a:pt x="182" y="22"/>
                    <a:pt x="187" y="23"/>
                    <a:pt x="190" y="25"/>
                  </a:cubicBezTo>
                  <a:cubicBezTo>
                    <a:pt x="194" y="27"/>
                    <a:pt x="197" y="29"/>
                    <a:pt x="200" y="32"/>
                  </a:cubicBezTo>
                  <a:cubicBezTo>
                    <a:pt x="203" y="34"/>
                    <a:pt x="205" y="37"/>
                    <a:pt x="206" y="40"/>
                  </a:cubicBezTo>
                  <a:cubicBezTo>
                    <a:pt x="207" y="43"/>
                    <a:pt x="207" y="47"/>
                    <a:pt x="207" y="50"/>
                  </a:cubicBezTo>
                  <a:cubicBezTo>
                    <a:pt x="193" y="119"/>
                    <a:pt x="193" y="119"/>
                    <a:pt x="193" y="119"/>
                  </a:cubicBezTo>
                  <a:cubicBezTo>
                    <a:pt x="192" y="122"/>
                    <a:pt x="190" y="125"/>
                    <a:pt x="188" y="128"/>
                  </a:cubicBezTo>
                  <a:cubicBezTo>
                    <a:pt x="185" y="131"/>
                    <a:pt x="182" y="133"/>
                    <a:pt x="178" y="135"/>
                  </a:cubicBezTo>
                  <a:cubicBezTo>
                    <a:pt x="175" y="137"/>
                    <a:pt x="170" y="138"/>
                    <a:pt x="166" y="138"/>
                  </a:cubicBezTo>
                  <a:cubicBezTo>
                    <a:pt x="161" y="139"/>
                    <a:pt x="156" y="139"/>
                    <a:pt x="151" y="138"/>
                  </a:cubicBezTo>
                  <a:cubicBezTo>
                    <a:pt x="28" y="115"/>
                    <a:pt x="28" y="115"/>
                    <a:pt x="28" y="115"/>
                  </a:cubicBezTo>
                  <a:cubicBezTo>
                    <a:pt x="23" y="114"/>
                    <a:pt x="19" y="112"/>
                    <a:pt x="15" y="110"/>
                  </a:cubicBezTo>
                  <a:cubicBezTo>
                    <a:pt x="11" y="108"/>
                    <a:pt x="8" y="106"/>
                    <a:pt x="6" y="103"/>
                  </a:cubicBezTo>
                  <a:cubicBezTo>
                    <a:pt x="3" y="100"/>
                    <a:pt x="2" y="97"/>
                    <a:pt x="1" y="94"/>
                  </a:cubicBezTo>
                  <a:cubicBezTo>
                    <a:pt x="0" y="90"/>
                    <a:pt x="0" y="87"/>
                    <a:pt x="1" y="84"/>
                  </a:cubicBezTo>
                  <a:cubicBezTo>
                    <a:pt x="21" y="18"/>
                    <a:pt x="21" y="18"/>
                    <a:pt x="21" y="18"/>
                  </a:cubicBezTo>
                  <a:cubicBezTo>
                    <a:pt x="22" y="15"/>
                    <a:pt x="24" y="12"/>
                    <a:pt x="26" y="10"/>
                  </a:cubicBezTo>
                  <a:cubicBezTo>
                    <a:pt x="29" y="7"/>
                    <a:pt x="32" y="5"/>
                    <a:pt x="36" y="4"/>
                  </a:cubicBezTo>
                  <a:cubicBezTo>
                    <a:pt x="39" y="2"/>
                    <a:pt x="43" y="1"/>
                    <a:pt x="47" y="1"/>
                  </a:cubicBezTo>
                  <a:cubicBezTo>
                    <a:pt x="52" y="0"/>
                    <a:pt x="56" y="0"/>
                    <a:pt x="61" y="1"/>
                  </a:cubicBezTo>
                  <a:lnTo>
                    <a:pt x="178" y="21"/>
                  </a:lnTo>
                  <a:close/>
                </a:path>
              </a:pathLst>
            </a:custGeom>
            <a:solidFill>
              <a:srgbClr val="FFFFFF"/>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135" name="Freeform 59"/>
            <p:cNvSpPr>
              <a:spLocks/>
            </p:cNvSpPr>
            <p:nvPr/>
          </p:nvSpPr>
          <p:spPr bwMode="auto">
            <a:xfrm>
              <a:off x="2241" y="2259"/>
              <a:ext cx="163" cy="107"/>
            </a:xfrm>
            <a:custGeom>
              <a:avLst/>
              <a:gdLst/>
              <a:ahLst/>
              <a:cxnLst>
                <a:cxn ang="0">
                  <a:pos x="163" y="25"/>
                </a:cxn>
                <a:cxn ang="0">
                  <a:pos x="115" y="56"/>
                </a:cxn>
                <a:cxn ang="0">
                  <a:pos x="147" y="107"/>
                </a:cxn>
                <a:cxn ang="0">
                  <a:pos x="94" y="97"/>
                </a:cxn>
                <a:cxn ang="0">
                  <a:pos x="80" y="66"/>
                </a:cxn>
                <a:cxn ang="0">
                  <a:pos x="47" y="89"/>
                </a:cxn>
                <a:cxn ang="0">
                  <a:pos x="0" y="80"/>
                </a:cxn>
                <a:cxn ang="0">
                  <a:pos x="53" y="45"/>
                </a:cxn>
                <a:cxn ang="0">
                  <a:pos x="25" y="0"/>
                </a:cxn>
                <a:cxn ang="0">
                  <a:pos x="76" y="10"/>
                </a:cxn>
                <a:cxn ang="0">
                  <a:pos x="88" y="35"/>
                </a:cxn>
                <a:cxn ang="0">
                  <a:pos x="115" y="17"/>
                </a:cxn>
                <a:cxn ang="0">
                  <a:pos x="163" y="25"/>
                </a:cxn>
              </a:cxnLst>
              <a:rect l="0" t="0" r="r" b="b"/>
              <a:pathLst>
                <a:path w="163" h="107">
                  <a:moveTo>
                    <a:pt x="163" y="25"/>
                  </a:moveTo>
                  <a:lnTo>
                    <a:pt x="115" y="56"/>
                  </a:lnTo>
                  <a:lnTo>
                    <a:pt x="147" y="107"/>
                  </a:lnTo>
                  <a:lnTo>
                    <a:pt x="94" y="97"/>
                  </a:lnTo>
                  <a:lnTo>
                    <a:pt x="80" y="66"/>
                  </a:lnTo>
                  <a:lnTo>
                    <a:pt x="47" y="89"/>
                  </a:lnTo>
                  <a:lnTo>
                    <a:pt x="0" y="80"/>
                  </a:lnTo>
                  <a:lnTo>
                    <a:pt x="53" y="45"/>
                  </a:lnTo>
                  <a:lnTo>
                    <a:pt x="25" y="0"/>
                  </a:lnTo>
                  <a:lnTo>
                    <a:pt x="76" y="10"/>
                  </a:lnTo>
                  <a:lnTo>
                    <a:pt x="88" y="35"/>
                  </a:lnTo>
                  <a:lnTo>
                    <a:pt x="115" y="17"/>
                  </a:lnTo>
                  <a:lnTo>
                    <a:pt x="163" y="25"/>
                  </a:lnTo>
                  <a:close/>
                </a:path>
              </a:pathLst>
            </a:custGeom>
            <a:solidFill>
              <a:srgbClr val="0079C1"/>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grpSp>
      <p:grpSp>
        <p:nvGrpSpPr>
          <p:cNvPr id="136" name="Group 72"/>
          <p:cNvGrpSpPr>
            <a:grpSpLocks/>
          </p:cNvGrpSpPr>
          <p:nvPr/>
        </p:nvGrpSpPr>
        <p:grpSpPr bwMode="auto">
          <a:xfrm>
            <a:off x="2890788" y="2574429"/>
            <a:ext cx="427038" cy="258763"/>
            <a:chOff x="2246" y="2014"/>
            <a:chExt cx="269" cy="163"/>
          </a:xfrm>
        </p:grpSpPr>
        <p:sp>
          <p:nvSpPr>
            <p:cNvPr id="137" name="Freeform 60"/>
            <p:cNvSpPr>
              <a:spLocks/>
            </p:cNvSpPr>
            <p:nvPr/>
          </p:nvSpPr>
          <p:spPr bwMode="auto">
            <a:xfrm>
              <a:off x="2246" y="2014"/>
              <a:ext cx="269" cy="163"/>
            </a:xfrm>
            <a:custGeom>
              <a:avLst/>
              <a:gdLst/>
              <a:ahLst/>
              <a:cxnLst>
                <a:cxn ang="0">
                  <a:pos x="163" y="17"/>
                </a:cxn>
                <a:cxn ang="0">
                  <a:pos x="174" y="20"/>
                </a:cxn>
                <a:cxn ang="0">
                  <a:pos x="184" y="26"/>
                </a:cxn>
                <a:cxn ang="0">
                  <a:pos x="189" y="33"/>
                </a:cxn>
                <a:cxn ang="0">
                  <a:pos x="190" y="41"/>
                </a:cxn>
                <a:cxn ang="0">
                  <a:pos x="178" y="99"/>
                </a:cxn>
                <a:cxn ang="0">
                  <a:pos x="174" y="107"/>
                </a:cxn>
                <a:cxn ang="0">
                  <a:pos x="165" y="113"/>
                </a:cxn>
                <a:cxn ang="0">
                  <a:pos x="154" y="116"/>
                </a:cxn>
                <a:cxn ang="0">
                  <a:pos x="141" y="116"/>
                </a:cxn>
                <a:cxn ang="0">
                  <a:pos x="27" y="97"/>
                </a:cxn>
                <a:cxn ang="0">
                  <a:pos x="15" y="93"/>
                </a:cxn>
                <a:cxn ang="0">
                  <a:pos x="6" y="87"/>
                </a:cxn>
                <a:cxn ang="0">
                  <a:pos x="1" y="79"/>
                </a:cxn>
                <a:cxn ang="0">
                  <a:pos x="1" y="71"/>
                </a:cxn>
                <a:cxn ang="0">
                  <a:pos x="18" y="15"/>
                </a:cxn>
                <a:cxn ang="0">
                  <a:pos x="23" y="8"/>
                </a:cxn>
                <a:cxn ang="0">
                  <a:pos x="31" y="3"/>
                </a:cxn>
                <a:cxn ang="0">
                  <a:pos x="42" y="0"/>
                </a:cxn>
                <a:cxn ang="0">
                  <a:pos x="54" y="1"/>
                </a:cxn>
                <a:cxn ang="0">
                  <a:pos x="163" y="17"/>
                </a:cxn>
              </a:cxnLst>
              <a:rect l="0" t="0" r="r" b="b"/>
              <a:pathLst>
                <a:path w="191" h="116">
                  <a:moveTo>
                    <a:pt x="163" y="17"/>
                  </a:moveTo>
                  <a:cubicBezTo>
                    <a:pt x="167" y="17"/>
                    <a:pt x="171" y="19"/>
                    <a:pt x="174" y="20"/>
                  </a:cubicBezTo>
                  <a:cubicBezTo>
                    <a:pt x="178" y="22"/>
                    <a:pt x="181" y="24"/>
                    <a:pt x="184" y="26"/>
                  </a:cubicBezTo>
                  <a:cubicBezTo>
                    <a:pt x="186" y="28"/>
                    <a:pt x="188" y="30"/>
                    <a:pt x="189" y="33"/>
                  </a:cubicBezTo>
                  <a:cubicBezTo>
                    <a:pt x="190" y="36"/>
                    <a:pt x="191" y="38"/>
                    <a:pt x="190" y="41"/>
                  </a:cubicBezTo>
                  <a:cubicBezTo>
                    <a:pt x="178" y="99"/>
                    <a:pt x="178" y="99"/>
                    <a:pt x="178" y="99"/>
                  </a:cubicBezTo>
                  <a:cubicBezTo>
                    <a:pt x="178" y="102"/>
                    <a:pt x="176" y="105"/>
                    <a:pt x="174" y="107"/>
                  </a:cubicBezTo>
                  <a:cubicBezTo>
                    <a:pt x="172" y="110"/>
                    <a:pt x="169" y="112"/>
                    <a:pt x="165" y="113"/>
                  </a:cubicBezTo>
                  <a:cubicBezTo>
                    <a:pt x="162" y="114"/>
                    <a:pt x="158" y="116"/>
                    <a:pt x="154" y="116"/>
                  </a:cubicBezTo>
                  <a:cubicBezTo>
                    <a:pt x="150" y="116"/>
                    <a:pt x="145" y="116"/>
                    <a:pt x="141" y="116"/>
                  </a:cubicBezTo>
                  <a:cubicBezTo>
                    <a:pt x="27" y="97"/>
                    <a:pt x="27" y="97"/>
                    <a:pt x="27" y="97"/>
                  </a:cubicBezTo>
                  <a:cubicBezTo>
                    <a:pt x="22" y="96"/>
                    <a:pt x="18" y="95"/>
                    <a:pt x="15" y="93"/>
                  </a:cubicBezTo>
                  <a:cubicBezTo>
                    <a:pt x="11" y="92"/>
                    <a:pt x="8" y="89"/>
                    <a:pt x="6" y="87"/>
                  </a:cubicBezTo>
                  <a:cubicBezTo>
                    <a:pt x="4" y="85"/>
                    <a:pt x="2" y="82"/>
                    <a:pt x="1" y="79"/>
                  </a:cubicBezTo>
                  <a:cubicBezTo>
                    <a:pt x="0" y="77"/>
                    <a:pt x="0" y="74"/>
                    <a:pt x="1" y="71"/>
                  </a:cubicBezTo>
                  <a:cubicBezTo>
                    <a:pt x="18" y="15"/>
                    <a:pt x="18" y="15"/>
                    <a:pt x="18" y="15"/>
                  </a:cubicBezTo>
                  <a:cubicBezTo>
                    <a:pt x="19" y="12"/>
                    <a:pt x="21" y="10"/>
                    <a:pt x="23" y="8"/>
                  </a:cubicBezTo>
                  <a:cubicBezTo>
                    <a:pt x="25" y="6"/>
                    <a:pt x="28" y="4"/>
                    <a:pt x="31" y="3"/>
                  </a:cubicBezTo>
                  <a:cubicBezTo>
                    <a:pt x="34" y="2"/>
                    <a:pt x="38" y="1"/>
                    <a:pt x="42" y="0"/>
                  </a:cubicBezTo>
                  <a:cubicBezTo>
                    <a:pt x="46" y="0"/>
                    <a:pt x="50" y="0"/>
                    <a:pt x="54" y="1"/>
                  </a:cubicBezTo>
                  <a:lnTo>
                    <a:pt x="163" y="17"/>
                  </a:lnTo>
                  <a:close/>
                </a:path>
              </a:pathLst>
            </a:custGeom>
            <a:solidFill>
              <a:srgbClr val="FFFFFF"/>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138" name="Freeform 61"/>
            <p:cNvSpPr>
              <a:spLocks/>
            </p:cNvSpPr>
            <p:nvPr/>
          </p:nvSpPr>
          <p:spPr bwMode="auto">
            <a:xfrm>
              <a:off x="2362" y="2040"/>
              <a:ext cx="50" cy="32"/>
            </a:xfrm>
            <a:custGeom>
              <a:avLst/>
              <a:gdLst/>
              <a:ahLst/>
              <a:cxnLst>
                <a:cxn ang="0">
                  <a:pos x="21" y="0"/>
                </a:cxn>
                <a:cxn ang="0">
                  <a:pos x="28" y="2"/>
                </a:cxn>
                <a:cxn ang="0">
                  <a:pos x="33" y="6"/>
                </a:cxn>
                <a:cxn ang="0">
                  <a:pos x="36" y="10"/>
                </a:cxn>
                <a:cxn ang="0">
                  <a:pos x="36" y="14"/>
                </a:cxn>
                <a:cxn ang="0">
                  <a:pos x="33" y="18"/>
                </a:cxn>
                <a:cxn ang="0">
                  <a:pos x="29" y="22"/>
                </a:cxn>
                <a:cxn ang="0">
                  <a:pos x="22" y="23"/>
                </a:cxn>
                <a:cxn ang="0">
                  <a:pos x="15" y="23"/>
                </a:cxn>
                <a:cxn ang="0">
                  <a:pos x="8" y="21"/>
                </a:cxn>
                <a:cxn ang="0">
                  <a:pos x="3" y="18"/>
                </a:cxn>
                <a:cxn ang="0">
                  <a:pos x="1" y="13"/>
                </a:cxn>
                <a:cxn ang="0">
                  <a:pos x="0" y="9"/>
                </a:cxn>
                <a:cxn ang="0">
                  <a:pos x="3" y="5"/>
                </a:cxn>
                <a:cxn ang="0">
                  <a:pos x="8" y="2"/>
                </a:cxn>
                <a:cxn ang="0">
                  <a:pos x="14" y="0"/>
                </a:cxn>
                <a:cxn ang="0">
                  <a:pos x="21" y="0"/>
                </a:cxn>
              </a:cxnLst>
              <a:rect l="0" t="0" r="r" b="b"/>
              <a:pathLst>
                <a:path w="36" h="23">
                  <a:moveTo>
                    <a:pt x="21" y="0"/>
                  </a:moveTo>
                  <a:cubicBezTo>
                    <a:pt x="23" y="1"/>
                    <a:pt x="26" y="2"/>
                    <a:pt x="28" y="2"/>
                  </a:cubicBezTo>
                  <a:cubicBezTo>
                    <a:pt x="30" y="3"/>
                    <a:pt x="31" y="4"/>
                    <a:pt x="33" y="6"/>
                  </a:cubicBezTo>
                  <a:cubicBezTo>
                    <a:pt x="34" y="7"/>
                    <a:pt x="35" y="8"/>
                    <a:pt x="36" y="10"/>
                  </a:cubicBezTo>
                  <a:cubicBezTo>
                    <a:pt x="36" y="11"/>
                    <a:pt x="36" y="13"/>
                    <a:pt x="36" y="14"/>
                  </a:cubicBezTo>
                  <a:cubicBezTo>
                    <a:pt x="35" y="16"/>
                    <a:pt x="35" y="17"/>
                    <a:pt x="33" y="18"/>
                  </a:cubicBezTo>
                  <a:cubicBezTo>
                    <a:pt x="32" y="20"/>
                    <a:pt x="31" y="21"/>
                    <a:pt x="29" y="22"/>
                  </a:cubicBezTo>
                  <a:cubicBezTo>
                    <a:pt x="27" y="22"/>
                    <a:pt x="25" y="23"/>
                    <a:pt x="22" y="23"/>
                  </a:cubicBezTo>
                  <a:cubicBezTo>
                    <a:pt x="20" y="23"/>
                    <a:pt x="18" y="23"/>
                    <a:pt x="15" y="23"/>
                  </a:cubicBezTo>
                  <a:cubicBezTo>
                    <a:pt x="13" y="23"/>
                    <a:pt x="10" y="22"/>
                    <a:pt x="8" y="21"/>
                  </a:cubicBezTo>
                  <a:cubicBezTo>
                    <a:pt x="6" y="20"/>
                    <a:pt x="5" y="19"/>
                    <a:pt x="3" y="18"/>
                  </a:cubicBezTo>
                  <a:cubicBezTo>
                    <a:pt x="2" y="16"/>
                    <a:pt x="1" y="15"/>
                    <a:pt x="1" y="13"/>
                  </a:cubicBezTo>
                  <a:cubicBezTo>
                    <a:pt x="0" y="12"/>
                    <a:pt x="0" y="10"/>
                    <a:pt x="0" y="9"/>
                  </a:cubicBezTo>
                  <a:cubicBezTo>
                    <a:pt x="1" y="7"/>
                    <a:pt x="2" y="6"/>
                    <a:pt x="3" y="5"/>
                  </a:cubicBezTo>
                  <a:cubicBezTo>
                    <a:pt x="4" y="4"/>
                    <a:pt x="6" y="3"/>
                    <a:pt x="8" y="2"/>
                  </a:cubicBezTo>
                  <a:cubicBezTo>
                    <a:pt x="9" y="1"/>
                    <a:pt x="12" y="1"/>
                    <a:pt x="14" y="0"/>
                  </a:cubicBezTo>
                  <a:cubicBezTo>
                    <a:pt x="16" y="0"/>
                    <a:pt x="19" y="0"/>
                    <a:pt x="21" y="0"/>
                  </a:cubicBezTo>
                  <a:close/>
                </a:path>
              </a:pathLst>
            </a:custGeom>
            <a:solidFill>
              <a:srgbClr val="0079C1"/>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139" name="Freeform 62"/>
            <p:cNvSpPr>
              <a:spLocks/>
            </p:cNvSpPr>
            <p:nvPr/>
          </p:nvSpPr>
          <p:spPr bwMode="auto">
            <a:xfrm>
              <a:off x="2291" y="2069"/>
              <a:ext cx="175" cy="47"/>
            </a:xfrm>
            <a:custGeom>
              <a:avLst/>
              <a:gdLst/>
              <a:ahLst/>
              <a:cxnLst>
                <a:cxn ang="0">
                  <a:pos x="175" y="27"/>
                </a:cxn>
                <a:cxn ang="0">
                  <a:pos x="170" y="47"/>
                </a:cxn>
                <a:cxn ang="0">
                  <a:pos x="0" y="20"/>
                </a:cxn>
                <a:cxn ang="0">
                  <a:pos x="6" y="0"/>
                </a:cxn>
                <a:cxn ang="0">
                  <a:pos x="175" y="27"/>
                </a:cxn>
              </a:cxnLst>
              <a:rect l="0" t="0" r="r" b="b"/>
              <a:pathLst>
                <a:path w="175" h="47">
                  <a:moveTo>
                    <a:pt x="175" y="27"/>
                  </a:moveTo>
                  <a:lnTo>
                    <a:pt x="170" y="47"/>
                  </a:lnTo>
                  <a:lnTo>
                    <a:pt x="0" y="20"/>
                  </a:lnTo>
                  <a:lnTo>
                    <a:pt x="6" y="0"/>
                  </a:lnTo>
                  <a:lnTo>
                    <a:pt x="175" y="27"/>
                  </a:lnTo>
                  <a:close/>
                </a:path>
              </a:pathLst>
            </a:custGeom>
            <a:solidFill>
              <a:srgbClr val="0079C1"/>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140" name="Freeform 63"/>
            <p:cNvSpPr>
              <a:spLocks/>
            </p:cNvSpPr>
            <p:nvPr/>
          </p:nvSpPr>
          <p:spPr bwMode="auto">
            <a:xfrm>
              <a:off x="2342" y="2113"/>
              <a:ext cx="52" cy="33"/>
            </a:xfrm>
            <a:custGeom>
              <a:avLst/>
              <a:gdLst/>
              <a:ahLst/>
              <a:cxnLst>
                <a:cxn ang="0">
                  <a:pos x="22" y="0"/>
                </a:cxn>
                <a:cxn ang="0">
                  <a:pos x="29" y="2"/>
                </a:cxn>
                <a:cxn ang="0">
                  <a:pos x="34" y="6"/>
                </a:cxn>
                <a:cxn ang="0">
                  <a:pos x="37" y="10"/>
                </a:cxn>
                <a:cxn ang="0">
                  <a:pos x="37" y="15"/>
                </a:cxn>
                <a:cxn ang="0">
                  <a:pos x="34" y="19"/>
                </a:cxn>
                <a:cxn ang="0">
                  <a:pos x="29" y="22"/>
                </a:cxn>
                <a:cxn ang="0">
                  <a:pos x="23" y="24"/>
                </a:cxn>
                <a:cxn ang="0">
                  <a:pos x="16" y="24"/>
                </a:cxn>
                <a:cxn ang="0">
                  <a:pos x="9" y="22"/>
                </a:cxn>
                <a:cxn ang="0">
                  <a:pos x="4" y="18"/>
                </a:cxn>
                <a:cxn ang="0">
                  <a:pos x="1" y="14"/>
                </a:cxn>
                <a:cxn ang="0">
                  <a:pos x="0" y="9"/>
                </a:cxn>
                <a:cxn ang="0">
                  <a:pos x="3" y="5"/>
                </a:cxn>
                <a:cxn ang="0">
                  <a:pos x="8" y="1"/>
                </a:cxn>
                <a:cxn ang="0">
                  <a:pos x="14" y="0"/>
                </a:cxn>
                <a:cxn ang="0">
                  <a:pos x="22" y="0"/>
                </a:cxn>
              </a:cxnLst>
              <a:rect l="0" t="0" r="r" b="b"/>
              <a:pathLst>
                <a:path w="37" h="24">
                  <a:moveTo>
                    <a:pt x="22" y="0"/>
                  </a:moveTo>
                  <a:cubicBezTo>
                    <a:pt x="24" y="0"/>
                    <a:pt x="26" y="1"/>
                    <a:pt x="29" y="2"/>
                  </a:cubicBezTo>
                  <a:cubicBezTo>
                    <a:pt x="31" y="3"/>
                    <a:pt x="32" y="4"/>
                    <a:pt x="34" y="6"/>
                  </a:cubicBezTo>
                  <a:cubicBezTo>
                    <a:pt x="35" y="7"/>
                    <a:pt x="36" y="8"/>
                    <a:pt x="37" y="10"/>
                  </a:cubicBezTo>
                  <a:cubicBezTo>
                    <a:pt x="37" y="11"/>
                    <a:pt x="37" y="13"/>
                    <a:pt x="37" y="15"/>
                  </a:cubicBezTo>
                  <a:cubicBezTo>
                    <a:pt x="37" y="16"/>
                    <a:pt x="36" y="18"/>
                    <a:pt x="34" y="19"/>
                  </a:cubicBezTo>
                  <a:cubicBezTo>
                    <a:pt x="33" y="20"/>
                    <a:pt x="31" y="22"/>
                    <a:pt x="29" y="22"/>
                  </a:cubicBezTo>
                  <a:cubicBezTo>
                    <a:pt x="28" y="23"/>
                    <a:pt x="25" y="24"/>
                    <a:pt x="23" y="24"/>
                  </a:cubicBezTo>
                  <a:cubicBezTo>
                    <a:pt x="21" y="24"/>
                    <a:pt x="18" y="24"/>
                    <a:pt x="16" y="24"/>
                  </a:cubicBezTo>
                  <a:cubicBezTo>
                    <a:pt x="13" y="23"/>
                    <a:pt x="11" y="23"/>
                    <a:pt x="9" y="22"/>
                  </a:cubicBezTo>
                  <a:cubicBezTo>
                    <a:pt x="7" y="21"/>
                    <a:pt x="5" y="20"/>
                    <a:pt x="4" y="18"/>
                  </a:cubicBezTo>
                  <a:cubicBezTo>
                    <a:pt x="2" y="17"/>
                    <a:pt x="1" y="15"/>
                    <a:pt x="1" y="14"/>
                  </a:cubicBezTo>
                  <a:cubicBezTo>
                    <a:pt x="0" y="12"/>
                    <a:pt x="0" y="11"/>
                    <a:pt x="0" y="9"/>
                  </a:cubicBezTo>
                  <a:cubicBezTo>
                    <a:pt x="1" y="7"/>
                    <a:pt x="2" y="6"/>
                    <a:pt x="3" y="5"/>
                  </a:cubicBezTo>
                  <a:cubicBezTo>
                    <a:pt x="4" y="3"/>
                    <a:pt x="6" y="2"/>
                    <a:pt x="8" y="1"/>
                  </a:cubicBezTo>
                  <a:cubicBezTo>
                    <a:pt x="10" y="1"/>
                    <a:pt x="12" y="0"/>
                    <a:pt x="14" y="0"/>
                  </a:cubicBezTo>
                  <a:cubicBezTo>
                    <a:pt x="17" y="0"/>
                    <a:pt x="19" y="0"/>
                    <a:pt x="22" y="0"/>
                  </a:cubicBezTo>
                  <a:close/>
                </a:path>
              </a:pathLst>
            </a:custGeom>
            <a:solidFill>
              <a:srgbClr val="0079C1"/>
            </a:solidFill>
            <a:ln w="127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grpSp>
      <p:sp>
        <p:nvSpPr>
          <p:cNvPr id="142" name="Text Box 40"/>
          <p:cNvSpPr txBox="1">
            <a:spLocks noChangeArrowheads="1"/>
          </p:cNvSpPr>
          <p:nvPr/>
        </p:nvSpPr>
        <p:spPr bwMode="auto">
          <a:xfrm>
            <a:off x="3707904" y="2499742"/>
            <a:ext cx="7056784" cy="1675501"/>
          </a:xfrm>
          <a:prstGeom prst="rect">
            <a:avLst/>
          </a:prstGeom>
          <a:noFill/>
          <a:ln w="9525">
            <a:noFill/>
            <a:miter lim="800000"/>
            <a:headEnd/>
            <a:tailEnd/>
          </a:ln>
          <a:effectLst/>
        </p:spPr>
        <p:txBody>
          <a:bodyPr anchor="ctr"/>
          <a:lstStyle/>
          <a:p>
            <a:pPr>
              <a:spcBef>
                <a:spcPct val="50000"/>
              </a:spcBef>
            </a:pPr>
            <a:r>
              <a:rPr lang="zh-CN" altLang="en-US" sz="3600" b="1" dirty="0" smtClean="0">
                <a:solidFill>
                  <a:schemeClr val="accent6">
                    <a:lumMod val="75000"/>
                  </a:schemeClr>
                </a:solidFill>
                <a:latin typeface="微软雅黑" pitchFamily="34" charset="-122"/>
                <a:ea typeface="微软雅黑" pitchFamily="34" charset="-122"/>
              </a:rPr>
              <a:t>灵活自助，结算方式多样</a:t>
            </a:r>
            <a:r>
              <a:rPr lang="en-GB" altLang="zh-CN" sz="3600" b="1" dirty="0" smtClean="0">
                <a:solidFill>
                  <a:schemeClr val="accent6">
                    <a:lumMod val="75000"/>
                  </a:schemeClr>
                </a:solidFill>
                <a:latin typeface="微软雅黑" pitchFamily="34" charset="-122"/>
                <a:ea typeface="微软雅黑" pitchFamily="34" charset="-122"/>
              </a:rPr>
              <a:t>!</a:t>
            </a:r>
            <a:endParaRPr lang="en-GB" altLang="zh-CN" sz="3600" b="1" dirty="0">
              <a:solidFill>
                <a:schemeClr val="accent6">
                  <a:lumMod val="75000"/>
                </a:schemeClr>
              </a:solidFill>
              <a:latin typeface="微软雅黑" pitchFamily="34" charset="-122"/>
              <a:ea typeface="微软雅黑" pitchFamily="34" charset="-122"/>
            </a:endParaRPr>
          </a:p>
        </p:txBody>
      </p:sp>
      <p:sp>
        <p:nvSpPr>
          <p:cNvPr id="143" name="Text Box 41"/>
          <p:cNvSpPr txBox="1">
            <a:spLocks noChangeArrowheads="1"/>
          </p:cNvSpPr>
          <p:nvPr/>
        </p:nvSpPr>
        <p:spPr bwMode="auto">
          <a:xfrm>
            <a:off x="3707904" y="1923678"/>
            <a:ext cx="4427984" cy="1369690"/>
          </a:xfrm>
          <a:prstGeom prst="rect">
            <a:avLst/>
          </a:prstGeom>
          <a:noFill/>
          <a:ln w="9525">
            <a:noFill/>
            <a:miter lim="800000"/>
            <a:headEnd/>
            <a:tailEnd/>
          </a:ln>
          <a:effectLst/>
        </p:spPr>
        <p:txBody>
          <a:bodyPr anchor="ctr"/>
          <a:lstStyle/>
          <a:p>
            <a:pPr>
              <a:spcBef>
                <a:spcPct val="50000"/>
              </a:spcBef>
            </a:pPr>
            <a:r>
              <a:rPr lang="en-US" altLang="zh-CN" sz="7200" b="1" dirty="0" smtClean="0">
                <a:solidFill>
                  <a:schemeClr val="accent6">
                    <a:lumMod val="75000"/>
                  </a:schemeClr>
                </a:solidFill>
                <a:latin typeface="微软雅黑" pitchFamily="34" charset="-122"/>
                <a:ea typeface="微软雅黑" pitchFamily="34" charset="-122"/>
              </a:rPr>
              <a:t>365</a:t>
            </a:r>
            <a:r>
              <a:rPr lang="zh-CN" altLang="en-US" sz="2800" dirty="0" smtClean="0">
                <a:solidFill>
                  <a:schemeClr val="accent6">
                    <a:lumMod val="75000"/>
                  </a:schemeClr>
                </a:solidFill>
                <a:latin typeface="微软雅黑" pitchFamily="34" charset="-122"/>
                <a:ea typeface="微软雅黑" pitchFamily="34" charset="-122"/>
              </a:rPr>
              <a:t>天结算服务</a:t>
            </a:r>
            <a:r>
              <a:rPr lang="en-US" altLang="zh-CN" sz="7200" dirty="0" smtClean="0">
                <a:solidFill>
                  <a:schemeClr val="accent6">
                    <a:lumMod val="75000"/>
                  </a:schemeClr>
                </a:solidFill>
                <a:latin typeface="微软雅黑" pitchFamily="34" charset="-122"/>
                <a:ea typeface="微软雅黑" pitchFamily="34" charset="-122"/>
              </a:rPr>
              <a:t> </a:t>
            </a:r>
            <a:endParaRPr lang="en-GB" altLang="zh-CN" sz="7200" dirty="0">
              <a:solidFill>
                <a:schemeClr val="accent6">
                  <a:lumMod val="75000"/>
                </a:schemeClr>
              </a:solidFill>
              <a:latin typeface="微软雅黑" pitchFamily="34" charset="-122"/>
              <a:ea typeface="微软雅黑" pitchFamily="34" charset="-122"/>
            </a:endParaRPr>
          </a:p>
        </p:txBody>
      </p:sp>
      <p:sp>
        <p:nvSpPr>
          <p:cNvPr id="144" name="Text Box 52"/>
          <p:cNvSpPr txBox="1">
            <a:spLocks noChangeArrowheads="1"/>
          </p:cNvSpPr>
          <p:nvPr/>
        </p:nvSpPr>
        <p:spPr bwMode="auto">
          <a:xfrm>
            <a:off x="5259387" y="987574"/>
            <a:ext cx="3884613" cy="1235075"/>
          </a:xfrm>
          <a:prstGeom prst="rect">
            <a:avLst/>
          </a:prstGeom>
          <a:noFill/>
          <a:ln w="9525">
            <a:noFill/>
            <a:miter lim="800000"/>
            <a:headEnd/>
            <a:tailEnd/>
          </a:ln>
          <a:effectLst/>
        </p:spPr>
        <p:txBody>
          <a:bodyPr anchor="ctr"/>
          <a:lstStyle/>
          <a:p>
            <a:pPr algn="ctr">
              <a:spcBef>
                <a:spcPct val="50000"/>
              </a:spcBef>
            </a:pPr>
            <a:r>
              <a:rPr lang="en-GB" altLang="zh-CN" sz="8000" b="1" dirty="0">
                <a:solidFill>
                  <a:schemeClr val="bg1">
                    <a:lumMod val="75000"/>
                  </a:schemeClr>
                </a:solidFill>
                <a:latin typeface="微软雅黑" pitchFamily="34" charset="-122"/>
                <a:ea typeface="微软雅黑" pitchFamily="34" charset="-122"/>
              </a:rPr>
              <a:t>help?</a:t>
            </a:r>
          </a:p>
        </p:txBody>
      </p:sp>
      <p:sp>
        <p:nvSpPr>
          <p:cNvPr id="145" name="Text Box 53"/>
          <p:cNvSpPr txBox="1">
            <a:spLocks noChangeArrowheads="1"/>
          </p:cNvSpPr>
          <p:nvPr/>
        </p:nvSpPr>
        <p:spPr bwMode="auto">
          <a:xfrm>
            <a:off x="3923928" y="555526"/>
            <a:ext cx="3587750" cy="1009650"/>
          </a:xfrm>
          <a:prstGeom prst="rect">
            <a:avLst/>
          </a:prstGeom>
          <a:noFill/>
          <a:ln w="9525">
            <a:noFill/>
            <a:miter lim="800000"/>
            <a:headEnd/>
            <a:tailEnd/>
          </a:ln>
          <a:effectLst/>
        </p:spPr>
        <p:txBody>
          <a:bodyPr anchor="ctr"/>
          <a:lstStyle/>
          <a:p>
            <a:pPr>
              <a:spcBef>
                <a:spcPct val="50000"/>
              </a:spcBef>
            </a:pPr>
            <a:r>
              <a:rPr lang="en-GB" altLang="zh-CN" sz="3600" dirty="0">
                <a:solidFill>
                  <a:schemeClr val="bg1">
                    <a:lumMod val="75000"/>
                  </a:schemeClr>
                </a:solidFill>
                <a:latin typeface="微软雅黑" pitchFamily="34" charset="-122"/>
                <a:ea typeface="微软雅黑" pitchFamily="34" charset="-122"/>
              </a:rPr>
              <a:t>How can we</a:t>
            </a:r>
          </a:p>
        </p:txBody>
      </p:sp>
      <p:sp>
        <p:nvSpPr>
          <p:cNvPr id="146" name="矩形 145"/>
          <p:cNvSpPr/>
          <p:nvPr/>
        </p:nvSpPr>
        <p:spPr>
          <a:xfrm>
            <a:off x="3779912" y="3723878"/>
            <a:ext cx="4896544" cy="646331"/>
          </a:xfrm>
          <a:prstGeom prst="rect">
            <a:avLst/>
          </a:prstGeom>
        </p:spPr>
        <p:txBody>
          <a:bodyPr wrap="square">
            <a:spAutoFit/>
          </a:bodyPr>
          <a:lstStyle/>
          <a:p>
            <a:pPr algn="just"/>
            <a:r>
              <a:rPr lang="zh-CN" altLang="en-US" dirty="0" smtClean="0">
                <a:solidFill>
                  <a:schemeClr val="bg1">
                    <a:lumMod val="65000"/>
                  </a:schemeClr>
                </a:solidFill>
                <a:latin typeface="微软雅黑" pitchFamily="34" charset="-122"/>
                <a:ea typeface="微软雅黑" pitchFamily="34" charset="-122"/>
              </a:rPr>
              <a:t>宝付</a:t>
            </a:r>
            <a:r>
              <a:rPr lang="zh-CN" altLang="en-US" dirty="0">
                <a:solidFill>
                  <a:schemeClr val="bg1">
                    <a:lumMod val="65000"/>
                  </a:schemeClr>
                </a:solidFill>
                <a:latin typeface="微软雅黑" pitchFamily="34" charset="-122"/>
                <a:ea typeface="微软雅黑" pitchFamily="34" charset="-122"/>
              </a:rPr>
              <a:t>提供全年</a:t>
            </a:r>
            <a:r>
              <a:rPr lang="en-US" altLang="zh-CN" dirty="0">
                <a:solidFill>
                  <a:schemeClr val="bg1">
                    <a:lumMod val="65000"/>
                  </a:schemeClr>
                </a:solidFill>
                <a:latin typeface="微软雅黑" pitchFamily="34" charset="-122"/>
                <a:ea typeface="微软雅黑" pitchFamily="34" charset="-122"/>
              </a:rPr>
              <a:t>365</a:t>
            </a:r>
            <a:r>
              <a:rPr lang="zh-CN" altLang="en-US" dirty="0">
                <a:solidFill>
                  <a:schemeClr val="bg1">
                    <a:lumMod val="65000"/>
                  </a:schemeClr>
                </a:solidFill>
                <a:latin typeface="微软雅黑" pitchFamily="34" charset="-122"/>
                <a:ea typeface="微软雅黑" pitchFamily="34" charset="-122"/>
              </a:rPr>
              <a:t>天不间断的</a:t>
            </a:r>
            <a:r>
              <a:rPr lang="zh-CN" altLang="en-US" dirty="0" smtClean="0">
                <a:solidFill>
                  <a:schemeClr val="bg1">
                    <a:lumMod val="65000"/>
                  </a:schemeClr>
                </a:solidFill>
                <a:latin typeface="微软雅黑" pitchFamily="34" charset="-122"/>
                <a:ea typeface="微软雅黑" pitchFamily="34" charset="-122"/>
              </a:rPr>
              <a:t>结算服务，无论您在何时何地，都能获得宝付的结算支持</a:t>
            </a:r>
            <a:endParaRPr lang="zh-CN" altLang="en-US" dirty="0">
              <a:solidFill>
                <a:schemeClr val="bg1">
                  <a:lumMod val="65000"/>
                </a:schemeClr>
              </a:solidFill>
              <a:latin typeface="微软雅黑" pitchFamily="34" charset="-122"/>
              <a:ea typeface="微软雅黑"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300"/>
                                        <p:tgtEl>
                                          <p:spTgt spid="81"/>
                                        </p:tgtEl>
                                      </p:cBhvr>
                                    </p:animEffect>
                                  </p:childTnLst>
                                </p:cTn>
                              </p:par>
                              <p:par>
                                <p:cTn id="8" presetID="18" presetClass="entr" presetSubtype="3" fill="hold" grpId="0" nodeType="withEffect">
                                  <p:stCondLst>
                                    <p:cond delay="300"/>
                                  </p:stCondLst>
                                  <p:childTnLst>
                                    <p:set>
                                      <p:cBhvr>
                                        <p:cTn id="9" dur="1" fill="hold">
                                          <p:stCondLst>
                                            <p:cond delay="0"/>
                                          </p:stCondLst>
                                        </p:cTn>
                                        <p:tgtEl>
                                          <p:spTgt spid="73"/>
                                        </p:tgtEl>
                                        <p:attrNameLst>
                                          <p:attrName>style.visibility</p:attrName>
                                        </p:attrNameLst>
                                      </p:cBhvr>
                                      <p:to>
                                        <p:strVal val="visible"/>
                                      </p:to>
                                    </p:set>
                                    <p:animEffect transition="in" filter="strips(upRight)">
                                      <p:cBhvr>
                                        <p:cTn id="10" dur="600"/>
                                        <p:tgtEl>
                                          <p:spTgt spid="73"/>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72"/>
                                        </p:tgtEl>
                                        <p:attrNameLst>
                                          <p:attrName>style.visibility</p:attrName>
                                        </p:attrNameLst>
                                      </p:cBhvr>
                                      <p:to>
                                        <p:strVal val="visible"/>
                                      </p:to>
                                    </p:set>
                                    <p:animEffect transition="in" filter="wipe(up)">
                                      <p:cBhvr>
                                        <p:cTn id="13" dur="100"/>
                                        <p:tgtEl>
                                          <p:spTgt spid="72"/>
                                        </p:tgtEl>
                                      </p:cBhvr>
                                    </p:animEffect>
                                  </p:childTnLst>
                                </p:cTn>
                              </p:par>
                              <p:par>
                                <p:cTn id="14" presetID="18" presetClass="entr" presetSubtype="6" fill="hold" nodeType="withEffect">
                                  <p:stCondLst>
                                    <p:cond delay="400"/>
                                  </p:stCondLst>
                                  <p:childTnLst>
                                    <p:set>
                                      <p:cBhvr>
                                        <p:cTn id="15" dur="1" fill="hold">
                                          <p:stCondLst>
                                            <p:cond delay="0"/>
                                          </p:stCondLst>
                                        </p:cTn>
                                        <p:tgtEl>
                                          <p:spTgt spid="78"/>
                                        </p:tgtEl>
                                        <p:attrNameLst>
                                          <p:attrName>style.visibility</p:attrName>
                                        </p:attrNameLst>
                                      </p:cBhvr>
                                      <p:to>
                                        <p:strVal val="visible"/>
                                      </p:to>
                                    </p:set>
                                    <p:animEffect transition="in" filter="strips(downRight)">
                                      <p:cBhvr>
                                        <p:cTn id="16" dur="300"/>
                                        <p:tgtEl>
                                          <p:spTgt spid="78"/>
                                        </p:tgtEl>
                                      </p:cBhvr>
                                    </p:animEffect>
                                  </p:childTnLst>
                                </p:cTn>
                              </p:par>
                              <p:par>
                                <p:cTn id="17" presetID="22" presetClass="entr" presetSubtype="4" fill="hold" nodeType="withEffect">
                                  <p:stCondLst>
                                    <p:cond delay="700"/>
                                  </p:stCondLst>
                                  <p:childTnLst>
                                    <p:set>
                                      <p:cBhvr>
                                        <p:cTn id="18" dur="1" fill="hold">
                                          <p:stCondLst>
                                            <p:cond delay="0"/>
                                          </p:stCondLst>
                                        </p:cTn>
                                        <p:tgtEl>
                                          <p:spTgt spid="75"/>
                                        </p:tgtEl>
                                        <p:attrNameLst>
                                          <p:attrName>style.visibility</p:attrName>
                                        </p:attrNameLst>
                                      </p:cBhvr>
                                      <p:to>
                                        <p:strVal val="visible"/>
                                      </p:to>
                                    </p:set>
                                    <p:animEffect transition="in" filter="wipe(down)">
                                      <p:cBhvr>
                                        <p:cTn id="19" dur="200"/>
                                        <p:tgtEl>
                                          <p:spTgt spid="75"/>
                                        </p:tgtEl>
                                      </p:cBhvr>
                                    </p:animEffect>
                                  </p:childTnLst>
                                </p:cTn>
                              </p:par>
                              <p:par>
                                <p:cTn id="20" presetID="22" presetClass="entr" presetSubtype="2" fill="hold" grpId="0" nodeType="withEffect">
                                  <p:stCondLst>
                                    <p:cond delay="900"/>
                                  </p:stCondLst>
                                  <p:childTnLst>
                                    <p:set>
                                      <p:cBhvr>
                                        <p:cTn id="21" dur="1" fill="hold">
                                          <p:stCondLst>
                                            <p:cond delay="0"/>
                                          </p:stCondLst>
                                        </p:cTn>
                                        <p:tgtEl>
                                          <p:spTgt spid="74"/>
                                        </p:tgtEl>
                                        <p:attrNameLst>
                                          <p:attrName>style.visibility</p:attrName>
                                        </p:attrNameLst>
                                      </p:cBhvr>
                                      <p:to>
                                        <p:strVal val="visible"/>
                                      </p:to>
                                    </p:set>
                                    <p:animEffect transition="in" filter="wipe(right)">
                                      <p:cBhvr>
                                        <p:cTn id="22" dur="300"/>
                                        <p:tgtEl>
                                          <p:spTgt spid="74"/>
                                        </p:tgtEl>
                                      </p:cBhvr>
                                    </p:animEffect>
                                  </p:childTnLst>
                                </p:cTn>
                              </p:par>
                              <p:par>
                                <p:cTn id="23" presetID="42" presetClass="entr" presetSubtype="0" fill="hold" nodeType="withEffect">
                                  <p:stCondLst>
                                    <p:cond delay="120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300"/>
                                        <p:tgtEl>
                                          <p:spTgt spid="95"/>
                                        </p:tgtEl>
                                      </p:cBhvr>
                                    </p:animEffect>
                                    <p:anim calcmode="lin" valueType="num">
                                      <p:cBhvr>
                                        <p:cTn id="26" dur="300" fill="hold"/>
                                        <p:tgtEl>
                                          <p:spTgt spid="95"/>
                                        </p:tgtEl>
                                        <p:attrNameLst>
                                          <p:attrName>ppt_x</p:attrName>
                                        </p:attrNameLst>
                                      </p:cBhvr>
                                      <p:tavLst>
                                        <p:tav tm="0">
                                          <p:val>
                                            <p:strVal val="#ppt_x"/>
                                          </p:val>
                                        </p:tav>
                                        <p:tav tm="100000">
                                          <p:val>
                                            <p:strVal val="#ppt_x"/>
                                          </p:val>
                                        </p:tav>
                                      </p:tavLst>
                                    </p:anim>
                                    <p:anim calcmode="lin" valueType="num">
                                      <p:cBhvr>
                                        <p:cTn id="27" dur="300" fill="hold"/>
                                        <p:tgtEl>
                                          <p:spTgt spid="95"/>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1300"/>
                                  </p:stCondLst>
                                  <p:childTnLst>
                                    <p:set>
                                      <p:cBhvr>
                                        <p:cTn id="29" dur="1" fill="hold">
                                          <p:stCondLst>
                                            <p:cond delay="0"/>
                                          </p:stCondLst>
                                        </p:cTn>
                                        <p:tgtEl>
                                          <p:spTgt spid="113"/>
                                        </p:tgtEl>
                                        <p:attrNameLst>
                                          <p:attrName>style.visibility</p:attrName>
                                        </p:attrNameLst>
                                      </p:cBhvr>
                                      <p:to>
                                        <p:strVal val="visible"/>
                                      </p:to>
                                    </p:set>
                                    <p:animEffect transition="in" filter="fade">
                                      <p:cBhvr>
                                        <p:cTn id="30" dur="300"/>
                                        <p:tgtEl>
                                          <p:spTgt spid="113"/>
                                        </p:tgtEl>
                                      </p:cBhvr>
                                    </p:animEffect>
                                    <p:anim calcmode="lin" valueType="num">
                                      <p:cBhvr>
                                        <p:cTn id="31" dur="300" fill="hold"/>
                                        <p:tgtEl>
                                          <p:spTgt spid="113"/>
                                        </p:tgtEl>
                                        <p:attrNameLst>
                                          <p:attrName>ppt_x</p:attrName>
                                        </p:attrNameLst>
                                      </p:cBhvr>
                                      <p:tavLst>
                                        <p:tav tm="0">
                                          <p:val>
                                            <p:strVal val="#ppt_x"/>
                                          </p:val>
                                        </p:tav>
                                        <p:tav tm="100000">
                                          <p:val>
                                            <p:strVal val="#ppt_x"/>
                                          </p:val>
                                        </p:tav>
                                      </p:tavLst>
                                    </p:anim>
                                    <p:anim calcmode="lin" valueType="num">
                                      <p:cBhvr>
                                        <p:cTn id="32" dur="300" fill="hold"/>
                                        <p:tgtEl>
                                          <p:spTgt spid="113"/>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1400"/>
                                  </p:stCondLst>
                                  <p:childTnLst>
                                    <p:set>
                                      <p:cBhvr>
                                        <p:cTn id="34" dur="1" fill="hold">
                                          <p:stCondLst>
                                            <p:cond delay="0"/>
                                          </p:stCondLst>
                                        </p:cTn>
                                        <p:tgtEl>
                                          <p:spTgt spid="126"/>
                                        </p:tgtEl>
                                        <p:attrNameLst>
                                          <p:attrName>style.visibility</p:attrName>
                                        </p:attrNameLst>
                                      </p:cBhvr>
                                      <p:to>
                                        <p:strVal val="visible"/>
                                      </p:to>
                                    </p:set>
                                    <p:animEffect transition="in" filter="fade">
                                      <p:cBhvr>
                                        <p:cTn id="35" dur="300"/>
                                        <p:tgtEl>
                                          <p:spTgt spid="126"/>
                                        </p:tgtEl>
                                      </p:cBhvr>
                                    </p:animEffect>
                                    <p:anim calcmode="lin" valueType="num">
                                      <p:cBhvr>
                                        <p:cTn id="36" dur="300" fill="hold"/>
                                        <p:tgtEl>
                                          <p:spTgt spid="126"/>
                                        </p:tgtEl>
                                        <p:attrNameLst>
                                          <p:attrName>ppt_x</p:attrName>
                                        </p:attrNameLst>
                                      </p:cBhvr>
                                      <p:tavLst>
                                        <p:tav tm="0">
                                          <p:val>
                                            <p:strVal val="#ppt_x"/>
                                          </p:val>
                                        </p:tav>
                                        <p:tav tm="100000">
                                          <p:val>
                                            <p:strVal val="#ppt_x"/>
                                          </p:val>
                                        </p:tav>
                                      </p:tavLst>
                                    </p:anim>
                                    <p:anim calcmode="lin" valueType="num">
                                      <p:cBhvr>
                                        <p:cTn id="37" dur="300" fill="hold"/>
                                        <p:tgtEl>
                                          <p:spTgt spid="126"/>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1500"/>
                                  </p:stCondLst>
                                  <p:childTnLst>
                                    <p:set>
                                      <p:cBhvr>
                                        <p:cTn id="39" dur="1" fill="hold">
                                          <p:stCondLst>
                                            <p:cond delay="0"/>
                                          </p:stCondLst>
                                        </p:cTn>
                                        <p:tgtEl>
                                          <p:spTgt spid="129"/>
                                        </p:tgtEl>
                                        <p:attrNameLst>
                                          <p:attrName>style.visibility</p:attrName>
                                        </p:attrNameLst>
                                      </p:cBhvr>
                                      <p:to>
                                        <p:strVal val="visible"/>
                                      </p:to>
                                    </p:set>
                                    <p:animEffect transition="in" filter="fade">
                                      <p:cBhvr>
                                        <p:cTn id="40" dur="300"/>
                                        <p:tgtEl>
                                          <p:spTgt spid="129"/>
                                        </p:tgtEl>
                                      </p:cBhvr>
                                    </p:animEffect>
                                    <p:anim calcmode="lin" valueType="num">
                                      <p:cBhvr>
                                        <p:cTn id="41" dur="300" fill="hold"/>
                                        <p:tgtEl>
                                          <p:spTgt spid="129"/>
                                        </p:tgtEl>
                                        <p:attrNameLst>
                                          <p:attrName>ppt_x</p:attrName>
                                        </p:attrNameLst>
                                      </p:cBhvr>
                                      <p:tavLst>
                                        <p:tav tm="0">
                                          <p:val>
                                            <p:strVal val="#ppt_x"/>
                                          </p:val>
                                        </p:tav>
                                        <p:tav tm="100000">
                                          <p:val>
                                            <p:strVal val="#ppt_x"/>
                                          </p:val>
                                        </p:tav>
                                      </p:tavLst>
                                    </p:anim>
                                    <p:anim calcmode="lin" valueType="num">
                                      <p:cBhvr>
                                        <p:cTn id="42" dur="300" fill="hold"/>
                                        <p:tgtEl>
                                          <p:spTgt spid="129"/>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1600"/>
                                  </p:stCondLst>
                                  <p:childTnLst>
                                    <p:set>
                                      <p:cBhvr>
                                        <p:cTn id="44" dur="1" fill="hold">
                                          <p:stCondLst>
                                            <p:cond delay="0"/>
                                          </p:stCondLst>
                                        </p:cTn>
                                        <p:tgtEl>
                                          <p:spTgt spid="123"/>
                                        </p:tgtEl>
                                        <p:attrNameLst>
                                          <p:attrName>style.visibility</p:attrName>
                                        </p:attrNameLst>
                                      </p:cBhvr>
                                      <p:to>
                                        <p:strVal val="visible"/>
                                      </p:to>
                                    </p:set>
                                    <p:animEffect transition="in" filter="fade">
                                      <p:cBhvr>
                                        <p:cTn id="45" dur="300"/>
                                        <p:tgtEl>
                                          <p:spTgt spid="123"/>
                                        </p:tgtEl>
                                      </p:cBhvr>
                                    </p:animEffect>
                                    <p:anim calcmode="lin" valueType="num">
                                      <p:cBhvr>
                                        <p:cTn id="46" dur="300" fill="hold"/>
                                        <p:tgtEl>
                                          <p:spTgt spid="123"/>
                                        </p:tgtEl>
                                        <p:attrNameLst>
                                          <p:attrName>ppt_x</p:attrName>
                                        </p:attrNameLst>
                                      </p:cBhvr>
                                      <p:tavLst>
                                        <p:tav tm="0">
                                          <p:val>
                                            <p:strVal val="#ppt_x"/>
                                          </p:val>
                                        </p:tav>
                                        <p:tav tm="100000">
                                          <p:val>
                                            <p:strVal val="#ppt_x"/>
                                          </p:val>
                                        </p:tav>
                                      </p:tavLst>
                                    </p:anim>
                                    <p:anim calcmode="lin" valueType="num">
                                      <p:cBhvr>
                                        <p:cTn id="47" dur="300" fill="hold"/>
                                        <p:tgtEl>
                                          <p:spTgt spid="123"/>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1700"/>
                                  </p:stCondLst>
                                  <p:childTnLst>
                                    <p:set>
                                      <p:cBhvr>
                                        <p:cTn id="49" dur="1" fill="hold">
                                          <p:stCondLst>
                                            <p:cond delay="0"/>
                                          </p:stCondLst>
                                        </p:cTn>
                                        <p:tgtEl>
                                          <p:spTgt spid="120"/>
                                        </p:tgtEl>
                                        <p:attrNameLst>
                                          <p:attrName>style.visibility</p:attrName>
                                        </p:attrNameLst>
                                      </p:cBhvr>
                                      <p:to>
                                        <p:strVal val="visible"/>
                                      </p:to>
                                    </p:set>
                                    <p:animEffect transition="in" filter="fade">
                                      <p:cBhvr>
                                        <p:cTn id="50" dur="300"/>
                                        <p:tgtEl>
                                          <p:spTgt spid="120"/>
                                        </p:tgtEl>
                                      </p:cBhvr>
                                    </p:animEffect>
                                    <p:anim calcmode="lin" valueType="num">
                                      <p:cBhvr>
                                        <p:cTn id="51" dur="300" fill="hold"/>
                                        <p:tgtEl>
                                          <p:spTgt spid="120"/>
                                        </p:tgtEl>
                                        <p:attrNameLst>
                                          <p:attrName>ppt_x</p:attrName>
                                        </p:attrNameLst>
                                      </p:cBhvr>
                                      <p:tavLst>
                                        <p:tav tm="0">
                                          <p:val>
                                            <p:strVal val="#ppt_x"/>
                                          </p:val>
                                        </p:tav>
                                        <p:tav tm="100000">
                                          <p:val>
                                            <p:strVal val="#ppt_x"/>
                                          </p:val>
                                        </p:tav>
                                      </p:tavLst>
                                    </p:anim>
                                    <p:anim calcmode="lin" valueType="num">
                                      <p:cBhvr>
                                        <p:cTn id="52" dur="300" fill="hold"/>
                                        <p:tgtEl>
                                          <p:spTgt spid="120"/>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1800"/>
                                  </p:stCondLst>
                                  <p:childTnLst>
                                    <p:set>
                                      <p:cBhvr>
                                        <p:cTn id="54" dur="1" fill="hold">
                                          <p:stCondLst>
                                            <p:cond delay="0"/>
                                          </p:stCondLst>
                                        </p:cTn>
                                        <p:tgtEl>
                                          <p:spTgt spid="117"/>
                                        </p:tgtEl>
                                        <p:attrNameLst>
                                          <p:attrName>style.visibility</p:attrName>
                                        </p:attrNameLst>
                                      </p:cBhvr>
                                      <p:to>
                                        <p:strVal val="visible"/>
                                      </p:to>
                                    </p:set>
                                    <p:animEffect transition="in" filter="fade">
                                      <p:cBhvr>
                                        <p:cTn id="55" dur="300"/>
                                        <p:tgtEl>
                                          <p:spTgt spid="117"/>
                                        </p:tgtEl>
                                      </p:cBhvr>
                                    </p:animEffect>
                                    <p:anim calcmode="lin" valueType="num">
                                      <p:cBhvr>
                                        <p:cTn id="56" dur="300" fill="hold"/>
                                        <p:tgtEl>
                                          <p:spTgt spid="117"/>
                                        </p:tgtEl>
                                        <p:attrNameLst>
                                          <p:attrName>ppt_x</p:attrName>
                                        </p:attrNameLst>
                                      </p:cBhvr>
                                      <p:tavLst>
                                        <p:tav tm="0">
                                          <p:val>
                                            <p:strVal val="#ppt_x"/>
                                          </p:val>
                                        </p:tav>
                                        <p:tav tm="100000">
                                          <p:val>
                                            <p:strVal val="#ppt_x"/>
                                          </p:val>
                                        </p:tav>
                                      </p:tavLst>
                                    </p:anim>
                                    <p:anim calcmode="lin" valueType="num">
                                      <p:cBhvr>
                                        <p:cTn id="57" dur="300" fill="hold"/>
                                        <p:tgtEl>
                                          <p:spTgt spid="11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1900"/>
                                  </p:stCondLst>
                                  <p:childTnLst>
                                    <p:set>
                                      <p:cBhvr>
                                        <p:cTn id="59" dur="1" fill="hold">
                                          <p:stCondLst>
                                            <p:cond delay="0"/>
                                          </p:stCondLst>
                                        </p:cTn>
                                        <p:tgtEl>
                                          <p:spTgt spid="85"/>
                                        </p:tgtEl>
                                        <p:attrNameLst>
                                          <p:attrName>style.visibility</p:attrName>
                                        </p:attrNameLst>
                                      </p:cBhvr>
                                      <p:to>
                                        <p:strVal val="visible"/>
                                      </p:to>
                                    </p:set>
                                    <p:animEffect transition="in" filter="fade">
                                      <p:cBhvr>
                                        <p:cTn id="60" dur="300"/>
                                        <p:tgtEl>
                                          <p:spTgt spid="85"/>
                                        </p:tgtEl>
                                      </p:cBhvr>
                                    </p:animEffect>
                                    <p:anim calcmode="lin" valueType="num">
                                      <p:cBhvr>
                                        <p:cTn id="61" dur="300" fill="hold"/>
                                        <p:tgtEl>
                                          <p:spTgt spid="85"/>
                                        </p:tgtEl>
                                        <p:attrNameLst>
                                          <p:attrName>ppt_x</p:attrName>
                                        </p:attrNameLst>
                                      </p:cBhvr>
                                      <p:tavLst>
                                        <p:tav tm="0">
                                          <p:val>
                                            <p:strVal val="#ppt_x"/>
                                          </p:val>
                                        </p:tav>
                                        <p:tav tm="100000">
                                          <p:val>
                                            <p:strVal val="#ppt_x"/>
                                          </p:val>
                                        </p:tav>
                                      </p:tavLst>
                                    </p:anim>
                                    <p:anim calcmode="lin" valueType="num">
                                      <p:cBhvr>
                                        <p:cTn id="62" dur="300" fill="hold"/>
                                        <p:tgtEl>
                                          <p:spTgt spid="85"/>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2000"/>
                                  </p:stCondLst>
                                  <p:childTnLst>
                                    <p:set>
                                      <p:cBhvr>
                                        <p:cTn id="64" dur="1" fill="hold">
                                          <p:stCondLst>
                                            <p:cond delay="0"/>
                                          </p:stCondLst>
                                        </p:cTn>
                                        <p:tgtEl>
                                          <p:spTgt spid="133"/>
                                        </p:tgtEl>
                                        <p:attrNameLst>
                                          <p:attrName>style.visibility</p:attrName>
                                        </p:attrNameLst>
                                      </p:cBhvr>
                                      <p:to>
                                        <p:strVal val="visible"/>
                                      </p:to>
                                    </p:set>
                                    <p:animEffect transition="in" filter="fade">
                                      <p:cBhvr>
                                        <p:cTn id="65" dur="300"/>
                                        <p:tgtEl>
                                          <p:spTgt spid="133"/>
                                        </p:tgtEl>
                                      </p:cBhvr>
                                    </p:animEffect>
                                    <p:anim calcmode="lin" valueType="num">
                                      <p:cBhvr>
                                        <p:cTn id="66" dur="300" fill="hold"/>
                                        <p:tgtEl>
                                          <p:spTgt spid="133"/>
                                        </p:tgtEl>
                                        <p:attrNameLst>
                                          <p:attrName>ppt_x</p:attrName>
                                        </p:attrNameLst>
                                      </p:cBhvr>
                                      <p:tavLst>
                                        <p:tav tm="0">
                                          <p:val>
                                            <p:strVal val="#ppt_x"/>
                                          </p:val>
                                        </p:tav>
                                        <p:tav tm="100000">
                                          <p:val>
                                            <p:strVal val="#ppt_x"/>
                                          </p:val>
                                        </p:tav>
                                      </p:tavLst>
                                    </p:anim>
                                    <p:anim calcmode="lin" valueType="num">
                                      <p:cBhvr>
                                        <p:cTn id="67" dur="300" fill="hold"/>
                                        <p:tgtEl>
                                          <p:spTgt spid="133"/>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2100"/>
                                  </p:stCondLst>
                                  <p:childTnLst>
                                    <p:set>
                                      <p:cBhvr>
                                        <p:cTn id="69" dur="1" fill="hold">
                                          <p:stCondLst>
                                            <p:cond delay="0"/>
                                          </p:stCondLst>
                                        </p:cTn>
                                        <p:tgtEl>
                                          <p:spTgt spid="104"/>
                                        </p:tgtEl>
                                        <p:attrNameLst>
                                          <p:attrName>style.visibility</p:attrName>
                                        </p:attrNameLst>
                                      </p:cBhvr>
                                      <p:to>
                                        <p:strVal val="visible"/>
                                      </p:to>
                                    </p:set>
                                    <p:animEffect transition="in" filter="fade">
                                      <p:cBhvr>
                                        <p:cTn id="70" dur="300"/>
                                        <p:tgtEl>
                                          <p:spTgt spid="104"/>
                                        </p:tgtEl>
                                      </p:cBhvr>
                                    </p:animEffect>
                                    <p:anim calcmode="lin" valueType="num">
                                      <p:cBhvr>
                                        <p:cTn id="71" dur="300" fill="hold"/>
                                        <p:tgtEl>
                                          <p:spTgt spid="104"/>
                                        </p:tgtEl>
                                        <p:attrNameLst>
                                          <p:attrName>ppt_x</p:attrName>
                                        </p:attrNameLst>
                                      </p:cBhvr>
                                      <p:tavLst>
                                        <p:tav tm="0">
                                          <p:val>
                                            <p:strVal val="#ppt_x"/>
                                          </p:val>
                                        </p:tav>
                                        <p:tav tm="100000">
                                          <p:val>
                                            <p:strVal val="#ppt_x"/>
                                          </p:val>
                                        </p:tav>
                                      </p:tavLst>
                                    </p:anim>
                                    <p:anim calcmode="lin" valueType="num">
                                      <p:cBhvr>
                                        <p:cTn id="72" dur="300" fill="hold"/>
                                        <p:tgtEl>
                                          <p:spTgt spid="104"/>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2200"/>
                                  </p:stCondLst>
                                  <p:childTnLst>
                                    <p:set>
                                      <p:cBhvr>
                                        <p:cTn id="74" dur="1" fill="hold">
                                          <p:stCondLst>
                                            <p:cond delay="0"/>
                                          </p:stCondLst>
                                        </p:cTn>
                                        <p:tgtEl>
                                          <p:spTgt spid="84"/>
                                        </p:tgtEl>
                                        <p:attrNameLst>
                                          <p:attrName>style.visibility</p:attrName>
                                        </p:attrNameLst>
                                      </p:cBhvr>
                                      <p:to>
                                        <p:strVal val="visible"/>
                                      </p:to>
                                    </p:set>
                                    <p:animEffect transition="in" filter="fade">
                                      <p:cBhvr>
                                        <p:cTn id="75" dur="300"/>
                                        <p:tgtEl>
                                          <p:spTgt spid="84"/>
                                        </p:tgtEl>
                                      </p:cBhvr>
                                    </p:animEffect>
                                    <p:anim calcmode="lin" valueType="num">
                                      <p:cBhvr>
                                        <p:cTn id="76" dur="300" fill="hold"/>
                                        <p:tgtEl>
                                          <p:spTgt spid="84"/>
                                        </p:tgtEl>
                                        <p:attrNameLst>
                                          <p:attrName>ppt_x</p:attrName>
                                        </p:attrNameLst>
                                      </p:cBhvr>
                                      <p:tavLst>
                                        <p:tav tm="0">
                                          <p:val>
                                            <p:strVal val="#ppt_x"/>
                                          </p:val>
                                        </p:tav>
                                        <p:tav tm="100000">
                                          <p:val>
                                            <p:strVal val="#ppt_x"/>
                                          </p:val>
                                        </p:tav>
                                      </p:tavLst>
                                    </p:anim>
                                    <p:anim calcmode="lin" valueType="num">
                                      <p:cBhvr>
                                        <p:cTn id="77" dur="300" fill="hold"/>
                                        <p:tgtEl>
                                          <p:spTgt spid="84"/>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2300"/>
                                  </p:stCondLst>
                                  <p:childTnLst>
                                    <p:set>
                                      <p:cBhvr>
                                        <p:cTn id="79" dur="1" fill="hold">
                                          <p:stCondLst>
                                            <p:cond delay="0"/>
                                          </p:stCondLst>
                                        </p:cTn>
                                        <p:tgtEl>
                                          <p:spTgt spid="107"/>
                                        </p:tgtEl>
                                        <p:attrNameLst>
                                          <p:attrName>style.visibility</p:attrName>
                                        </p:attrNameLst>
                                      </p:cBhvr>
                                      <p:to>
                                        <p:strVal val="visible"/>
                                      </p:to>
                                    </p:set>
                                    <p:animEffect transition="in" filter="fade">
                                      <p:cBhvr>
                                        <p:cTn id="80" dur="300"/>
                                        <p:tgtEl>
                                          <p:spTgt spid="107"/>
                                        </p:tgtEl>
                                      </p:cBhvr>
                                    </p:animEffect>
                                    <p:anim calcmode="lin" valueType="num">
                                      <p:cBhvr>
                                        <p:cTn id="81" dur="300" fill="hold"/>
                                        <p:tgtEl>
                                          <p:spTgt spid="107"/>
                                        </p:tgtEl>
                                        <p:attrNameLst>
                                          <p:attrName>ppt_x</p:attrName>
                                        </p:attrNameLst>
                                      </p:cBhvr>
                                      <p:tavLst>
                                        <p:tav tm="0">
                                          <p:val>
                                            <p:strVal val="#ppt_x"/>
                                          </p:val>
                                        </p:tav>
                                        <p:tav tm="100000">
                                          <p:val>
                                            <p:strVal val="#ppt_x"/>
                                          </p:val>
                                        </p:tav>
                                      </p:tavLst>
                                    </p:anim>
                                    <p:anim calcmode="lin" valueType="num">
                                      <p:cBhvr>
                                        <p:cTn id="82" dur="300" fill="hold"/>
                                        <p:tgtEl>
                                          <p:spTgt spid="107"/>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2400"/>
                                  </p:stCondLst>
                                  <p:childTnLst>
                                    <p:set>
                                      <p:cBhvr>
                                        <p:cTn id="84" dur="1" fill="hold">
                                          <p:stCondLst>
                                            <p:cond delay="0"/>
                                          </p:stCondLst>
                                        </p:cTn>
                                        <p:tgtEl>
                                          <p:spTgt spid="136"/>
                                        </p:tgtEl>
                                        <p:attrNameLst>
                                          <p:attrName>style.visibility</p:attrName>
                                        </p:attrNameLst>
                                      </p:cBhvr>
                                      <p:to>
                                        <p:strVal val="visible"/>
                                      </p:to>
                                    </p:set>
                                    <p:animEffect transition="in" filter="fade">
                                      <p:cBhvr>
                                        <p:cTn id="85" dur="300"/>
                                        <p:tgtEl>
                                          <p:spTgt spid="136"/>
                                        </p:tgtEl>
                                      </p:cBhvr>
                                    </p:animEffect>
                                    <p:anim calcmode="lin" valueType="num">
                                      <p:cBhvr>
                                        <p:cTn id="86" dur="300" fill="hold"/>
                                        <p:tgtEl>
                                          <p:spTgt spid="136"/>
                                        </p:tgtEl>
                                        <p:attrNameLst>
                                          <p:attrName>ppt_x</p:attrName>
                                        </p:attrNameLst>
                                      </p:cBhvr>
                                      <p:tavLst>
                                        <p:tav tm="0">
                                          <p:val>
                                            <p:strVal val="#ppt_x"/>
                                          </p:val>
                                        </p:tav>
                                        <p:tav tm="100000">
                                          <p:val>
                                            <p:strVal val="#ppt_x"/>
                                          </p:val>
                                        </p:tav>
                                      </p:tavLst>
                                    </p:anim>
                                    <p:anim calcmode="lin" valueType="num">
                                      <p:cBhvr>
                                        <p:cTn id="87" dur="300" fill="hold"/>
                                        <p:tgtEl>
                                          <p:spTgt spid="136"/>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2500"/>
                                  </p:stCondLst>
                                  <p:childTnLst>
                                    <p:set>
                                      <p:cBhvr>
                                        <p:cTn id="89" dur="1" fill="hold">
                                          <p:stCondLst>
                                            <p:cond delay="0"/>
                                          </p:stCondLst>
                                        </p:cTn>
                                        <p:tgtEl>
                                          <p:spTgt spid="98"/>
                                        </p:tgtEl>
                                        <p:attrNameLst>
                                          <p:attrName>style.visibility</p:attrName>
                                        </p:attrNameLst>
                                      </p:cBhvr>
                                      <p:to>
                                        <p:strVal val="visible"/>
                                      </p:to>
                                    </p:set>
                                    <p:animEffect transition="in" filter="fade">
                                      <p:cBhvr>
                                        <p:cTn id="90" dur="300"/>
                                        <p:tgtEl>
                                          <p:spTgt spid="98"/>
                                        </p:tgtEl>
                                      </p:cBhvr>
                                    </p:animEffect>
                                    <p:anim calcmode="lin" valueType="num">
                                      <p:cBhvr>
                                        <p:cTn id="91" dur="300" fill="hold"/>
                                        <p:tgtEl>
                                          <p:spTgt spid="98"/>
                                        </p:tgtEl>
                                        <p:attrNameLst>
                                          <p:attrName>ppt_x</p:attrName>
                                        </p:attrNameLst>
                                      </p:cBhvr>
                                      <p:tavLst>
                                        <p:tav tm="0">
                                          <p:val>
                                            <p:strVal val="#ppt_x"/>
                                          </p:val>
                                        </p:tav>
                                        <p:tav tm="100000">
                                          <p:val>
                                            <p:strVal val="#ppt_x"/>
                                          </p:val>
                                        </p:tav>
                                      </p:tavLst>
                                    </p:anim>
                                    <p:anim calcmode="lin" valueType="num">
                                      <p:cBhvr>
                                        <p:cTn id="92" dur="300" fill="hold"/>
                                        <p:tgtEl>
                                          <p:spTgt spid="98"/>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2600"/>
                                  </p:stCondLst>
                                  <p:childTnLst>
                                    <p:set>
                                      <p:cBhvr>
                                        <p:cTn id="94" dur="1" fill="hold">
                                          <p:stCondLst>
                                            <p:cond delay="0"/>
                                          </p:stCondLst>
                                        </p:cTn>
                                        <p:tgtEl>
                                          <p:spTgt spid="101"/>
                                        </p:tgtEl>
                                        <p:attrNameLst>
                                          <p:attrName>style.visibility</p:attrName>
                                        </p:attrNameLst>
                                      </p:cBhvr>
                                      <p:to>
                                        <p:strVal val="visible"/>
                                      </p:to>
                                    </p:set>
                                    <p:animEffect transition="in" filter="fade">
                                      <p:cBhvr>
                                        <p:cTn id="95" dur="300"/>
                                        <p:tgtEl>
                                          <p:spTgt spid="101"/>
                                        </p:tgtEl>
                                      </p:cBhvr>
                                    </p:animEffect>
                                    <p:anim calcmode="lin" valueType="num">
                                      <p:cBhvr>
                                        <p:cTn id="96" dur="300" fill="hold"/>
                                        <p:tgtEl>
                                          <p:spTgt spid="101"/>
                                        </p:tgtEl>
                                        <p:attrNameLst>
                                          <p:attrName>ppt_x</p:attrName>
                                        </p:attrNameLst>
                                      </p:cBhvr>
                                      <p:tavLst>
                                        <p:tav tm="0">
                                          <p:val>
                                            <p:strVal val="#ppt_x"/>
                                          </p:val>
                                        </p:tav>
                                        <p:tav tm="100000">
                                          <p:val>
                                            <p:strVal val="#ppt_x"/>
                                          </p:val>
                                        </p:tav>
                                      </p:tavLst>
                                    </p:anim>
                                    <p:anim calcmode="lin" valueType="num">
                                      <p:cBhvr>
                                        <p:cTn id="97" dur="300" fill="hold"/>
                                        <p:tgtEl>
                                          <p:spTgt spid="101"/>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2700"/>
                                  </p:stCondLst>
                                  <p:childTnLst>
                                    <p:set>
                                      <p:cBhvr>
                                        <p:cTn id="99" dur="1" fill="hold">
                                          <p:stCondLst>
                                            <p:cond delay="0"/>
                                          </p:stCondLst>
                                        </p:cTn>
                                        <p:tgtEl>
                                          <p:spTgt spid="110"/>
                                        </p:tgtEl>
                                        <p:attrNameLst>
                                          <p:attrName>style.visibility</p:attrName>
                                        </p:attrNameLst>
                                      </p:cBhvr>
                                      <p:to>
                                        <p:strVal val="visible"/>
                                      </p:to>
                                    </p:set>
                                    <p:animEffect transition="in" filter="fade">
                                      <p:cBhvr>
                                        <p:cTn id="100" dur="300"/>
                                        <p:tgtEl>
                                          <p:spTgt spid="110"/>
                                        </p:tgtEl>
                                      </p:cBhvr>
                                    </p:animEffect>
                                    <p:anim calcmode="lin" valueType="num">
                                      <p:cBhvr>
                                        <p:cTn id="101" dur="300" fill="hold"/>
                                        <p:tgtEl>
                                          <p:spTgt spid="110"/>
                                        </p:tgtEl>
                                        <p:attrNameLst>
                                          <p:attrName>ppt_x</p:attrName>
                                        </p:attrNameLst>
                                      </p:cBhvr>
                                      <p:tavLst>
                                        <p:tav tm="0">
                                          <p:val>
                                            <p:strVal val="#ppt_x"/>
                                          </p:val>
                                        </p:tav>
                                        <p:tav tm="100000">
                                          <p:val>
                                            <p:strVal val="#ppt_x"/>
                                          </p:val>
                                        </p:tav>
                                      </p:tavLst>
                                    </p:anim>
                                    <p:anim calcmode="lin" valueType="num">
                                      <p:cBhvr>
                                        <p:cTn id="102" dur="300" fill="hold"/>
                                        <p:tgtEl>
                                          <p:spTgt spid="110"/>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2800"/>
                                  </p:stCondLst>
                                  <p:childTnLst>
                                    <p:set>
                                      <p:cBhvr>
                                        <p:cTn id="104" dur="1" fill="hold">
                                          <p:stCondLst>
                                            <p:cond delay="0"/>
                                          </p:stCondLst>
                                        </p:cTn>
                                        <p:tgtEl>
                                          <p:spTgt spid="86"/>
                                        </p:tgtEl>
                                        <p:attrNameLst>
                                          <p:attrName>style.visibility</p:attrName>
                                        </p:attrNameLst>
                                      </p:cBhvr>
                                      <p:to>
                                        <p:strVal val="visible"/>
                                      </p:to>
                                    </p:set>
                                    <p:animEffect transition="in" filter="fade">
                                      <p:cBhvr>
                                        <p:cTn id="105" dur="300"/>
                                        <p:tgtEl>
                                          <p:spTgt spid="86"/>
                                        </p:tgtEl>
                                      </p:cBhvr>
                                    </p:animEffect>
                                    <p:anim calcmode="lin" valueType="num">
                                      <p:cBhvr>
                                        <p:cTn id="106" dur="300" fill="hold"/>
                                        <p:tgtEl>
                                          <p:spTgt spid="86"/>
                                        </p:tgtEl>
                                        <p:attrNameLst>
                                          <p:attrName>ppt_x</p:attrName>
                                        </p:attrNameLst>
                                      </p:cBhvr>
                                      <p:tavLst>
                                        <p:tav tm="0">
                                          <p:val>
                                            <p:strVal val="#ppt_x"/>
                                          </p:val>
                                        </p:tav>
                                        <p:tav tm="100000">
                                          <p:val>
                                            <p:strVal val="#ppt_x"/>
                                          </p:val>
                                        </p:tav>
                                      </p:tavLst>
                                    </p:anim>
                                    <p:anim calcmode="lin" valueType="num">
                                      <p:cBhvr>
                                        <p:cTn id="107" dur="300" fill="hold"/>
                                        <p:tgtEl>
                                          <p:spTgt spid="86"/>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2900"/>
                                  </p:stCondLst>
                                  <p:childTnLst>
                                    <p:set>
                                      <p:cBhvr>
                                        <p:cTn id="109" dur="1" fill="hold">
                                          <p:stCondLst>
                                            <p:cond delay="0"/>
                                          </p:stCondLst>
                                        </p:cTn>
                                        <p:tgtEl>
                                          <p:spTgt spid="90"/>
                                        </p:tgtEl>
                                        <p:attrNameLst>
                                          <p:attrName>style.visibility</p:attrName>
                                        </p:attrNameLst>
                                      </p:cBhvr>
                                      <p:to>
                                        <p:strVal val="visible"/>
                                      </p:to>
                                    </p:set>
                                    <p:animEffect transition="in" filter="fade">
                                      <p:cBhvr>
                                        <p:cTn id="110" dur="300"/>
                                        <p:tgtEl>
                                          <p:spTgt spid="90"/>
                                        </p:tgtEl>
                                      </p:cBhvr>
                                    </p:animEffect>
                                    <p:anim calcmode="lin" valueType="num">
                                      <p:cBhvr>
                                        <p:cTn id="111" dur="300" fill="hold"/>
                                        <p:tgtEl>
                                          <p:spTgt spid="90"/>
                                        </p:tgtEl>
                                        <p:attrNameLst>
                                          <p:attrName>ppt_x</p:attrName>
                                        </p:attrNameLst>
                                      </p:cBhvr>
                                      <p:tavLst>
                                        <p:tav tm="0">
                                          <p:val>
                                            <p:strVal val="#ppt_x"/>
                                          </p:val>
                                        </p:tav>
                                        <p:tav tm="100000">
                                          <p:val>
                                            <p:strVal val="#ppt_x"/>
                                          </p:val>
                                        </p:tav>
                                      </p:tavLst>
                                    </p:anim>
                                    <p:anim calcmode="lin" valueType="num">
                                      <p:cBhvr>
                                        <p:cTn id="112" dur="300" fill="hold"/>
                                        <p:tgtEl>
                                          <p:spTgt spid="90"/>
                                        </p:tgtEl>
                                        <p:attrNameLst>
                                          <p:attrName>ppt_y</p:attrName>
                                        </p:attrNameLst>
                                      </p:cBhvr>
                                      <p:tavLst>
                                        <p:tav tm="0">
                                          <p:val>
                                            <p:strVal val="#ppt_y+.1"/>
                                          </p:val>
                                        </p:tav>
                                        <p:tav tm="100000">
                                          <p:val>
                                            <p:strVal val="#ppt_y"/>
                                          </p:val>
                                        </p:tav>
                                      </p:tavLst>
                                    </p:anim>
                                  </p:childTnLst>
                                </p:cTn>
                              </p:par>
                              <p:par>
                                <p:cTn id="113" presetID="16" presetClass="entr" presetSubtype="26" fill="hold" grpId="0" nodeType="withEffect">
                                  <p:stCondLst>
                                    <p:cond delay="2900"/>
                                  </p:stCondLst>
                                  <p:childTnLst>
                                    <p:set>
                                      <p:cBhvr>
                                        <p:cTn id="114" dur="1" fill="hold">
                                          <p:stCondLst>
                                            <p:cond delay="0"/>
                                          </p:stCondLst>
                                        </p:cTn>
                                        <p:tgtEl>
                                          <p:spTgt spid="83"/>
                                        </p:tgtEl>
                                        <p:attrNameLst>
                                          <p:attrName>style.visibility</p:attrName>
                                        </p:attrNameLst>
                                      </p:cBhvr>
                                      <p:to>
                                        <p:strVal val="visible"/>
                                      </p:to>
                                    </p:set>
                                    <p:animEffect transition="in" filter="barn(inHorizontal)">
                                      <p:cBhvr>
                                        <p:cTn id="115" dur="500"/>
                                        <p:tgtEl>
                                          <p:spTgt spid="83"/>
                                        </p:tgtEl>
                                      </p:cBhvr>
                                    </p:animEffect>
                                  </p:childTnLst>
                                </p:cTn>
                              </p:par>
                            </p:childTnLst>
                          </p:cTn>
                        </p:par>
                        <p:par>
                          <p:cTn id="116" fill="hold">
                            <p:stCondLst>
                              <p:cond delay="3400"/>
                            </p:stCondLst>
                            <p:childTnLst>
                              <p:par>
                                <p:cTn id="117" presetID="47" presetClass="entr" presetSubtype="0" fill="hold" grpId="0" nodeType="afterEffect">
                                  <p:stCondLst>
                                    <p:cond delay="0"/>
                                  </p:stCondLst>
                                  <p:childTnLst>
                                    <p:set>
                                      <p:cBhvr>
                                        <p:cTn id="118" dur="1" fill="hold">
                                          <p:stCondLst>
                                            <p:cond delay="0"/>
                                          </p:stCondLst>
                                        </p:cTn>
                                        <p:tgtEl>
                                          <p:spTgt spid="145"/>
                                        </p:tgtEl>
                                        <p:attrNameLst>
                                          <p:attrName>style.visibility</p:attrName>
                                        </p:attrNameLst>
                                      </p:cBhvr>
                                      <p:to>
                                        <p:strVal val="visible"/>
                                      </p:to>
                                    </p:set>
                                    <p:animEffect transition="in" filter="fade">
                                      <p:cBhvr>
                                        <p:cTn id="119" dur="500"/>
                                        <p:tgtEl>
                                          <p:spTgt spid="145"/>
                                        </p:tgtEl>
                                      </p:cBhvr>
                                    </p:animEffect>
                                    <p:anim calcmode="lin" valueType="num">
                                      <p:cBhvr>
                                        <p:cTn id="120" dur="500" fill="hold"/>
                                        <p:tgtEl>
                                          <p:spTgt spid="145"/>
                                        </p:tgtEl>
                                        <p:attrNameLst>
                                          <p:attrName>ppt_x</p:attrName>
                                        </p:attrNameLst>
                                      </p:cBhvr>
                                      <p:tavLst>
                                        <p:tav tm="0">
                                          <p:val>
                                            <p:strVal val="#ppt_x"/>
                                          </p:val>
                                        </p:tav>
                                        <p:tav tm="100000">
                                          <p:val>
                                            <p:strVal val="#ppt_x"/>
                                          </p:val>
                                        </p:tav>
                                      </p:tavLst>
                                    </p:anim>
                                    <p:anim calcmode="lin" valueType="num">
                                      <p:cBhvr>
                                        <p:cTn id="121" dur="500" fill="hold"/>
                                        <p:tgtEl>
                                          <p:spTgt spid="145"/>
                                        </p:tgtEl>
                                        <p:attrNameLst>
                                          <p:attrName>ppt_y</p:attrName>
                                        </p:attrNameLst>
                                      </p:cBhvr>
                                      <p:tavLst>
                                        <p:tav tm="0">
                                          <p:val>
                                            <p:strVal val="#ppt_y-.1"/>
                                          </p:val>
                                        </p:tav>
                                        <p:tav tm="100000">
                                          <p:val>
                                            <p:strVal val="#ppt_y"/>
                                          </p:val>
                                        </p:tav>
                                      </p:tavLst>
                                    </p:anim>
                                  </p:childTnLst>
                                </p:cTn>
                              </p:par>
                              <p:par>
                                <p:cTn id="122" presetID="10" presetClass="entr" presetSubtype="0" fill="hold" grpId="0" nodeType="withEffect">
                                  <p:stCondLst>
                                    <p:cond delay="0"/>
                                  </p:stCondLst>
                                  <p:childTnLst>
                                    <p:set>
                                      <p:cBhvr>
                                        <p:cTn id="123" dur="1" fill="hold">
                                          <p:stCondLst>
                                            <p:cond delay="0"/>
                                          </p:stCondLst>
                                        </p:cTn>
                                        <p:tgtEl>
                                          <p:spTgt spid="144"/>
                                        </p:tgtEl>
                                        <p:attrNameLst>
                                          <p:attrName>style.visibility</p:attrName>
                                        </p:attrNameLst>
                                      </p:cBhvr>
                                      <p:to>
                                        <p:strVal val="visible"/>
                                      </p:to>
                                    </p:set>
                                    <p:animEffect transition="in" filter="fade">
                                      <p:cBhvr>
                                        <p:cTn id="124" dur="500"/>
                                        <p:tgtEl>
                                          <p:spTgt spid="144"/>
                                        </p:tgtEl>
                                      </p:cBhvr>
                                    </p:animEffect>
                                  </p:childTnLst>
                                </p:cTn>
                              </p:par>
                            </p:childTnLst>
                          </p:cTn>
                        </p:par>
                      </p:childTnLst>
                    </p:cTn>
                  </p:par>
                  <p:par>
                    <p:cTn id="125" fill="hold">
                      <p:stCondLst>
                        <p:cond delay="indefinite"/>
                      </p:stCondLst>
                      <p:childTnLst>
                        <p:par>
                          <p:cTn id="126" fill="hold">
                            <p:stCondLst>
                              <p:cond delay="0"/>
                            </p:stCondLst>
                            <p:childTnLst>
                              <p:par>
                                <p:cTn id="127" presetID="47" presetClass="entr" presetSubtype="0" fill="hold" grpId="0" nodeType="clickEffect">
                                  <p:stCondLst>
                                    <p:cond delay="0"/>
                                  </p:stCondLst>
                                  <p:childTnLst>
                                    <p:set>
                                      <p:cBhvr>
                                        <p:cTn id="128" dur="1" fill="hold">
                                          <p:stCondLst>
                                            <p:cond delay="0"/>
                                          </p:stCondLst>
                                        </p:cTn>
                                        <p:tgtEl>
                                          <p:spTgt spid="143"/>
                                        </p:tgtEl>
                                        <p:attrNameLst>
                                          <p:attrName>style.visibility</p:attrName>
                                        </p:attrNameLst>
                                      </p:cBhvr>
                                      <p:to>
                                        <p:strVal val="visible"/>
                                      </p:to>
                                    </p:set>
                                    <p:animEffect transition="in" filter="fade">
                                      <p:cBhvr>
                                        <p:cTn id="129" dur="500"/>
                                        <p:tgtEl>
                                          <p:spTgt spid="143"/>
                                        </p:tgtEl>
                                      </p:cBhvr>
                                    </p:animEffect>
                                    <p:anim calcmode="lin" valueType="num">
                                      <p:cBhvr>
                                        <p:cTn id="130" dur="500" fill="hold"/>
                                        <p:tgtEl>
                                          <p:spTgt spid="143"/>
                                        </p:tgtEl>
                                        <p:attrNameLst>
                                          <p:attrName>ppt_x</p:attrName>
                                        </p:attrNameLst>
                                      </p:cBhvr>
                                      <p:tavLst>
                                        <p:tav tm="0">
                                          <p:val>
                                            <p:strVal val="#ppt_x"/>
                                          </p:val>
                                        </p:tav>
                                        <p:tav tm="100000">
                                          <p:val>
                                            <p:strVal val="#ppt_x"/>
                                          </p:val>
                                        </p:tav>
                                      </p:tavLst>
                                    </p:anim>
                                    <p:anim calcmode="lin" valueType="num">
                                      <p:cBhvr>
                                        <p:cTn id="131" dur="500" fill="hold"/>
                                        <p:tgtEl>
                                          <p:spTgt spid="143"/>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50" presetClass="entr" presetSubtype="0" decel="100000" fill="hold" grpId="0" nodeType="clickEffect">
                                  <p:stCondLst>
                                    <p:cond delay="0"/>
                                  </p:stCondLst>
                                  <p:childTnLst>
                                    <p:set>
                                      <p:cBhvr>
                                        <p:cTn id="135" dur="1" fill="hold">
                                          <p:stCondLst>
                                            <p:cond delay="0"/>
                                          </p:stCondLst>
                                        </p:cTn>
                                        <p:tgtEl>
                                          <p:spTgt spid="142"/>
                                        </p:tgtEl>
                                        <p:attrNameLst>
                                          <p:attrName>style.visibility</p:attrName>
                                        </p:attrNameLst>
                                      </p:cBhvr>
                                      <p:to>
                                        <p:strVal val="visible"/>
                                      </p:to>
                                    </p:set>
                                    <p:anim calcmode="lin" valueType="num">
                                      <p:cBhvr>
                                        <p:cTn id="136" dur="500" fill="hold"/>
                                        <p:tgtEl>
                                          <p:spTgt spid="142"/>
                                        </p:tgtEl>
                                        <p:attrNameLst>
                                          <p:attrName>ppt_w</p:attrName>
                                        </p:attrNameLst>
                                      </p:cBhvr>
                                      <p:tavLst>
                                        <p:tav tm="0">
                                          <p:val>
                                            <p:strVal val="#ppt_w+.3"/>
                                          </p:val>
                                        </p:tav>
                                        <p:tav tm="100000">
                                          <p:val>
                                            <p:strVal val="#ppt_w"/>
                                          </p:val>
                                        </p:tav>
                                      </p:tavLst>
                                    </p:anim>
                                    <p:anim calcmode="lin" valueType="num">
                                      <p:cBhvr>
                                        <p:cTn id="137" dur="500" fill="hold"/>
                                        <p:tgtEl>
                                          <p:spTgt spid="142"/>
                                        </p:tgtEl>
                                        <p:attrNameLst>
                                          <p:attrName>ppt_h</p:attrName>
                                        </p:attrNameLst>
                                      </p:cBhvr>
                                      <p:tavLst>
                                        <p:tav tm="0">
                                          <p:val>
                                            <p:strVal val="#ppt_h"/>
                                          </p:val>
                                        </p:tav>
                                        <p:tav tm="100000">
                                          <p:val>
                                            <p:strVal val="#ppt_h"/>
                                          </p:val>
                                        </p:tav>
                                      </p:tavLst>
                                    </p:anim>
                                    <p:animEffect transition="in" filter="fade">
                                      <p:cBhvr>
                                        <p:cTn id="138" dur="500"/>
                                        <p:tgtEl>
                                          <p:spTgt spid="142"/>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146"/>
                                        </p:tgtEl>
                                        <p:attrNameLst>
                                          <p:attrName>style.visibility</p:attrName>
                                        </p:attrNameLst>
                                      </p:cBhvr>
                                      <p:to>
                                        <p:strVal val="visible"/>
                                      </p:to>
                                    </p:set>
                                    <p:animEffect transition="in" filter="fade">
                                      <p:cBhvr>
                                        <p:cTn id="143"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81" grpId="0" animBg="1"/>
      <p:bldP spid="83" grpId="0" animBg="1"/>
      <p:bldP spid="84" grpId="0" animBg="1"/>
      <p:bldP spid="85" grpId="0" animBg="1"/>
      <p:bldP spid="142" grpId="0"/>
      <p:bldP spid="143" grpId="0"/>
      <p:bldP spid="144" grpId="0"/>
      <p:bldP spid="145" grpId="0"/>
      <p:bldP spid="1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ine 2"/>
          <p:cNvSpPr>
            <a:spLocks noChangeShapeType="1"/>
          </p:cNvSpPr>
          <p:nvPr/>
        </p:nvSpPr>
        <p:spPr bwMode="auto">
          <a:xfrm flipH="1" flipV="1">
            <a:off x="4860032" y="1203598"/>
            <a:ext cx="0" cy="3456384"/>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11" name="Line 3"/>
          <p:cNvSpPr>
            <a:spLocks noChangeShapeType="1"/>
          </p:cNvSpPr>
          <p:nvPr/>
        </p:nvSpPr>
        <p:spPr bwMode="auto">
          <a:xfrm flipV="1">
            <a:off x="0" y="4587974"/>
            <a:ext cx="1403648" cy="144016"/>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12" name="Freeform 4"/>
          <p:cNvSpPr>
            <a:spLocks/>
          </p:cNvSpPr>
          <p:nvPr/>
        </p:nvSpPr>
        <p:spPr bwMode="auto">
          <a:xfrm>
            <a:off x="1366838" y="3241699"/>
            <a:ext cx="201612" cy="1706563"/>
          </a:xfrm>
          <a:custGeom>
            <a:avLst/>
            <a:gdLst/>
            <a:ahLst/>
            <a:cxnLst>
              <a:cxn ang="0">
                <a:pos x="127" y="0"/>
              </a:cxn>
              <a:cxn ang="0">
                <a:pos x="0" y="1075"/>
              </a:cxn>
              <a:cxn ang="0">
                <a:pos x="127" y="0"/>
              </a:cxn>
            </a:cxnLst>
            <a:rect l="0" t="0" r="r" b="b"/>
            <a:pathLst>
              <a:path w="127" h="1075">
                <a:moveTo>
                  <a:pt x="127" y="0"/>
                </a:moveTo>
                <a:lnTo>
                  <a:pt x="0" y="1075"/>
                </a:lnTo>
                <a:lnTo>
                  <a:pt x="127" y="0"/>
                </a:lnTo>
                <a:close/>
              </a:path>
            </a:pathLst>
          </a:custGeom>
          <a:solidFill>
            <a:srgbClr val="FFFFFF"/>
          </a:solidFill>
          <a:ln w="9525">
            <a:noFill/>
            <a:round/>
            <a:headEnd/>
            <a:tailEnd/>
          </a:ln>
        </p:spPr>
        <p:txBody>
          <a:bodyPr/>
          <a:lstStyle/>
          <a:p>
            <a:endParaRPr lang="zh-CN" altLang="en-US">
              <a:latin typeface="微软雅黑" pitchFamily="34" charset="-122"/>
              <a:ea typeface="微软雅黑" pitchFamily="34" charset="-122"/>
            </a:endParaRPr>
          </a:p>
        </p:txBody>
      </p:sp>
      <p:sp>
        <p:nvSpPr>
          <p:cNvPr id="13" name="Line 5"/>
          <p:cNvSpPr>
            <a:spLocks noChangeShapeType="1"/>
          </p:cNvSpPr>
          <p:nvPr/>
        </p:nvSpPr>
        <p:spPr bwMode="auto">
          <a:xfrm flipH="1">
            <a:off x="1400216" y="3219822"/>
            <a:ext cx="174581" cy="1382787"/>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14" name="Freeform 6"/>
          <p:cNvSpPr>
            <a:spLocks/>
          </p:cNvSpPr>
          <p:nvPr/>
        </p:nvSpPr>
        <p:spPr bwMode="auto">
          <a:xfrm>
            <a:off x="2717800" y="2967062"/>
            <a:ext cx="7938" cy="2408237"/>
          </a:xfrm>
          <a:custGeom>
            <a:avLst/>
            <a:gdLst/>
            <a:ahLst/>
            <a:cxnLst>
              <a:cxn ang="0">
                <a:pos x="0" y="0"/>
              </a:cxn>
              <a:cxn ang="0">
                <a:pos x="5" y="1517"/>
              </a:cxn>
              <a:cxn ang="0">
                <a:pos x="0" y="0"/>
              </a:cxn>
            </a:cxnLst>
            <a:rect l="0" t="0" r="r" b="b"/>
            <a:pathLst>
              <a:path w="5" h="1517">
                <a:moveTo>
                  <a:pt x="0" y="0"/>
                </a:moveTo>
                <a:lnTo>
                  <a:pt x="5" y="1517"/>
                </a:lnTo>
                <a:lnTo>
                  <a:pt x="0" y="0"/>
                </a:lnTo>
                <a:close/>
              </a:path>
            </a:pathLst>
          </a:custGeom>
          <a:solidFill>
            <a:srgbClr val="FFFFFF"/>
          </a:solidFill>
          <a:ln w="9525">
            <a:noFill/>
            <a:round/>
            <a:headEnd/>
            <a:tailEnd/>
          </a:ln>
        </p:spPr>
        <p:txBody>
          <a:bodyPr/>
          <a:lstStyle/>
          <a:p>
            <a:endParaRPr lang="zh-CN" altLang="en-US">
              <a:latin typeface="微软雅黑" pitchFamily="34" charset="-122"/>
              <a:ea typeface="微软雅黑" pitchFamily="34" charset="-122"/>
            </a:endParaRPr>
          </a:p>
        </p:txBody>
      </p:sp>
      <p:sp>
        <p:nvSpPr>
          <p:cNvPr id="15" name="Line 7"/>
          <p:cNvSpPr>
            <a:spLocks noChangeShapeType="1"/>
          </p:cNvSpPr>
          <p:nvPr/>
        </p:nvSpPr>
        <p:spPr bwMode="auto">
          <a:xfrm>
            <a:off x="2587625" y="2967063"/>
            <a:ext cx="34320" cy="1692919"/>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16" name="Line 22"/>
          <p:cNvSpPr>
            <a:spLocks noChangeShapeType="1"/>
          </p:cNvSpPr>
          <p:nvPr/>
        </p:nvSpPr>
        <p:spPr bwMode="auto">
          <a:xfrm>
            <a:off x="774700" y="3389337"/>
            <a:ext cx="1588" cy="1587"/>
          </a:xfrm>
          <a:prstGeom prst="line">
            <a:avLst/>
          </a:prstGeom>
          <a:noFill/>
          <a:ln w="381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17" name="Line 23"/>
          <p:cNvSpPr>
            <a:spLocks noChangeShapeType="1"/>
          </p:cNvSpPr>
          <p:nvPr/>
        </p:nvSpPr>
        <p:spPr bwMode="auto">
          <a:xfrm>
            <a:off x="3741738" y="765199"/>
            <a:ext cx="1587" cy="1588"/>
          </a:xfrm>
          <a:prstGeom prst="line">
            <a:avLst/>
          </a:prstGeom>
          <a:noFill/>
          <a:ln w="381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18" name="Freeform 24"/>
          <p:cNvSpPr>
            <a:spLocks/>
          </p:cNvSpPr>
          <p:nvPr/>
        </p:nvSpPr>
        <p:spPr bwMode="auto">
          <a:xfrm>
            <a:off x="606425" y="3202012"/>
            <a:ext cx="981075" cy="265112"/>
          </a:xfrm>
          <a:custGeom>
            <a:avLst/>
            <a:gdLst/>
            <a:ahLst/>
            <a:cxnLst>
              <a:cxn ang="0">
                <a:pos x="0" y="167"/>
              </a:cxn>
              <a:cxn ang="0">
                <a:pos x="616" y="20"/>
              </a:cxn>
              <a:cxn ang="0">
                <a:pos x="618" y="0"/>
              </a:cxn>
              <a:cxn ang="0">
                <a:pos x="2" y="153"/>
              </a:cxn>
            </a:cxnLst>
            <a:rect l="0" t="0" r="r" b="b"/>
            <a:pathLst>
              <a:path w="618" h="167">
                <a:moveTo>
                  <a:pt x="0" y="167"/>
                </a:moveTo>
                <a:lnTo>
                  <a:pt x="616" y="20"/>
                </a:lnTo>
                <a:lnTo>
                  <a:pt x="618" y="0"/>
                </a:lnTo>
                <a:lnTo>
                  <a:pt x="2" y="153"/>
                </a:ln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19" name="Freeform 25"/>
          <p:cNvSpPr>
            <a:spLocks/>
          </p:cNvSpPr>
          <p:nvPr/>
        </p:nvSpPr>
        <p:spPr bwMode="auto">
          <a:xfrm>
            <a:off x="1555750" y="2830537"/>
            <a:ext cx="1566863" cy="412750"/>
          </a:xfrm>
          <a:custGeom>
            <a:avLst/>
            <a:gdLst/>
            <a:ahLst/>
            <a:cxnLst>
              <a:cxn ang="0">
                <a:pos x="0" y="260"/>
              </a:cxn>
              <a:cxn ang="0">
                <a:pos x="985" y="19"/>
              </a:cxn>
              <a:cxn ang="0">
                <a:pos x="987" y="0"/>
              </a:cxn>
              <a:cxn ang="0">
                <a:pos x="8" y="238"/>
              </a:cxn>
            </a:cxnLst>
            <a:rect l="0" t="0" r="r" b="b"/>
            <a:pathLst>
              <a:path w="987" h="260">
                <a:moveTo>
                  <a:pt x="0" y="260"/>
                </a:moveTo>
                <a:lnTo>
                  <a:pt x="985" y="19"/>
                </a:lnTo>
                <a:lnTo>
                  <a:pt x="987" y="0"/>
                </a:lnTo>
                <a:lnTo>
                  <a:pt x="8" y="238"/>
                </a:lnTo>
              </a:path>
            </a:pathLst>
          </a:custGeom>
          <a:noFill/>
          <a:ln w="38100" cap="flat" cmpd="sng">
            <a:solidFill>
              <a:schemeClr val="accent1">
                <a:lumMod val="60000"/>
                <a:lumOff val="40000"/>
              </a:schemeClr>
            </a:solidFill>
            <a:prstDash val="solid"/>
            <a:miter lim="800000"/>
            <a:headEnd type="none" w="med" len="med"/>
            <a:tailEnd type="none" w="med" len="med"/>
          </a:ln>
          <a:effectLst/>
        </p:spPr>
        <p:txBody>
          <a:bodyPr/>
          <a:lstStyle/>
          <a:p>
            <a:endParaRPr lang="zh-CN" altLang="en-US">
              <a:latin typeface="微软雅黑" pitchFamily="34" charset="-122"/>
              <a:ea typeface="微软雅黑" pitchFamily="34" charset="-122"/>
            </a:endParaRPr>
          </a:p>
        </p:txBody>
      </p:sp>
      <p:sp>
        <p:nvSpPr>
          <p:cNvPr id="20" name="Freeform 26"/>
          <p:cNvSpPr>
            <a:spLocks/>
          </p:cNvSpPr>
          <p:nvPr/>
        </p:nvSpPr>
        <p:spPr bwMode="auto">
          <a:xfrm>
            <a:off x="712788" y="812824"/>
            <a:ext cx="2541587" cy="1127125"/>
          </a:xfrm>
          <a:custGeom>
            <a:avLst/>
            <a:gdLst/>
            <a:ahLst/>
            <a:cxnLst>
              <a:cxn ang="0">
                <a:pos x="1002" y="3"/>
              </a:cxn>
              <a:cxn ang="0">
                <a:pos x="997" y="12"/>
              </a:cxn>
              <a:cxn ang="0">
                <a:pos x="993" y="11"/>
              </a:cxn>
              <a:cxn ang="0">
                <a:pos x="982" y="9"/>
              </a:cxn>
              <a:cxn ang="0">
                <a:pos x="967" y="9"/>
              </a:cxn>
              <a:cxn ang="0">
                <a:pos x="953" y="11"/>
              </a:cxn>
              <a:cxn ang="0">
                <a:pos x="939" y="16"/>
              </a:cxn>
              <a:cxn ang="0">
                <a:pos x="424" y="224"/>
              </a:cxn>
              <a:cxn ang="0">
                <a:pos x="376" y="244"/>
              </a:cxn>
              <a:cxn ang="0">
                <a:pos x="1" y="396"/>
              </a:cxn>
              <a:cxn ang="0">
                <a:pos x="0" y="390"/>
              </a:cxn>
              <a:cxn ang="0">
                <a:pos x="377" y="237"/>
              </a:cxn>
              <a:cxn ang="0">
                <a:pos x="424" y="218"/>
              </a:cxn>
              <a:cxn ang="0">
                <a:pos x="938" y="8"/>
              </a:cxn>
              <a:cxn ang="0">
                <a:pos x="954" y="3"/>
              </a:cxn>
              <a:cxn ang="0">
                <a:pos x="971" y="1"/>
              </a:cxn>
              <a:cxn ang="0">
                <a:pos x="987" y="0"/>
              </a:cxn>
              <a:cxn ang="0">
                <a:pos x="1000" y="3"/>
              </a:cxn>
              <a:cxn ang="0">
                <a:pos x="1002" y="3"/>
              </a:cxn>
            </a:cxnLst>
            <a:rect l="0" t="0" r="r" b="b"/>
            <a:pathLst>
              <a:path w="1002" h="396">
                <a:moveTo>
                  <a:pt x="1002" y="3"/>
                </a:moveTo>
                <a:cubicBezTo>
                  <a:pt x="997" y="12"/>
                  <a:pt x="997" y="12"/>
                  <a:pt x="997" y="12"/>
                </a:cubicBezTo>
                <a:cubicBezTo>
                  <a:pt x="993" y="11"/>
                  <a:pt x="993" y="11"/>
                  <a:pt x="993" y="11"/>
                </a:cubicBezTo>
                <a:cubicBezTo>
                  <a:pt x="990" y="10"/>
                  <a:pt x="986" y="9"/>
                  <a:pt x="982" y="9"/>
                </a:cubicBezTo>
                <a:cubicBezTo>
                  <a:pt x="977" y="9"/>
                  <a:pt x="972" y="9"/>
                  <a:pt x="967" y="9"/>
                </a:cubicBezTo>
                <a:cubicBezTo>
                  <a:pt x="962" y="10"/>
                  <a:pt x="957" y="10"/>
                  <a:pt x="953" y="11"/>
                </a:cubicBezTo>
                <a:cubicBezTo>
                  <a:pt x="948" y="13"/>
                  <a:pt x="943" y="14"/>
                  <a:pt x="939" y="16"/>
                </a:cubicBezTo>
                <a:cubicBezTo>
                  <a:pt x="424" y="224"/>
                  <a:pt x="424" y="224"/>
                  <a:pt x="424" y="224"/>
                </a:cubicBezTo>
                <a:cubicBezTo>
                  <a:pt x="376" y="244"/>
                  <a:pt x="376" y="244"/>
                  <a:pt x="376" y="244"/>
                </a:cubicBezTo>
                <a:cubicBezTo>
                  <a:pt x="1" y="396"/>
                  <a:pt x="1" y="396"/>
                  <a:pt x="1" y="396"/>
                </a:cubicBezTo>
                <a:cubicBezTo>
                  <a:pt x="0" y="390"/>
                  <a:pt x="0" y="390"/>
                  <a:pt x="0" y="390"/>
                </a:cubicBezTo>
                <a:cubicBezTo>
                  <a:pt x="377" y="237"/>
                  <a:pt x="377" y="237"/>
                  <a:pt x="377" y="237"/>
                </a:cubicBezTo>
                <a:cubicBezTo>
                  <a:pt x="424" y="218"/>
                  <a:pt x="424" y="218"/>
                  <a:pt x="424" y="218"/>
                </a:cubicBezTo>
                <a:cubicBezTo>
                  <a:pt x="938" y="8"/>
                  <a:pt x="938" y="8"/>
                  <a:pt x="938" y="8"/>
                </a:cubicBezTo>
                <a:cubicBezTo>
                  <a:pt x="943" y="6"/>
                  <a:pt x="948" y="5"/>
                  <a:pt x="954" y="3"/>
                </a:cubicBezTo>
                <a:cubicBezTo>
                  <a:pt x="959" y="2"/>
                  <a:pt x="965" y="1"/>
                  <a:pt x="971" y="1"/>
                </a:cubicBezTo>
                <a:cubicBezTo>
                  <a:pt x="976" y="0"/>
                  <a:pt x="982" y="0"/>
                  <a:pt x="987" y="0"/>
                </a:cubicBezTo>
                <a:cubicBezTo>
                  <a:pt x="992" y="1"/>
                  <a:pt x="996" y="1"/>
                  <a:pt x="1000" y="3"/>
                </a:cubicBezTo>
                <a:cubicBezTo>
                  <a:pt x="1002" y="3"/>
                  <a:pt x="1002" y="3"/>
                  <a:pt x="1002" y="3"/>
                </a:cubicBezTo>
              </a:path>
            </a:pathLst>
          </a:custGeom>
          <a:noFill/>
          <a:ln w="38100" cap="flat" cmpd="sng">
            <a:solidFill>
              <a:schemeClr val="accent1">
                <a:lumMod val="60000"/>
                <a:lumOff val="40000"/>
              </a:schemeClr>
            </a:solidFill>
            <a:prstDash val="solid"/>
            <a:miter lim="800000"/>
            <a:headEnd type="none" w="med" len="med"/>
            <a:tailEnd type="none" w="med" len="med"/>
          </a:ln>
          <a:effectLst/>
        </p:spPr>
        <p:txBody>
          <a:bodyPr/>
          <a:lstStyle/>
          <a:p>
            <a:endParaRPr lang="zh-CN" altLang="en-US">
              <a:latin typeface="微软雅黑" pitchFamily="34" charset="-122"/>
              <a:ea typeface="微软雅黑" pitchFamily="34" charset="-122"/>
            </a:endParaRPr>
          </a:p>
        </p:txBody>
      </p:sp>
      <p:sp>
        <p:nvSpPr>
          <p:cNvPr id="21" name="Freeform 27"/>
          <p:cNvSpPr>
            <a:spLocks/>
          </p:cNvSpPr>
          <p:nvPr/>
        </p:nvSpPr>
        <p:spPr bwMode="auto">
          <a:xfrm>
            <a:off x="390525" y="1922487"/>
            <a:ext cx="325438" cy="1587500"/>
          </a:xfrm>
          <a:custGeom>
            <a:avLst/>
            <a:gdLst/>
            <a:ahLst/>
            <a:cxnLst>
              <a:cxn ang="0">
                <a:pos x="128" y="6"/>
              </a:cxn>
              <a:cxn ang="0">
                <a:pos x="124" y="7"/>
              </a:cxn>
              <a:cxn ang="0">
                <a:pos x="118" y="11"/>
              </a:cxn>
              <a:cxn ang="0">
                <a:pos x="112" y="17"/>
              </a:cxn>
              <a:cxn ang="0">
                <a:pos x="108" y="24"/>
              </a:cxn>
              <a:cxn ang="0">
                <a:pos x="106" y="31"/>
              </a:cxn>
              <a:cxn ang="0">
                <a:pos x="64" y="240"/>
              </a:cxn>
              <a:cxn ang="0">
                <a:pos x="55" y="287"/>
              </a:cxn>
              <a:cxn ang="0">
                <a:pos x="7" y="530"/>
              </a:cxn>
              <a:cxn ang="0">
                <a:pos x="6" y="539"/>
              </a:cxn>
              <a:cxn ang="0">
                <a:pos x="8" y="545"/>
              </a:cxn>
              <a:cxn ang="0">
                <a:pos x="13" y="549"/>
              </a:cxn>
              <a:cxn ang="0">
                <a:pos x="19" y="550"/>
              </a:cxn>
              <a:cxn ang="0">
                <a:pos x="86" y="535"/>
              </a:cxn>
              <a:cxn ang="0">
                <a:pos x="85" y="543"/>
              </a:cxn>
              <a:cxn ang="0">
                <a:pos x="17" y="558"/>
              </a:cxn>
              <a:cxn ang="0">
                <a:pos x="9" y="557"/>
              </a:cxn>
              <a:cxn ang="0">
                <a:pos x="3" y="552"/>
              </a:cxn>
              <a:cxn ang="0">
                <a:pos x="0" y="543"/>
              </a:cxn>
              <a:cxn ang="0">
                <a:pos x="1" y="531"/>
              </a:cxn>
              <a:cxn ang="0">
                <a:pos x="49" y="289"/>
              </a:cxn>
              <a:cxn ang="0">
                <a:pos x="58" y="242"/>
              </a:cxn>
              <a:cxn ang="0">
                <a:pos x="100" y="33"/>
              </a:cxn>
              <a:cxn ang="0">
                <a:pos x="104" y="23"/>
              </a:cxn>
              <a:cxn ang="0">
                <a:pos x="110" y="14"/>
              </a:cxn>
              <a:cxn ang="0">
                <a:pos x="117" y="6"/>
              </a:cxn>
              <a:cxn ang="0">
                <a:pos x="126" y="1"/>
              </a:cxn>
              <a:cxn ang="0">
                <a:pos x="127" y="0"/>
              </a:cxn>
              <a:cxn ang="0">
                <a:pos x="128" y="6"/>
              </a:cxn>
            </a:cxnLst>
            <a:rect l="0" t="0" r="r" b="b"/>
            <a:pathLst>
              <a:path w="128" h="558">
                <a:moveTo>
                  <a:pt x="128" y="6"/>
                </a:moveTo>
                <a:cubicBezTo>
                  <a:pt x="124" y="7"/>
                  <a:pt x="124" y="7"/>
                  <a:pt x="124" y="7"/>
                </a:cubicBezTo>
                <a:cubicBezTo>
                  <a:pt x="122" y="8"/>
                  <a:pt x="120" y="9"/>
                  <a:pt x="118" y="11"/>
                </a:cubicBezTo>
                <a:cubicBezTo>
                  <a:pt x="116" y="13"/>
                  <a:pt x="114" y="15"/>
                  <a:pt x="112" y="17"/>
                </a:cubicBezTo>
                <a:cubicBezTo>
                  <a:pt x="111" y="19"/>
                  <a:pt x="109" y="21"/>
                  <a:pt x="108" y="24"/>
                </a:cubicBezTo>
                <a:cubicBezTo>
                  <a:pt x="107" y="26"/>
                  <a:pt x="106" y="28"/>
                  <a:pt x="106" y="31"/>
                </a:cubicBezTo>
                <a:cubicBezTo>
                  <a:pt x="64" y="240"/>
                  <a:pt x="64" y="240"/>
                  <a:pt x="64" y="240"/>
                </a:cubicBezTo>
                <a:cubicBezTo>
                  <a:pt x="55" y="287"/>
                  <a:pt x="55" y="287"/>
                  <a:pt x="55" y="287"/>
                </a:cubicBezTo>
                <a:cubicBezTo>
                  <a:pt x="7" y="530"/>
                  <a:pt x="7" y="530"/>
                  <a:pt x="7" y="530"/>
                </a:cubicBezTo>
                <a:cubicBezTo>
                  <a:pt x="6" y="533"/>
                  <a:pt x="6" y="536"/>
                  <a:pt x="6" y="539"/>
                </a:cubicBezTo>
                <a:cubicBezTo>
                  <a:pt x="6" y="541"/>
                  <a:pt x="7" y="544"/>
                  <a:pt x="8" y="545"/>
                </a:cubicBezTo>
                <a:cubicBezTo>
                  <a:pt x="9" y="547"/>
                  <a:pt x="11" y="548"/>
                  <a:pt x="13" y="549"/>
                </a:cubicBezTo>
                <a:cubicBezTo>
                  <a:pt x="14" y="550"/>
                  <a:pt x="17" y="550"/>
                  <a:pt x="19" y="550"/>
                </a:cubicBezTo>
                <a:cubicBezTo>
                  <a:pt x="86" y="535"/>
                  <a:pt x="86" y="535"/>
                  <a:pt x="86" y="535"/>
                </a:cubicBezTo>
                <a:cubicBezTo>
                  <a:pt x="85" y="543"/>
                  <a:pt x="85" y="543"/>
                  <a:pt x="85" y="543"/>
                </a:cubicBezTo>
                <a:cubicBezTo>
                  <a:pt x="17" y="558"/>
                  <a:pt x="17" y="558"/>
                  <a:pt x="17" y="558"/>
                </a:cubicBezTo>
                <a:cubicBezTo>
                  <a:pt x="14" y="558"/>
                  <a:pt x="11" y="558"/>
                  <a:pt x="9" y="557"/>
                </a:cubicBezTo>
                <a:cubicBezTo>
                  <a:pt x="6" y="556"/>
                  <a:pt x="4" y="554"/>
                  <a:pt x="3" y="552"/>
                </a:cubicBezTo>
                <a:cubicBezTo>
                  <a:pt x="1" y="550"/>
                  <a:pt x="0" y="547"/>
                  <a:pt x="0" y="543"/>
                </a:cubicBezTo>
                <a:cubicBezTo>
                  <a:pt x="0" y="540"/>
                  <a:pt x="0" y="536"/>
                  <a:pt x="1" y="531"/>
                </a:cubicBezTo>
                <a:cubicBezTo>
                  <a:pt x="49" y="289"/>
                  <a:pt x="49" y="289"/>
                  <a:pt x="49" y="289"/>
                </a:cubicBezTo>
                <a:cubicBezTo>
                  <a:pt x="58" y="242"/>
                  <a:pt x="58" y="242"/>
                  <a:pt x="58" y="242"/>
                </a:cubicBezTo>
                <a:cubicBezTo>
                  <a:pt x="100" y="33"/>
                  <a:pt x="100" y="33"/>
                  <a:pt x="100" y="33"/>
                </a:cubicBezTo>
                <a:cubicBezTo>
                  <a:pt x="101" y="30"/>
                  <a:pt x="102" y="26"/>
                  <a:pt x="104" y="23"/>
                </a:cubicBezTo>
                <a:cubicBezTo>
                  <a:pt x="105" y="20"/>
                  <a:pt x="107" y="17"/>
                  <a:pt x="110" y="14"/>
                </a:cubicBezTo>
                <a:cubicBezTo>
                  <a:pt x="112" y="11"/>
                  <a:pt x="114" y="8"/>
                  <a:pt x="117" y="6"/>
                </a:cubicBezTo>
                <a:cubicBezTo>
                  <a:pt x="120" y="4"/>
                  <a:pt x="123" y="2"/>
                  <a:pt x="126" y="1"/>
                </a:cubicBezTo>
                <a:cubicBezTo>
                  <a:pt x="127" y="0"/>
                  <a:pt x="127" y="0"/>
                  <a:pt x="127" y="0"/>
                </a:cubicBezTo>
                <a:lnTo>
                  <a:pt x="128" y="6"/>
                </a:lnTo>
                <a:close/>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22" name="Freeform 28"/>
          <p:cNvSpPr>
            <a:spLocks/>
          </p:cNvSpPr>
          <p:nvPr/>
        </p:nvSpPr>
        <p:spPr bwMode="auto">
          <a:xfrm>
            <a:off x="3125788" y="820762"/>
            <a:ext cx="1308100" cy="2038350"/>
          </a:xfrm>
          <a:custGeom>
            <a:avLst/>
            <a:gdLst/>
            <a:ahLst/>
            <a:cxnLst>
              <a:cxn ang="0">
                <a:pos x="46" y="9"/>
              </a:cxn>
              <a:cxn ang="0">
                <a:pos x="485" y="148"/>
              </a:cxn>
              <a:cxn ang="0">
                <a:pos x="496" y="154"/>
              </a:cxn>
              <a:cxn ang="0">
                <a:pos x="501" y="164"/>
              </a:cxn>
              <a:cxn ang="0">
                <a:pos x="501" y="175"/>
              </a:cxn>
              <a:cxn ang="0">
                <a:pos x="494" y="187"/>
              </a:cxn>
              <a:cxn ang="0">
                <a:pos x="113" y="656"/>
              </a:cxn>
              <a:cxn ang="0">
                <a:pos x="100" y="668"/>
              </a:cxn>
              <a:cxn ang="0">
                <a:pos x="84" y="679"/>
              </a:cxn>
              <a:cxn ang="0">
                <a:pos x="66" y="689"/>
              </a:cxn>
              <a:cxn ang="0">
                <a:pos x="49" y="694"/>
              </a:cxn>
              <a:cxn ang="0">
                <a:pos x="0" y="705"/>
              </a:cxn>
              <a:cxn ang="0">
                <a:pos x="0" y="716"/>
              </a:cxn>
              <a:cxn ang="0">
                <a:pos x="50" y="705"/>
              </a:cxn>
              <a:cxn ang="0">
                <a:pos x="69" y="699"/>
              </a:cxn>
              <a:cxn ang="0">
                <a:pos x="89" y="689"/>
              </a:cxn>
              <a:cxn ang="0">
                <a:pos x="108" y="676"/>
              </a:cxn>
              <a:cxn ang="0">
                <a:pos x="122" y="661"/>
              </a:cxn>
              <a:cxn ang="0">
                <a:pos x="506" y="190"/>
              </a:cxn>
              <a:cxn ang="0">
                <a:pos x="515" y="174"/>
              </a:cxn>
              <a:cxn ang="0">
                <a:pos x="515" y="159"/>
              </a:cxn>
              <a:cxn ang="0">
                <a:pos x="508" y="147"/>
              </a:cxn>
              <a:cxn ang="0">
                <a:pos x="493" y="138"/>
              </a:cxn>
              <a:cxn ang="0">
                <a:pos x="51" y="0"/>
              </a:cxn>
              <a:cxn ang="0">
                <a:pos x="46" y="9"/>
              </a:cxn>
            </a:cxnLst>
            <a:rect l="0" t="0" r="r" b="b"/>
            <a:pathLst>
              <a:path w="516" h="716">
                <a:moveTo>
                  <a:pt x="46" y="9"/>
                </a:moveTo>
                <a:cubicBezTo>
                  <a:pt x="485" y="148"/>
                  <a:pt x="485" y="148"/>
                  <a:pt x="485" y="148"/>
                </a:cubicBezTo>
                <a:cubicBezTo>
                  <a:pt x="490" y="150"/>
                  <a:pt x="493" y="152"/>
                  <a:pt x="496" y="154"/>
                </a:cubicBezTo>
                <a:cubicBezTo>
                  <a:pt x="499" y="157"/>
                  <a:pt x="500" y="160"/>
                  <a:pt x="501" y="164"/>
                </a:cubicBezTo>
                <a:cubicBezTo>
                  <a:pt x="502" y="167"/>
                  <a:pt x="502" y="171"/>
                  <a:pt x="501" y="175"/>
                </a:cubicBezTo>
                <a:cubicBezTo>
                  <a:pt x="500" y="179"/>
                  <a:pt x="498" y="183"/>
                  <a:pt x="494" y="187"/>
                </a:cubicBezTo>
                <a:cubicBezTo>
                  <a:pt x="113" y="656"/>
                  <a:pt x="113" y="656"/>
                  <a:pt x="113" y="656"/>
                </a:cubicBezTo>
                <a:cubicBezTo>
                  <a:pt x="109" y="660"/>
                  <a:pt x="105" y="664"/>
                  <a:pt x="100" y="668"/>
                </a:cubicBezTo>
                <a:cubicBezTo>
                  <a:pt x="95" y="672"/>
                  <a:pt x="89" y="676"/>
                  <a:pt x="84" y="679"/>
                </a:cubicBezTo>
                <a:cubicBezTo>
                  <a:pt x="78" y="683"/>
                  <a:pt x="72" y="686"/>
                  <a:pt x="66" y="689"/>
                </a:cubicBezTo>
                <a:cubicBezTo>
                  <a:pt x="60" y="691"/>
                  <a:pt x="55" y="693"/>
                  <a:pt x="49" y="694"/>
                </a:cubicBezTo>
                <a:cubicBezTo>
                  <a:pt x="0" y="705"/>
                  <a:pt x="0" y="705"/>
                  <a:pt x="0" y="705"/>
                </a:cubicBezTo>
                <a:cubicBezTo>
                  <a:pt x="0" y="716"/>
                  <a:pt x="0" y="716"/>
                  <a:pt x="0" y="716"/>
                </a:cubicBezTo>
                <a:cubicBezTo>
                  <a:pt x="50" y="705"/>
                  <a:pt x="50" y="705"/>
                  <a:pt x="50" y="705"/>
                </a:cubicBezTo>
                <a:cubicBezTo>
                  <a:pt x="56" y="704"/>
                  <a:pt x="63" y="702"/>
                  <a:pt x="69" y="699"/>
                </a:cubicBezTo>
                <a:cubicBezTo>
                  <a:pt x="76" y="696"/>
                  <a:pt x="83" y="693"/>
                  <a:pt x="89" y="689"/>
                </a:cubicBezTo>
                <a:cubicBezTo>
                  <a:pt x="96" y="685"/>
                  <a:pt x="102" y="680"/>
                  <a:pt x="108" y="676"/>
                </a:cubicBezTo>
                <a:cubicBezTo>
                  <a:pt x="113" y="671"/>
                  <a:pt x="118" y="666"/>
                  <a:pt x="122" y="661"/>
                </a:cubicBezTo>
                <a:cubicBezTo>
                  <a:pt x="506" y="190"/>
                  <a:pt x="506" y="190"/>
                  <a:pt x="506" y="190"/>
                </a:cubicBezTo>
                <a:cubicBezTo>
                  <a:pt x="510" y="185"/>
                  <a:pt x="513" y="180"/>
                  <a:pt x="515" y="174"/>
                </a:cubicBezTo>
                <a:cubicBezTo>
                  <a:pt x="516" y="169"/>
                  <a:pt x="516" y="164"/>
                  <a:pt x="515" y="159"/>
                </a:cubicBezTo>
                <a:cubicBezTo>
                  <a:pt x="514" y="154"/>
                  <a:pt x="511" y="150"/>
                  <a:pt x="508" y="147"/>
                </a:cubicBezTo>
                <a:cubicBezTo>
                  <a:pt x="504" y="143"/>
                  <a:pt x="499" y="140"/>
                  <a:pt x="493" y="138"/>
                </a:cubicBezTo>
                <a:cubicBezTo>
                  <a:pt x="51" y="0"/>
                  <a:pt x="51" y="0"/>
                  <a:pt x="51" y="0"/>
                </a:cubicBezTo>
                <a:lnTo>
                  <a:pt x="46" y="9"/>
                </a:lnTo>
                <a:close/>
              </a:path>
            </a:pathLst>
          </a:custGeom>
          <a:noFill/>
          <a:ln w="38100" cap="flat" cmpd="sng">
            <a:solidFill>
              <a:schemeClr val="accent1">
                <a:lumMod val="60000"/>
                <a:lumOff val="40000"/>
              </a:schemeClr>
            </a:solidFill>
            <a:prstDash val="solid"/>
            <a:miter lim="800000"/>
            <a:headEnd type="none" w="med" len="med"/>
            <a:tailEnd type="none" w="med" len="med"/>
          </a:ln>
          <a:effectLst/>
        </p:spPr>
        <p:txBody>
          <a:bodyPr/>
          <a:lstStyle/>
          <a:p>
            <a:endParaRPr lang="zh-CN" altLang="en-US">
              <a:latin typeface="微软雅黑" pitchFamily="34" charset="-122"/>
              <a:ea typeface="微软雅黑" pitchFamily="34" charset="-122"/>
            </a:endParaRPr>
          </a:p>
        </p:txBody>
      </p:sp>
      <p:sp>
        <p:nvSpPr>
          <p:cNvPr id="23" name="Line 39"/>
          <p:cNvSpPr>
            <a:spLocks noChangeShapeType="1"/>
          </p:cNvSpPr>
          <p:nvPr/>
        </p:nvSpPr>
        <p:spPr bwMode="auto">
          <a:xfrm>
            <a:off x="2627784" y="4659982"/>
            <a:ext cx="2232248" cy="0"/>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24" name="Oval 13"/>
          <p:cNvSpPr>
            <a:spLocks noChangeArrowheads="1"/>
          </p:cNvSpPr>
          <p:nvPr/>
        </p:nvSpPr>
        <p:spPr bwMode="auto">
          <a:xfrm>
            <a:off x="4716016" y="978282"/>
            <a:ext cx="288032" cy="289347"/>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26" name="矩形 25"/>
          <p:cNvSpPr/>
          <p:nvPr/>
        </p:nvSpPr>
        <p:spPr>
          <a:xfrm>
            <a:off x="5076055" y="2758582"/>
            <a:ext cx="3311593" cy="369332"/>
          </a:xfrm>
          <a:prstGeom prst="rect">
            <a:avLst/>
          </a:prstGeom>
          <a:effectLst/>
        </p:spPr>
        <p:txBody>
          <a:bodyPr wrap="square">
            <a:spAutoFit/>
          </a:bodyPr>
          <a:lstStyle/>
          <a:p>
            <a:r>
              <a:rPr lang="zh-CN" altLang="en-US" b="1" dirty="0" smtClean="0">
                <a:solidFill>
                  <a:schemeClr val="tx1">
                    <a:lumMod val="50000"/>
                    <a:lumOff val="50000"/>
                  </a:schemeClr>
                </a:solidFill>
                <a:latin typeface="微软雅黑" pitchFamily="34" charset="-122"/>
                <a:ea typeface="微软雅黑" pitchFamily="34" charset="-122"/>
              </a:rPr>
              <a:t>央行</a:t>
            </a:r>
            <a:r>
              <a:rPr lang="zh-CN" altLang="en-US" b="1" dirty="0" smtClean="0">
                <a:solidFill>
                  <a:schemeClr val="tx1">
                    <a:lumMod val="50000"/>
                    <a:lumOff val="50000"/>
                  </a:schemeClr>
                </a:solidFill>
                <a:effectLst/>
                <a:latin typeface="微软雅黑" pitchFamily="34" charset="-122"/>
                <a:ea typeface="微软雅黑" pitchFamily="34" charset="-122"/>
              </a:rPr>
              <a:t>颁发</a:t>
            </a:r>
            <a:r>
              <a:rPr lang="en-US" altLang="zh-CN" b="1" dirty="0" smtClean="0">
                <a:solidFill>
                  <a:schemeClr val="tx1">
                    <a:lumMod val="50000"/>
                    <a:lumOff val="50000"/>
                  </a:schemeClr>
                </a:solidFill>
                <a:effectLst/>
                <a:latin typeface="微软雅黑" pitchFamily="34" charset="-122"/>
                <a:ea typeface="微软雅黑" pitchFamily="34" charset="-122"/>
              </a:rPr>
              <a:t>《</a:t>
            </a:r>
            <a:r>
              <a:rPr lang="zh-CN" altLang="en-US" b="1" dirty="0" smtClean="0">
                <a:solidFill>
                  <a:schemeClr val="tx1">
                    <a:lumMod val="50000"/>
                    <a:lumOff val="50000"/>
                  </a:schemeClr>
                </a:solidFill>
                <a:effectLst/>
                <a:latin typeface="微软雅黑" pitchFamily="34" charset="-122"/>
                <a:ea typeface="微软雅黑" pitchFamily="34" charset="-122"/>
              </a:rPr>
              <a:t>支付业务许可证</a:t>
            </a:r>
            <a:r>
              <a:rPr lang="en-US" altLang="zh-CN" b="1" dirty="0" smtClean="0">
                <a:solidFill>
                  <a:schemeClr val="tx1">
                    <a:lumMod val="50000"/>
                    <a:lumOff val="50000"/>
                  </a:schemeClr>
                </a:solidFill>
                <a:effectLst/>
                <a:latin typeface="微软雅黑" pitchFamily="34" charset="-122"/>
                <a:ea typeface="微软雅黑" pitchFamily="34" charset="-122"/>
              </a:rPr>
              <a:t>》</a:t>
            </a:r>
            <a:endParaRPr lang="zh-CN" altLang="en-US" b="1" dirty="0" smtClean="0">
              <a:solidFill>
                <a:schemeClr val="tx1">
                  <a:lumMod val="50000"/>
                  <a:lumOff val="50000"/>
                </a:schemeClr>
              </a:solidFill>
              <a:effectLst/>
              <a:latin typeface="微软雅黑" pitchFamily="34" charset="-122"/>
              <a:ea typeface="微软雅黑" pitchFamily="34" charset="-122"/>
            </a:endParaRPr>
          </a:p>
        </p:txBody>
      </p:sp>
      <p:sp>
        <p:nvSpPr>
          <p:cNvPr id="27" name="矩形 26"/>
          <p:cNvSpPr/>
          <p:nvPr/>
        </p:nvSpPr>
        <p:spPr>
          <a:xfrm>
            <a:off x="5076056" y="2126076"/>
            <a:ext cx="3977575" cy="424732"/>
          </a:xfrm>
          <a:prstGeom prst="rect">
            <a:avLst/>
          </a:prstGeom>
          <a:effectLst/>
        </p:spPr>
        <p:txBody>
          <a:bodyPr wrap="square">
            <a:spAutoFit/>
          </a:bodyPr>
          <a:lstStyle/>
          <a:p>
            <a:pPr>
              <a:lnSpc>
                <a:spcPct val="120000"/>
              </a:lnSpc>
              <a:spcAft>
                <a:spcPts val="1000"/>
              </a:spcAft>
              <a:defRPr/>
            </a:pPr>
            <a:r>
              <a:rPr lang="zh-CN" altLang="en-US" b="1" dirty="0" smtClean="0">
                <a:solidFill>
                  <a:schemeClr val="tx1">
                    <a:lumMod val="50000"/>
                    <a:lumOff val="50000"/>
                  </a:schemeClr>
                </a:solidFill>
                <a:effectLst/>
                <a:latin typeface="微软雅黑" pitchFamily="34" charset="-122"/>
                <a:ea typeface="微软雅黑" pitchFamily="34" charset="-122"/>
              </a:rPr>
              <a:t>注册资本</a:t>
            </a:r>
            <a:r>
              <a:rPr lang="en-US" altLang="zh-CN" b="1" dirty="0" smtClean="0">
                <a:solidFill>
                  <a:schemeClr val="tx1">
                    <a:lumMod val="50000"/>
                    <a:lumOff val="50000"/>
                  </a:schemeClr>
                </a:solidFill>
                <a:effectLst/>
                <a:latin typeface="微软雅黑" pitchFamily="34" charset="-122"/>
                <a:ea typeface="微软雅黑" pitchFamily="34" charset="-122"/>
              </a:rPr>
              <a:t>1.05</a:t>
            </a:r>
            <a:r>
              <a:rPr lang="zh-CN" altLang="en-US" b="1" dirty="0" smtClean="0">
                <a:solidFill>
                  <a:schemeClr val="tx1">
                    <a:lumMod val="50000"/>
                    <a:lumOff val="50000"/>
                  </a:schemeClr>
                </a:solidFill>
                <a:effectLst/>
                <a:latin typeface="微软雅黑" pitchFamily="34" charset="-122"/>
                <a:ea typeface="微软雅黑" pitchFamily="34" charset="-122"/>
              </a:rPr>
              <a:t>亿元，员工近</a:t>
            </a:r>
            <a:r>
              <a:rPr lang="en-US" altLang="zh-CN" b="1" dirty="0" smtClean="0">
                <a:solidFill>
                  <a:schemeClr val="tx1">
                    <a:lumMod val="50000"/>
                    <a:lumOff val="50000"/>
                  </a:schemeClr>
                </a:solidFill>
                <a:effectLst/>
                <a:latin typeface="微软雅黑" pitchFamily="34" charset="-122"/>
                <a:ea typeface="微软雅黑" pitchFamily="34" charset="-122"/>
              </a:rPr>
              <a:t>200</a:t>
            </a:r>
            <a:r>
              <a:rPr lang="zh-CN" altLang="en-US" b="1" dirty="0" smtClean="0">
                <a:solidFill>
                  <a:schemeClr val="tx1">
                    <a:lumMod val="50000"/>
                    <a:lumOff val="50000"/>
                  </a:schemeClr>
                </a:solidFill>
                <a:effectLst/>
                <a:latin typeface="微软雅黑" pitchFamily="34" charset="-122"/>
                <a:ea typeface="微软雅黑" pitchFamily="34" charset="-122"/>
              </a:rPr>
              <a:t>人</a:t>
            </a:r>
            <a:endParaRPr lang="en-US" altLang="zh-CN" b="1" dirty="0" smtClean="0">
              <a:solidFill>
                <a:schemeClr val="tx1">
                  <a:lumMod val="50000"/>
                  <a:lumOff val="50000"/>
                </a:schemeClr>
              </a:solidFill>
              <a:effectLst/>
              <a:latin typeface="微软雅黑" pitchFamily="34" charset="-122"/>
              <a:ea typeface="微软雅黑" pitchFamily="34" charset="-122"/>
            </a:endParaRPr>
          </a:p>
        </p:txBody>
      </p:sp>
      <p:sp>
        <p:nvSpPr>
          <p:cNvPr id="28" name="Oval 13"/>
          <p:cNvSpPr>
            <a:spLocks noChangeArrowheads="1"/>
          </p:cNvSpPr>
          <p:nvPr/>
        </p:nvSpPr>
        <p:spPr bwMode="auto">
          <a:xfrm>
            <a:off x="4716016" y="1585008"/>
            <a:ext cx="288032" cy="289347"/>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29" name="Oval 13"/>
          <p:cNvSpPr>
            <a:spLocks noChangeArrowheads="1"/>
          </p:cNvSpPr>
          <p:nvPr/>
        </p:nvSpPr>
        <p:spPr bwMode="auto">
          <a:xfrm>
            <a:off x="4716016" y="2191734"/>
            <a:ext cx="288032" cy="289347"/>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30" name="Oval 13"/>
          <p:cNvSpPr>
            <a:spLocks noChangeArrowheads="1"/>
          </p:cNvSpPr>
          <p:nvPr/>
        </p:nvSpPr>
        <p:spPr bwMode="auto">
          <a:xfrm>
            <a:off x="4716016" y="2798460"/>
            <a:ext cx="288032" cy="289347"/>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31" name="Oval 13"/>
          <p:cNvSpPr>
            <a:spLocks noChangeArrowheads="1"/>
          </p:cNvSpPr>
          <p:nvPr/>
        </p:nvSpPr>
        <p:spPr bwMode="auto">
          <a:xfrm>
            <a:off x="4716016" y="3405186"/>
            <a:ext cx="288032" cy="289347"/>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32" name="Oval 13"/>
          <p:cNvSpPr>
            <a:spLocks noChangeArrowheads="1"/>
          </p:cNvSpPr>
          <p:nvPr/>
        </p:nvSpPr>
        <p:spPr bwMode="auto">
          <a:xfrm>
            <a:off x="4716016" y="4011910"/>
            <a:ext cx="288032" cy="289347"/>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33" name="矩形 32"/>
          <p:cNvSpPr/>
          <p:nvPr/>
        </p:nvSpPr>
        <p:spPr>
          <a:xfrm>
            <a:off x="5076056" y="3363838"/>
            <a:ext cx="2163373" cy="369332"/>
          </a:xfrm>
          <a:prstGeom prst="rect">
            <a:avLst/>
          </a:prstGeom>
          <a:effectLst/>
        </p:spPr>
        <p:txBody>
          <a:bodyPr wrap="square">
            <a:spAutoFit/>
          </a:bodyPr>
          <a:lstStyle/>
          <a:p>
            <a:r>
              <a:rPr lang="zh-CN" altLang="en-US" b="1" dirty="0" smtClean="0">
                <a:solidFill>
                  <a:schemeClr val="tx1">
                    <a:lumMod val="50000"/>
                    <a:lumOff val="50000"/>
                  </a:schemeClr>
                </a:solidFill>
                <a:effectLst/>
                <a:latin typeface="微软雅黑" pitchFamily="34" charset="-122"/>
                <a:ea typeface="微软雅黑" pitchFamily="34" charset="-122"/>
              </a:rPr>
              <a:t>覆盖国内</a:t>
            </a:r>
            <a:r>
              <a:rPr lang="en-US" altLang="zh-CN" b="1" dirty="0" smtClean="0">
                <a:solidFill>
                  <a:schemeClr val="tx1">
                    <a:lumMod val="50000"/>
                    <a:lumOff val="50000"/>
                  </a:schemeClr>
                </a:solidFill>
                <a:effectLst/>
                <a:latin typeface="微软雅黑" pitchFamily="34" charset="-122"/>
                <a:ea typeface="微软雅黑" pitchFamily="34" charset="-122"/>
              </a:rPr>
              <a:t>99%</a:t>
            </a:r>
            <a:r>
              <a:rPr lang="zh-CN" altLang="en-US" b="1" dirty="0" smtClean="0">
                <a:solidFill>
                  <a:schemeClr val="tx1">
                    <a:lumMod val="50000"/>
                    <a:lumOff val="50000"/>
                  </a:schemeClr>
                </a:solidFill>
                <a:effectLst/>
                <a:latin typeface="微软雅黑" pitchFamily="34" charset="-122"/>
                <a:ea typeface="微软雅黑" pitchFamily="34" charset="-122"/>
              </a:rPr>
              <a:t>银行</a:t>
            </a:r>
          </a:p>
        </p:txBody>
      </p:sp>
      <p:sp>
        <p:nvSpPr>
          <p:cNvPr id="34" name="矩形 33"/>
          <p:cNvSpPr/>
          <p:nvPr/>
        </p:nvSpPr>
        <p:spPr>
          <a:xfrm>
            <a:off x="5076056" y="915566"/>
            <a:ext cx="4409623" cy="369332"/>
          </a:xfrm>
          <a:prstGeom prst="rect">
            <a:avLst/>
          </a:prstGeom>
          <a:effectLst/>
        </p:spPr>
        <p:txBody>
          <a:bodyPr wrap="square">
            <a:spAutoFit/>
          </a:bodyPr>
          <a:lstStyle/>
          <a:p>
            <a:pPr marL="169863" lvl="1" indent="-168275" defTabSz="330200" eaLnBrk="0" hangingPunct="0">
              <a:spcBef>
                <a:spcPts val="100"/>
              </a:spcBef>
              <a:spcAft>
                <a:spcPts val="600"/>
              </a:spcAft>
              <a:buClr>
                <a:srgbClr val="33CC33"/>
              </a:buClr>
              <a:buSzPct val="100000"/>
              <a:tabLst>
                <a:tab pos="8521700" algn="r"/>
              </a:tabLst>
            </a:pPr>
            <a:r>
              <a:rPr lang="zh-CN" altLang="zh-CN" b="1" dirty="0" smtClean="0">
                <a:solidFill>
                  <a:schemeClr val="tx1">
                    <a:lumMod val="50000"/>
                    <a:lumOff val="50000"/>
                  </a:schemeClr>
                </a:solidFill>
                <a:effectLst/>
                <a:latin typeface="微软雅黑" pitchFamily="34" charset="-122"/>
                <a:ea typeface="微软雅黑" pitchFamily="34" charset="-122"/>
              </a:rPr>
              <a:t>国内领先的独立第三方支付企业</a:t>
            </a:r>
            <a:endParaRPr lang="en-US" altLang="zh-CN" b="1" dirty="0" smtClean="0">
              <a:solidFill>
                <a:schemeClr val="tx1">
                  <a:lumMod val="50000"/>
                  <a:lumOff val="50000"/>
                </a:schemeClr>
              </a:solidFill>
              <a:effectLst/>
              <a:latin typeface="微软雅黑" pitchFamily="34" charset="-122"/>
              <a:ea typeface="微软雅黑" pitchFamily="34" charset="-122"/>
            </a:endParaRPr>
          </a:p>
        </p:txBody>
      </p:sp>
      <p:sp>
        <p:nvSpPr>
          <p:cNvPr id="35" name="矩形 34"/>
          <p:cNvSpPr/>
          <p:nvPr/>
        </p:nvSpPr>
        <p:spPr>
          <a:xfrm>
            <a:off x="5076055" y="4002618"/>
            <a:ext cx="3797047" cy="646331"/>
          </a:xfrm>
          <a:prstGeom prst="rect">
            <a:avLst/>
          </a:prstGeom>
          <a:effectLst/>
        </p:spPr>
        <p:txBody>
          <a:bodyPr wrap="square">
            <a:spAutoFit/>
          </a:bodyPr>
          <a:lstStyle/>
          <a:p>
            <a:r>
              <a:rPr lang="zh-CN" altLang="zh-CN" b="1" dirty="0" smtClean="0">
                <a:solidFill>
                  <a:schemeClr val="tx1">
                    <a:lumMod val="50000"/>
                    <a:lumOff val="50000"/>
                  </a:schemeClr>
                </a:solidFill>
                <a:effectLst/>
                <a:latin typeface="微软雅黑" pitchFamily="34" charset="-122"/>
                <a:ea typeface="微软雅黑" pitchFamily="34" charset="-122"/>
              </a:rPr>
              <a:t>互联网资深人士、金融界精英和行业技术专家组成的国际化团队</a:t>
            </a:r>
            <a:endParaRPr lang="zh-CN" altLang="en-US" b="1" dirty="0" smtClean="0">
              <a:solidFill>
                <a:schemeClr val="tx1">
                  <a:lumMod val="50000"/>
                  <a:lumOff val="50000"/>
                </a:schemeClr>
              </a:solidFill>
              <a:effectLst/>
              <a:latin typeface="微软雅黑" pitchFamily="34" charset="-122"/>
              <a:ea typeface="微软雅黑" pitchFamily="34" charset="-122"/>
            </a:endParaRPr>
          </a:p>
        </p:txBody>
      </p:sp>
      <p:sp>
        <p:nvSpPr>
          <p:cNvPr id="36" name="矩形 35"/>
          <p:cNvSpPr/>
          <p:nvPr/>
        </p:nvSpPr>
        <p:spPr>
          <a:xfrm>
            <a:off x="5076057" y="1563638"/>
            <a:ext cx="4067944" cy="369332"/>
          </a:xfrm>
          <a:prstGeom prst="rect">
            <a:avLst/>
          </a:prstGeom>
          <a:effectLst/>
        </p:spPr>
        <p:txBody>
          <a:bodyPr wrap="square">
            <a:spAutoFit/>
          </a:bodyPr>
          <a:lstStyle/>
          <a:p>
            <a:r>
              <a:rPr lang="zh-CN" altLang="zh-CN" b="1" dirty="0" smtClean="0">
                <a:solidFill>
                  <a:schemeClr val="tx1">
                    <a:lumMod val="50000"/>
                    <a:lumOff val="50000"/>
                  </a:schemeClr>
                </a:solidFill>
                <a:effectLst/>
                <a:latin typeface="微软雅黑" pitchFamily="34" charset="-122"/>
                <a:ea typeface="微软雅黑" pitchFamily="34" charset="-122"/>
              </a:rPr>
              <a:t>位于上海浦东张江高科技园区</a:t>
            </a:r>
            <a:endParaRPr lang="zh-CN" altLang="en-US" b="1" dirty="0" smtClean="0">
              <a:solidFill>
                <a:schemeClr val="tx1">
                  <a:lumMod val="50000"/>
                  <a:lumOff val="50000"/>
                </a:schemeClr>
              </a:solidFill>
              <a:effectLst/>
              <a:latin typeface="微软雅黑" pitchFamily="34" charset="-122"/>
              <a:ea typeface="微软雅黑" pitchFamily="34" charset="-122"/>
            </a:endParaRPr>
          </a:p>
        </p:txBody>
      </p:sp>
      <p:pic>
        <p:nvPicPr>
          <p:cNvPr id="1027" name="Picture 3"/>
          <p:cNvPicPr>
            <a:picLocks noChangeAspect="1" noChangeArrowheads="1"/>
          </p:cNvPicPr>
          <p:nvPr/>
        </p:nvPicPr>
        <p:blipFill>
          <a:blip r:embed="rId2" cstate="screen"/>
          <a:srcRect/>
          <a:stretch>
            <a:fillRect/>
          </a:stretch>
        </p:blipFill>
        <p:spPr bwMode="auto">
          <a:xfrm>
            <a:off x="683568" y="1203598"/>
            <a:ext cx="2592288" cy="1901013"/>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300"/>
                                        <p:tgtEl>
                                          <p:spTgt spid="11"/>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300"/>
                                        <p:tgtEl>
                                          <p:spTgt spid="13"/>
                                        </p:tgtEl>
                                      </p:cBhvr>
                                    </p:animEffect>
                                  </p:childTnLst>
                                </p:cTn>
                              </p:par>
                              <p:par>
                                <p:cTn id="11" presetID="22" presetClass="entr" presetSubtype="2" fill="hold" grpId="0" nodeType="withEffect">
                                  <p:stCondLst>
                                    <p:cond delay="600"/>
                                  </p:stCondLst>
                                  <p:childTnLst>
                                    <p:set>
                                      <p:cBhvr>
                                        <p:cTn id="12" dur="1" fill="hold">
                                          <p:stCondLst>
                                            <p:cond delay="0"/>
                                          </p:stCondLst>
                                        </p:cTn>
                                        <p:tgtEl>
                                          <p:spTgt spid="18"/>
                                        </p:tgtEl>
                                        <p:attrNameLst>
                                          <p:attrName>style.visibility</p:attrName>
                                        </p:attrNameLst>
                                      </p:cBhvr>
                                      <p:to>
                                        <p:strVal val="visible"/>
                                      </p:to>
                                    </p:set>
                                    <p:animEffect transition="in" filter="wipe(right)">
                                      <p:cBhvr>
                                        <p:cTn id="13" dur="200"/>
                                        <p:tgtEl>
                                          <p:spTgt spid="18"/>
                                        </p:tgtEl>
                                      </p:cBhvr>
                                    </p:animEffect>
                                  </p:childTnLst>
                                </p:cTn>
                              </p:par>
                              <p:par>
                                <p:cTn id="14" presetID="22" presetClass="entr" presetSubtype="4"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300"/>
                                        <p:tgtEl>
                                          <p:spTgt spid="21"/>
                                        </p:tgtEl>
                                      </p:cBhvr>
                                    </p:animEffect>
                                  </p:childTnLst>
                                </p:cTn>
                              </p:par>
                              <p:par>
                                <p:cTn id="17" presetID="22" presetClass="entr" presetSubtype="8" fill="hold" grpId="0" nodeType="withEffect">
                                  <p:stCondLst>
                                    <p:cond delay="110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300"/>
                                        <p:tgtEl>
                                          <p:spTgt spid="20"/>
                                        </p:tgtEl>
                                      </p:cBhvr>
                                    </p:animEffect>
                                  </p:childTnLst>
                                </p:cTn>
                              </p:par>
                              <p:par>
                                <p:cTn id="20" presetID="22" presetClass="entr" presetSubtype="1" fill="hold" grpId="0" nodeType="withEffect">
                                  <p:stCondLst>
                                    <p:cond delay="140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300"/>
                                        <p:tgtEl>
                                          <p:spTgt spid="22"/>
                                        </p:tgtEl>
                                      </p:cBhvr>
                                    </p:animEffect>
                                  </p:childTnLst>
                                </p:cTn>
                              </p:par>
                              <p:par>
                                <p:cTn id="23" presetID="22" presetClass="entr" presetSubtype="2" fill="hold" grpId="0" nodeType="withEffect">
                                  <p:stCondLst>
                                    <p:cond delay="1700"/>
                                  </p:stCondLst>
                                  <p:childTnLst>
                                    <p:set>
                                      <p:cBhvr>
                                        <p:cTn id="24" dur="1" fill="hold">
                                          <p:stCondLst>
                                            <p:cond delay="0"/>
                                          </p:stCondLst>
                                        </p:cTn>
                                        <p:tgtEl>
                                          <p:spTgt spid="19"/>
                                        </p:tgtEl>
                                        <p:attrNameLst>
                                          <p:attrName>style.visibility</p:attrName>
                                        </p:attrNameLst>
                                      </p:cBhvr>
                                      <p:to>
                                        <p:strVal val="visible"/>
                                      </p:to>
                                    </p:set>
                                    <p:animEffect transition="in" filter="wipe(right)">
                                      <p:cBhvr>
                                        <p:cTn id="25" dur="300"/>
                                        <p:tgtEl>
                                          <p:spTgt spid="19"/>
                                        </p:tgtEl>
                                      </p:cBhvr>
                                    </p:animEffect>
                                  </p:childTnLst>
                                </p:cTn>
                              </p:par>
                              <p:par>
                                <p:cTn id="26" presetID="10" presetClass="entr" presetSubtype="0" fill="hold" nodeType="withEffect">
                                  <p:stCondLst>
                                    <p:cond delay="1700"/>
                                  </p:stCondLst>
                                  <p:childTnLst>
                                    <p:set>
                                      <p:cBhvr>
                                        <p:cTn id="27" dur="1" fill="hold">
                                          <p:stCondLst>
                                            <p:cond delay="0"/>
                                          </p:stCondLst>
                                        </p:cTn>
                                        <p:tgtEl>
                                          <p:spTgt spid="1027"/>
                                        </p:tgtEl>
                                        <p:attrNameLst>
                                          <p:attrName>style.visibility</p:attrName>
                                        </p:attrNameLst>
                                      </p:cBhvr>
                                      <p:to>
                                        <p:strVal val="visible"/>
                                      </p:to>
                                    </p:set>
                                    <p:animEffect transition="in" filter="fade">
                                      <p:cBhvr>
                                        <p:cTn id="28" dur="500"/>
                                        <p:tgtEl>
                                          <p:spTgt spid="1027"/>
                                        </p:tgtEl>
                                      </p:cBhvr>
                                    </p:animEffect>
                                  </p:childTnLst>
                                </p:cTn>
                              </p:par>
                              <p:par>
                                <p:cTn id="29" presetID="22" presetClass="entr" presetSubtype="1" fill="hold" grpId="0" nodeType="withEffect">
                                  <p:stCondLst>
                                    <p:cond delay="190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300"/>
                                        <p:tgtEl>
                                          <p:spTgt spid="15"/>
                                        </p:tgtEl>
                                      </p:cBhvr>
                                    </p:animEffect>
                                  </p:childTnLst>
                                </p:cTn>
                              </p:par>
                              <p:par>
                                <p:cTn id="32" presetID="22" presetClass="entr" presetSubtype="8" fill="hold" grpId="0" nodeType="withEffect">
                                  <p:stCondLst>
                                    <p:cond delay="220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400"/>
                                        <p:tgtEl>
                                          <p:spTgt spid="23"/>
                                        </p:tgtEl>
                                      </p:cBhvr>
                                    </p:animEffect>
                                  </p:childTnLst>
                                </p:cTn>
                              </p:par>
                              <p:par>
                                <p:cTn id="35" presetID="22" presetClass="entr" presetSubtype="4" fill="hold" grpId="0" nodeType="withEffect">
                                  <p:stCondLst>
                                    <p:cond delay="260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4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ppt_x"/>
                                          </p:val>
                                        </p:tav>
                                        <p:tav tm="100000">
                                          <p:val>
                                            <p:strVal val="#ppt_x"/>
                                          </p:val>
                                        </p:tav>
                                      </p:tavLst>
                                    </p:anim>
                                    <p:anim calcmode="lin" valueType="num">
                                      <p:cBhvr additive="base">
                                        <p:cTn id="43" dur="500" fill="hold"/>
                                        <p:tgtEl>
                                          <p:spTgt spid="24"/>
                                        </p:tgtEl>
                                        <p:attrNameLst>
                                          <p:attrName>ppt_y</p:attrName>
                                        </p:attrNameLst>
                                      </p:cBhvr>
                                      <p:tavLst>
                                        <p:tav tm="0">
                                          <p:val>
                                            <p:strVal val="1+#ppt_h/2"/>
                                          </p:val>
                                        </p:tav>
                                        <p:tav tm="100000">
                                          <p:val>
                                            <p:strVal val="#ppt_y"/>
                                          </p:val>
                                        </p:tav>
                                      </p:tavLst>
                                    </p:anim>
                                  </p:childTnLst>
                                </p:cTn>
                              </p:par>
                              <p:par>
                                <p:cTn id="44" presetID="55" presetClass="entr" presetSubtype="0" fill="hold" grpId="1" nodeType="withEffect">
                                  <p:stCondLst>
                                    <p:cond delay="0"/>
                                  </p:stCondLst>
                                  <p:childTnLst>
                                    <p:set>
                                      <p:cBhvr>
                                        <p:cTn id="45" dur="1" fill="hold">
                                          <p:stCondLst>
                                            <p:cond delay="0"/>
                                          </p:stCondLst>
                                        </p:cTn>
                                        <p:tgtEl>
                                          <p:spTgt spid="34"/>
                                        </p:tgtEl>
                                        <p:attrNameLst>
                                          <p:attrName>style.visibility</p:attrName>
                                        </p:attrNameLst>
                                      </p:cBhvr>
                                      <p:to>
                                        <p:strVal val="visible"/>
                                      </p:to>
                                    </p:set>
                                    <p:anim calcmode="lin" valueType="num">
                                      <p:cBhvr>
                                        <p:cTn id="46" dur="1000" fill="hold"/>
                                        <p:tgtEl>
                                          <p:spTgt spid="34"/>
                                        </p:tgtEl>
                                        <p:attrNameLst>
                                          <p:attrName>ppt_w</p:attrName>
                                        </p:attrNameLst>
                                      </p:cBhvr>
                                      <p:tavLst>
                                        <p:tav tm="0">
                                          <p:val>
                                            <p:strVal val="#ppt_w*0.70"/>
                                          </p:val>
                                        </p:tav>
                                        <p:tav tm="100000">
                                          <p:val>
                                            <p:strVal val="#ppt_w"/>
                                          </p:val>
                                        </p:tav>
                                      </p:tavLst>
                                    </p:anim>
                                    <p:anim calcmode="lin" valueType="num">
                                      <p:cBhvr>
                                        <p:cTn id="47" dur="1000" fill="hold"/>
                                        <p:tgtEl>
                                          <p:spTgt spid="34"/>
                                        </p:tgtEl>
                                        <p:attrNameLst>
                                          <p:attrName>ppt_h</p:attrName>
                                        </p:attrNameLst>
                                      </p:cBhvr>
                                      <p:tavLst>
                                        <p:tav tm="0">
                                          <p:val>
                                            <p:strVal val="#ppt_h"/>
                                          </p:val>
                                        </p:tav>
                                        <p:tav tm="100000">
                                          <p:val>
                                            <p:strVal val="#ppt_h"/>
                                          </p:val>
                                        </p:tav>
                                      </p:tavLst>
                                    </p:anim>
                                    <p:animEffect transition="in" filter="fade">
                                      <p:cBhvr>
                                        <p:cTn id="48" dur="10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ppt_x"/>
                                          </p:val>
                                        </p:tav>
                                        <p:tav tm="100000">
                                          <p:val>
                                            <p:strVal val="#ppt_x"/>
                                          </p:val>
                                        </p:tav>
                                      </p:tavLst>
                                    </p:anim>
                                    <p:anim calcmode="lin" valueType="num">
                                      <p:cBhvr additive="base">
                                        <p:cTn id="54" dur="500" fill="hold"/>
                                        <p:tgtEl>
                                          <p:spTgt spid="28"/>
                                        </p:tgtEl>
                                        <p:attrNameLst>
                                          <p:attrName>ppt_y</p:attrName>
                                        </p:attrNameLst>
                                      </p:cBhvr>
                                      <p:tavLst>
                                        <p:tav tm="0">
                                          <p:val>
                                            <p:strVal val="1+#ppt_h/2"/>
                                          </p:val>
                                        </p:tav>
                                        <p:tav tm="100000">
                                          <p:val>
                                            <p:strVal val="#ppt_y"/>
                                          </p:val>
                                        </p:tav>
                                      </p:tavLst>
                                    </p:anim>
                                  </p:childTnLst>
                                </p:cTn>
                              </p:par>
                              <p:par>
                                <p:cTn id="55" presetID="55"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p:cTn id="57" dur="1000" fill="hold"/>
                                        <p:tgtEl>
                                          <p:spTgt spid="36"/>
                                        </p:tgtEl>
                                        <p:attrNameLst>
                                          <p:attrName>ppt_w</p:attrName>
                                        </p:attrNameLst>
                                      </p:cBhvr>
                                      <p:tavLst>
                                        <p:tav tm="0">
                                          <p:val>
                                            <p:strVal val="#ppt_w*0.70"/>
                                          </p:val>
                                        </p:tav>
                                        <p:tav tm="100000">
                                          <p:val>
                                            <p:strVal val="#ppt_w"/>
                                          </p:val>
                                        </p:tav>
                                      </p:tavLst>
                                    </p:anim>
                                    <p:anim calcmode="lin" valueType="num">
                                      <p:cBhvr>
                                        <p:cTn id="58" dur="1000" fill="hold"/>
                                        <p:tgtEl>
                                          <p:spTgt spid="36"/>
                                        </p:tgtEl>
                                        <p:attrNameLst>
                                          <p:attrName>ppt_h</p:attrName>
                                        </p:attrNameLst>
                                      </p:cBhvr>
                                      <p:tavLst>
                                        <p:tav tm="0">
                                          <p:val>
                                            <p:strVal val="#ppt_h"/>
                                          </p:val>
                                        </p:tav>
                                        <p:tav tm="100000">
                                          <p:val>
                                            <p:strVal val="#ppt_h"/>
                                          </p:val>
                                        </p:tav>
                                      </p:tavLst>
                                    </p:anim>
                                    <p:animEffect transition="in" filter="fade">
                                      <p:cBhvr>
                                        <p:cTn id="59" dur="10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500" fill="hold"/>
                                        <p:tgtEl>
                                          <p:spTgt spid="29"/>
                                        </p:tgtEl>
                                        <p:attrNameLst>
                                          <p:attrName>ppt_x</p:attrName>
                                        </p:attrNameLst>
                                      </p:cBhvr>
                                      <p:tavLst>
                                        <p:tav tm="0">
                                          <p:val>
                                            <p:strVal val="#ppt_x"/>
                                          </p:val>
                                        </p:tav>
                                        <p:tav tm="100000">
                                          <p:val>
                                            <p:strVal val="#ppt_x"/>
                                          </p:val>
                                        </p:tav>
                                      </p:tavLst>
                                    </p:anim>
                                    <p:anim calcmode="lin" valueType="num">
                                      <p:cBhvr additive="base">
                                        <p:cTn id="65" dur="500" fill="hold"/>
                                        <p:tgtEl>
                                          <p:spTgt spid="29"/>
                                        </p:tgtEl>
                                        <p:attrNameLst>
                                          <p:attrName>ppt_y</p:attrName>
                                        </p:attrNameLst>
                                      </p:cBhvr>
                                      <p:tavLst>
                                        <p:tav tm="0">
                                          <p:val>
                                            <p:strVal val="1+#ppt_h/2"/>
                                          </p:val>
                                        </p:tav>
                                        <p:tav tm="100000">
                                          <p:val>
                                            <p:strVal val="#ppt_y"/>
                                          </p:val>
                                        </p:tav>
                                      </p:tavLst>
                                    </p:anim>
                                  </p:childTnLst>
                                </p:cTn>
                              </p:par>
                              <p:par>
                                <p:cTn id="66" presetID="55"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 calcmode="lin" valueType="num">
                                      <p:cBhvr>
                                        <p:cTn id="68" dur="1000" fill="hold"/>
                                        <p:tgtEl>
                                          <p:spTgt spid="27"/>
                                        </p:tgtEl>
                                        <p:attrNameLst>
                                          <p:attrName>ppt_w</p:attrName>
                                        </p:attrNameLst>
                                      </p:cBhvr>
                                      <p:tavLst>
                                        <p:tav tm="0">
                                          <p:val>
                                            <p:strVal val="#ppt_w*0.70"/>
                                          </p:val>
                                        </p:tav>
                                        <p:tav tm="100000">
                                          <p:val>
                                            <p:strVal val="#ppt_w"/>
                                          </p:val>
                                        </p:tav>
                                      </p:tavLst>
                                    </p:anim>
                                    <p:anim calcmode="lin" valueType="num">
                                      <p:cBhvr>
                                        <p:cTn id="69" dur="1000" fill="hold"/>
                                        <p:tgtEl>
                                          <p:spTgt spid="27"/>
                                        </p:tgtEl>
                                        <p:attrNameLst>
                                          <p:attrName>ppt_h</p:attrName>
                                        </p:attrNameLst>
                                      </p:cBhvr>
                                      <p:tavLst>
                                        <p:tav tm="0">
                                          <p:val>
                                            <p:strVal val="#ppt_h"/>
                                          </p:val>
                                        </p:tav>
                                        <p:tav tm="100000">
                                          <p:val>
                                            <p:strVal val="#ppt_h"/>
                                          </p:val>
                                        </p:tav>
                                      </p:tavLst>
                                    </p:anim>
                                    <p:animEffect transition="in" filter="fade">
                                      <p:cBhvr>
                                        <p:cTn id="70" dur="1000"/>
                                        <p:tgtEl>
                                          <p:spTgt spid="27"/>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fill="hold"/>
                                        <p:tgtEl>
                                          <p:spTgt spid="30"/>
                                        </p:tgtEl>
                                        <p:attrNameLst>
                                          <p:attrName>ppt_x</p:attrName>
                                        </p:attrNameLst>
                                      </p:cBhvr>
                                      <p:tavLst>
                                        <p:tav tm="0">
                                          <p:val>
                                            <p:strVal val="#ppt_x"/>
                                          </p:val>
                                        </p:tav>
                                        <p:tav tm="100000">
                                          <p:val>
                                            <p:strVal val="#ppt_x"/>
                                          </p:val>
                                        </p:tav>
                                      </p:tavLst>
                                    </p:anim>
                                    <p:anim calcmode="lin" valueType="num">
                                      <p:cBhvr additive="base">
                                        <p:cTn id="76" dur="500" fill="hold"/>
                                        <p:tgtEl>
                                          <p:spTgt spid="30"/>
                                        </p:tgtEl>
                                        <p:attrNameLst>
                                          <p:attrName>ppt_y</p:attrName>
                                        </p:attrNameLst>
                                      </p:cBhvr>
                                      <p:tavLst>
                                        <p:tav tm="0">
                                          <p:val>
                                            <p:strVal val="1+#ppt_h/2"/>
                                          </p:val>
                                        </p:tav>
                                        <p:tav tm="100000">
                                          <p:val>
                                            <p:strVal val="#ppt_y"/>
                                          </p:val>
                                        </p:tav>
                                      </p:tavLst>
                                    </p:anim>
                                  </p:childTnLst>
                                </p:cTn>
                              </p:par>
                              <p:par>
                                <p:cTn id="77" presetID="55"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p:cTn id="79" dur="1000" fill="hold"/>
                                        <p:tgtEl>
                                          <p:spTgt spid="26"/>
                                        </p:tgtEl>
                                        <p:attrNameLst>
                                          <p:attrName>ppt_w</p:attrName>
                                        </p:attrNameLst>
                                      </p:cBhvr>
                                      <p:tavLst>
                                        <p:tav tm="0">
                                          <p:val>
                                            <p:strVal val="#ppt_w*0.70"/>
                                          </p:val>
                                        </p:tav>
                                        <p:tav tm="100000">
                                          <p:val>
                                            <p:strVal val="#ppt_w"/>
                                          </p:val>
                                        </p:tav>
                                      </p:tavLst>
                                    </p:anim>
                                    <p:anim calcmode="lin" valueType="num">
                                      <p:cBhvr>
                                        <p:cTn id="80" dur="1000" fill="hold"/>
                                        <p:tgtEl>
                                          <p:spTgt spid="26"/>
                                        </p:tgtEl>
                                        <p:attrNameLst>
                                          <p:attrName>ppt_h</p:attrName>
                                        </p:attrNameLst>
                                      </p:cBhvr>
                                      <p:tavLst>
                                        <p:tav tm="0">
                                          <p:val>
                                            <p:strVal val="#ppt_h"/>
                                          </p:val>
                                        </p:tav>
                                        <p:tav tm="100000">
                                          <p:val>
                                            <p:strVal val="#ppt_h"/>
                                          </p:val>
                                        </p:tav>
                                      </p:tavLst>
                                    </p:anim>
                                    <p:animEffect transition="in" filter="fade">
                                      <p:cBhvr>
                                        <p:cTn id="81" dur="1000"/>
                                        <p:tgtEl>
                                          <p:spTgt spid="26"/>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31"/>
                                        </p:tgtEl>
                                        <p:attrNameLst>
                                          <p:attrName>style.visibility</p:attrName>
                                        </p:attrNameLst>
                                      </p:cBhvr>
                                      <p:to>
                                        <p:strVal val="visible"/>
                                      </p:to>
                                    </p:set>
                                    <p:anim calcmode="lin" valueType="num">
                                      <p:cBhvr additive="base">
                                        <p:cTn id="86" dur="500" fill="hold"/>
                                        <p:tgtEl>
                                          <p:spTgt spid="31"/>
                                        </p:tgtEl>
                                        <p:attrNameLst>
                                          <p:attrName>ppt_x</p:attrName>
                                        </p:attrNameLst>
                                      </p:cBhvr>
                                      <p:tavLst>
                                        <p:tav tm="0">
                                          <p:val>
                                            <p:strVal val="#ppt_x"/>
                                          </p:val>
                                        </p:tav>
                                        <p:tav tm="100000">
                                          <p:val>
                                            <p:strVal val="#ppt_x"/>
                                          </p:val>
                                        </p:tav>
                                      </p:tavLst>
                                    </p:anim>
                                    <p:anim calcmode="lin" valueType="num">
                                      <p:cBhvr additive="base">
                                        <p:cTn id="87" dur="500" fill="hold"/>
                                        <p:tgtEl>
                                          <p:spTgt spid="31"/>
                                        </p:tgtEl>
                                        <p:attrNameLst>
                                          <p:attrName>ppt_y</p:attrName>
                                        </p:attrNameLst>
                                      </p:cBhvr>
                                      <p:tavLst>
                                        <p:tav tm="0">
                                          <p:val>
                                            <p:strVal val="1+#ppt_h/2"/>
                                          </p:val>
                                        </p:tav>
                                        <p:tav tm="100000">
                                          <p:val>
                                            <p:strVal val="#ppt_y"/>
                                          </p:val>
                                        </p:tav>
                                      </p:tavLst>
                                    </p:anim>
                                  </p:childTnLst>
                                </p:cTn>
                              </p:par>
                              <p:par>
                                <p:cTn id="88" presetID="55"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 calcmode="lin" valueType="num">
                                      <p:cBhvr>
                                        <p:cTn id="90" dur="1000" fill="hold"/>
                                        <p:tgtEl>
                                          <p:spTgt spid="33"/>
                                        </p:tgtEl>
                                        <p:attrNameLst>
                                          <p:attrName>ppt_w</p:attrName>
                                        </p:attrNameLst>
                                      </p:cBhvr>
                                      <p:tavLst>
                                        <p:tav tm="0">
                                          <p:val>
                                            <p:strVal val="#ppt_w*0.70"/>
                                          </p:val>
                                        </p:tav>
                                        <p:tav tm="100000">
                                          <p:val>
                                            <p:strVal val="#ppt_w"/>
                                          </p:val>
                                        </p:tav>
                                      </p:tavLst>
                                    </p:anim>
                                    <p:anim calcmode="lin" valueType="num">
                                      <p:cBhvr>
                                        <p:cTn id="91" dur="1000" fill="hold"/>
                                        <p:tgtEl>
                                          <p:spTgt spid="33"/>
                                        </p:tgtEl>
                                        <p:attrNameLst>
                                          <p:attrName>ppt_h</p:attrName>
                                        </p:attrNameLst>
                                      </p:cBhvr>
                                      <p:tavLst>
                                        <p:tav tm="0">
                                          <p:val>
                                            <p:strVal val="#ppt_h"/>
                                          </p:val>
                                        </p:tav>
                                        <p:tav tm="100000">
                                          <p:val>
                                            <p:strVal val="#ppt_h"/>
                                          </p:val>
                                        </p:tav>
                                      </p:tavLst>
                                    </p:anim>
                                    <p:animEffect transition="in" filter="fade">
                                      <p:cBhvr>
                                        <p:cTn id="92" dur="1000"/>
                                        <p:tgtEl>
                                          <p:spTgt spid="33"/>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additive="base">
                                        <p:cTn id="97" dur="500" fill="hold"/>
                                        <p:tgtEl>
                                          <p:spTgt spid="32"/>
                                        </p:tgtEl>
                                        <p:attrNameLst>
                                          <p:attrName>ppt_x</p:attrName>
                                        </p:attrNameLst>
                                      </p:cBhvr>
                                      <p:tavLst>
                                        <p:tav tm="0">
                                          <p:val>
                                            <p:strVal val="#ppt_x"/>
                                          </p:val>
                                        </p:tav>
                                        <p:tav tm="100000">
                                          <p:val>
                                            <p:strVal val="#ppt_x"/>
                                          </p:val>
                                        </p:tav>
                                      </p:tavLst>
                                    </p:anim>
                                    <p:anim calcmode="lin" valueType="num">
                                      <p:cBhvr additive="base">
                                        <p:cTn id="98" dur="500" fill="hold"/>
                                        <p:tgtEl>
                                          <p:spTgt spid="32"/>
                                        </p:tgtEl>
                                        <p:attrNameLst>
                                          <p:attrName>ppt_y</p:attrName>
                                        </p:attrNameLst>
                                      </p:cBhvr>
                                      <p:tavLst>
                                        <p:tav tm="0">
                                          <p:val>
                                            <p:strVal val="1+#ppt_h/2"/>
                                          </p:val>
                                        </p:tav>
                                        <p:tav tm="100000">
                                          <p:val>
                                            <p:strVal val="#ppt_y"/>
                                          </p:val>
                                        </p:tav>
                                      </p:tavLst>
                                    </p:anim>
                                  </p:childTnLst>
                                </p:cTn>
                              </p:par>
                              <p:par>
                                <p:cTn id="99" presetID="55" presetClass="entr" presetSubtype="0" fill="hold" grpId="0" nodeType="withEffect">
                                  <p:stCondLst>
                                    <p:cond delay="0"/>
                                  </p:stCondLst>
                                  <p:childTnLst>
                                    <p:set>
                                      <p:cBhvr>
                                        <p:cTn id="100" dur="1" fill="hold">
                                          <p:stCondLst>
                                            <p:cond delay="0"/>
                                          </p:stCondLst>
                                        </p:cTn>
                                        <p:tgtEl>
                                          <p:spTgt spid="35"/>
                                        </p:tgtEl>
                                        <p:attrNameLst>
                                          <p:attrName>style.visibility</p:attrName>
                                        </p:attrNameLst>
                                      </p:cBhvr>
                                      <p:to>
                                        <p:strVal val="visible"/>
                                      </p:to>
                                    </p:set>
                                    <p:anim calcmode="lin" valueType="num">
                                      <p:cBhvr>
                                        <p:cTn id="101" dur="1000" fill="hold"/>
                                        <p:tgtEl>
                                          <p:spTgt spid="35"/>
                                        </p:tgtEl>
                                        <p:attrNameLst>
                                          <p:attrName>ppt_w</p:attrName>
                                        </p:attrNameLst>
                                      </p:cBhvr>
                                      <p:tavLst>
                                        <p:tav tm="0">
                                          <p:val>
                                            <p:strVal val="#ppt_w*0.70"/>
                                          </p:val>
                                        </p:tav>
                                        <p:tav tm="100000">
                                          <p:val>
                                            <p:strVal val="#ppt_w"/>
                                          </p:val>
                                        </p:tav>
                                      </p:tavLst>
                                    </p:anim>
                                    <p:anim calcmode="lin" valueType="num">
                                      <p:cBhvr>
                                        <p:cTn id="102" dur="1000" fill="hold"/>
                                        <p:tgtEl>
                                          <p:spTgt spid="35"/>
                                        </p:tgtEl>
                                        <p:attrNameLst>
                                          <p:attrName>ppt_h</p:attrName>
                                        </p:attrNameLst>
                                      </p:cBhvr>
                                      <p:tavLst>
                                        <p:tav tm="0">
                                          <p:val>
                                            <p:strVal val="#ppt_h"/>
                                          </p:val>
                                        </p:tav>
                                        <p:tav tm="100000">
                                          <p:val>
                                            <p:strVal val="#ppt_h"/>
                                          </p:val>
                                        </p:tav>
                                      </p:tavLst>
                                    </p:anim>
                                    <p:animEffect transition="in" filter="fade">
                                      <p:cBhvr>
                                        <p:cTn id="103"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5" grpId="0" animBg="1"/>
      <p:bldP spid="18" grpId="0" animBg="1"/>
      <p:bldP spid="19" grpId="0" animBg="1"/>
      <p:bldP spid="20" grpId="0" animBg="1"/>
      <p:bldP spid="21" grpId="0" animBg="1"/>
      <p:bldP spid="22" grpId="0" animBg="1"/>
      <p:bldP spid="23" grpId="0" animBg="1"/>
      <p:bldP spid="24" grpId="0" animBg="1"/>
      <p:bldP spid="26" grpId="0"/>
      <p:bldP spid="27" grpId="0"/>
      <p:bldP spid="28" grpId="0" animBg="1"/>
      <p:bldP spid="29" grpId="0" animBg="1"/>
      <p:bldP spid="30" grpId="0" animBg="1"/>
      <p:bldP spid="31" grpId="0" animBg="1"/>
      <p:bldP spid="32" grpId="0" animBg="1"/>
      <p:bldP spid="33" grpId="0"/>
      <p:bldP spid="34" grpId="1"/>
      <p:bldP spid="35" grpId="0"/>
      <p:bldP spid="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 Box 40"/>
          <p:cNvSpPr txBox="1">
            <a:spLocks noChangeArrowheads="1"/>
          </p:cNvSpPr>
          <p:nvPr/>
        </p:nvSpPr>
        <p:spPr bwMode="auto">
          <a:xfrm>
            <a:off x="611560" y="699542"/>
            <a:ext cx="3960440" cy="360040"/>
          </a:xfrm>
          <a:prstGeom prst="rect">
            <a:avLst/>
          </a:prstGeom>
          <a:noFill/>
          <a:ln w="9525">
            <a:noFill/>
            <a:miter lim="800000"/>
            <a:headEnd/>
            <a:tailEnd/>
          </a:ln>
          <a:effectLst/>
        </p:spPr>
        <p:txBody>
          <a:bodyPr anchor="ctr"/>
          <a:lstStyle/>
          <a:p>
            <a:pPr>
              <a:spcBef>
                <a:spcPct val="50000"/>
              </a:spcBef>
            </a:pPr>
            <a:r>
              <a:rPr lang="zh-CN" altLang="en-US" sz="2400" b="1" dirty="0" smtClean="0">
                <a:solidFill>
                  <a:schemeClr val="accent6">
                    <a:lumMod val="75000"/>
                  </a:schemeClr>
                </a:solidFill>
                <a:latin typeface="微软雅黑" pitchFamily="34" charset="-122"/>
                <a:ea typeface="微软雅黑" pitchFamily="34" charset="-122"/>
              </a:rPr>
              <a:t>行业需求分析：</a:t>
            </a:r>
            <a:endParaRPr lang="en-GB" altLang="zh-CN" sz="2400" b="1" dirty="0">
              <a:solidFill>
                <a:schemeClr val="accent6">
                  <a:lumMod val="75000"/>
                </a:schemeClr>
              </a:solidFill>
              <a:latin typeface="微软雅黑" pitchFamily="34" charset="-122"/>
              <a:ea typeface="微软雅黑" pitchFamily="34" charset="-122"/>
            </a:endParaRPr>
          </a:p>
        </p:txBody>
      </p:sp>
      <p:sp>
        <p:nvSpPr>
          <p:cNvPr id="146" name="矩形 145"/>
          <p:cNvSpPr/>
          <p:nvPr/>
        </p:nvSpPr>
        <p:spPr>
          <a:xfrm>
            <a:off x="611560" y="1203598"/>
            <a:ext cx="8136903" cy="923330"/>
          </a:xfrm>
          <a:prstGeom prst="rect">
            <a:avLst/>
          </a:prstGeom>
        </p:spPr>
        <p:txBody>
          <a:bodyPr wrap="square">
            <a:spAutoFit/>
          </a:bodyPr>
          <a:lstStyle/>
          <a:p>
            <a:pPr algn="just"/>
            <a:r>
              <a:rPr lang="zh-CN" altLang="en-US" dirty="0" smtClean="0">
                <a:solidFill>
                  <a:schemeClr val="bg1">
                    <a:lumMod val="65000"/>
                  </a:schemeClr>
                </a:solidFill>
                <a:latin typeface="微软雅黑" pitchFamily="34" charset="-122"/>
                <a:ea typeface="微软雅黑" pitchFamily="34" charset="-122"/>
              </a:rPr>
              <a:t>针对</a:t>
            </a:r>
            <a:r>
              <a:rPr lang="zh-CN" altLang="en-US" dirty="0">
                <a:solidFill>
                  <a:schemeClr val="bg1">
                    <a:lumMod val="65000"/>
                  </a:schemeClr>
                </a:solidFill>
                <a:latin typeface="微软雅黑" pitchFamily="34" charset="-122"/>
                <a:ea typeface="微软雅黑" pitchFamily="34" charset="-122"/>
              </a:rPr>
              <a:t>节假日目前支付公司无法支持到账的情况，宝付公司作为第一家提出</a:t>
            </a:r>
            <a:r>
              <a:rPr lang="en-US" altLang="zh-CN" dirty="0">
                <a:solidFill>
                  <a:schemeClr val="bg1">
                    <a:lumMod val="65000"/>
                  </a:schemeClr>
                </a:solidFill>
                <a:latin typeface="微软雅黑" pitchFamily="34" charset="-122"/>
                <a:ea typeface="微软雅黑" pitchFamily="34" charset="-122"/>
              </a:rPr>
              <a:t>365</a:t>
            </a:r>
            <a:r>
              <a:rPr lang="zh-CN" altLang="en-US" dirty="0">
                <a:solidFill>
                  <a:schemeClr val="bg1">
                    <a:lumMod val="65000"/>
                  </a:schemeClr>
                </a:solidFill>
                <a:latin typeface="微软雅黑" pitchFamily="34" charset="-122"/>
                <a:ea typeface="微软雅黑" pitchFamily="34" charset="-122"/>
              </a:rPr>
              <a:t>天结算的支付公司，满足了商城、游戏、</a:t>
            </a:r>
            <a:r>
              <a:rPr lang="en-US" altLang="zh-CN" dirty="0">
                <a:solidFill>
                  <a:schemeClr val="bg1">
                    <a:lumMod val="65000"/>
                  </a:schemeClr>
                </a:solidFill>
                <a:latin typeface="微软雅黑" pitchFamily="34" charset="-122"/>
                <a:ea typeface="微软雅黑" pitchFamily="34" charset="-122"/>
              </a:rPr>
              <a:t>P2P</a:t>
            </a:r>
            <a:r>
              <a:rPr lang="zh-CN" altLang="en-US" dirty="0">
                <a:solidFill>
                  <a:schemeClr val="bg1">
                    <a:lumMod val="65000"/>
                  </a:schemeClr>
                </a:solidFill>
                <a:latin typeface="微软雅黑" pitchFamily="34" charset="-122"/>
                <a:ea typeface="微软雅黑" pitchFamily="34" charset="-122"/>
              </a:rPr>
              <a:t>行业的商户需求，针对货款支付、购买机票等功能解决了商户以往自行垫付资金的老大难问题。  </a:t>
            </a:r>
            <a:r>
              <a:rPr lang="zh-CN" altLang="en-US" dirty="0"/>
              <a:t>             </a:t>
            </a:r>
            <a:r>
              <a:rPr lang="zh-CN" altLang="en-US" dirty="0">
                <a:solidFill>
                  <a:schemeClr val="bg1">
                    <a:lumMod val="65000"/>
                  </a:schemeClr>
                </a:solidFill>
                <a:latin typeface="微软雅黑" pitchFamily="34" charset="-122"/>
                <a:ea typeface="微软雅黑" pitchFamily="34" charset="-122"/>
              </a:rPr>
              <a:t>          </a:t>
            </a:r>
          </a:p>
        </p:txBody>
      </p:sp>
      <p:sp>
        <p:nvSpPr>
          <p:cNvPr id="207" name="Text Box 40"/>
          <p:cNvSpPr txBox="1">
            <a:spLocks noChangeArrowheads="1"/>
          </p:cNvSpPr>
          <p:nvPr/>
        </p:nvSpPr>
        <p:spPr bwMode="auto">
          <a:xfrm>
            <a:off x="611560" y="2355726"/>
            <a:ext cx="3960440" cy="360040"/>
          </a:xfrm>
          <a:prstGeom prst="rect">
            <a:avLst/>
          </a:prstGeom>
          <a:noFill/>
          <a:ln w="9525">
            <a:noFill/>
            <a:miter lim="800000"/>
            <a:headEnd/>
            <a:tailEnd/>
          </a:ln>
          <a:effectLst/>
        </p:spPr>
        <p:txBody>
          <a:bodyPr anchor="ctr"/>
          <a:lstStyle/>
          <a:p>
            <a:pPr>
              <a:spcBef>
                <a:spcPct val="50000"/>
              </a:spcBef>
            </a:pPr>
            <a:r>
              <a:rPr lang="zh-CN" altLang="en-US" sz="2400" b="1" dirty="0" smtClean="0">
                <a:solidFill>
                  <a:schemeClr val="accent6">
                    <a:lumMod val="75000"/>
                  </a:schemeClr>
                </a:solidFill>
                <a:latin typeface="微软雅黑" pitchFamily="34" charset="-122"/>
                <a:ea typeface="微软雅黑" pitchFamily="34" charset="-122"/>
              </a:rPr>
              <a:t>商户体验：</a:t>
            </a:r>
            <a:endParaRPr lang="en-GB" altLang="zh-CN" sz="2400" b="1" dirty="0">
              <a:solidFill>
                <a:schemeClr val="accent6">
                  <a:lumMod val="75000"/>
                </a:schemeClr>
              </a:solidFill>
              <a:latin typeface="微软雅黑" pitchFamily="34" charset="-122"/>
              <a:ea typeface="微软雅黑" pitchFamily="34" charset="-122"/>
            </a:endParaRPr>
          </a:p>
        </p:txBody>
      </p:sp>
      <p:sp>
        <p:nvSpPr>
          <p:cNvPr id="208" name="矩形 207"/>
          <p:cNvSpPr/>
          <p:nvPr/>
        </p:nvSpPr>
        <p:spPr>
          <a:xfrm>
            <a:off x="611561" y="2859782"/>
            <a:ext cx="4570554" cy="1815882"/>
          </a:xfrm>
          <a:prstGeom prst="rect">
            <a:avLst/>
          </a:prstGeom>
        </p:spPr>
        <p:txBody>
          <a:bodyPr wrap="square">
            <a:spAutoFit/>
          </a:bodyPr>
          <a:lstStyle/>
          <a:p>
            <a:pPr marL="285750" indent="-285750" algn="just">
              <a:buFont typeface="Arial" panose="020B0604020202020204" pitchFamily="34" charset="0"/>
              <a:buChar char="•"/>
            </a:pPr>
            <a:r>
              <a:rPr lang="zh-CN" altLang="en-US" sz="1400" dirty="0" smtClean="0">
                <a:solidFill>
                  <a:schemeClr val="bg1">
                    <a:lumMod val="65000"/>
                  </a:schemeClr>
                </a:solidFill>
                <a:latin typeface="微软雅黑" pitchFamily="34" charset="-122"/>
                <a:ea typeface="微软雅黑" pitchFamily="34" charset="-122"/>
              </a:rPr>
              <a:t>某商城通过</a:t>
            </a:r>
            <a:r>
              <a:rPr lang="en-US" altLang="zh-CN" sz="1400" dirty="0" smtClean="0">
                <a:solidFill>
                  <a:schemeClr val="bg1">
                    <a:lumMod val="65000"/>
                  </a:schemeClr>
                </a:solidFill>
                <a:latin typeface="微软雅黑" pitchFamily="34" charset="-122"/>
                <a:ea typeface="微软雅黑" pitchFamily="34" charset="-122"/>
              </a:rPr>
              <a:t>365</a:t>
            </a:r>
            <a:r>
              <a:rPr lang="zh-CN" altLang="en-US" sz="1400" dirty="0" smtClean="0">
                <a:solidFill>
                  <a:schemeClr val="bg1">
                    <a:lumMod val="65000"/>
                  </a:schemeClr>
                </a:solidFill>
                <a:latin typeface="微软雅黑" pitchFamily="34" charset="-122"/>
                <a:ea typeface="微软雅黑" pitchFamily="34" charset="-122"/>
              </a:rPr>
              <a:t>天结算服务，缓解了一些重大节假日的资金压力，宝付的全天候结算服务支持加速了商城资金的回笼。</a:t>
            </a:r>
            <a:endParaRPr lang="en-US" altLang="zh-CN" sz="1400" dirty="0" smtClean="0">
              <a:solidFill>
                <a:schemeClr val="bg1">
                  <a:lumMod val="65000"/>
                </a:schemeClr>
              </a:solidFill>
              <a:latin typeface="微软雅黑" pitchFamily="34" charset="-122"/>
              <a:ea typeface="微软雅黑" pitchFamily="34" charset="-122"/>
            </a:endParaRPr>
          </a:p>
          <a:p>
            <a:pPr marL="285750" indent="-285750" algn="just">
              <a:buFont typeface="Arial" panose="020B0604020202020204" pitchFamily="34" charset="0"/>
              <a:buChar char="•"/>
            </a:pPr>
            <a:endParaRPr lang="en-US" altLang="zh-CN" sz="1400" dirty="0" smtClean="0">
              <a:solidFill>
                <a:schemeClr val="bg1">
                  <a:lumMod val="65000"/>
                </a:schemeClr>
              </a:solidFill>
              <a:latin typeface="微软雅黑" pitchFamily="34" charset="-122"/>
              <a:ea typeface="微软雅黑" pitchFamily="34" charset="-122"/>
            </a:endParaRPr>
          </a:p>
          <a:p>
            <a:pPr marL="285750" indent="-285750" algn="just">
              <a:buFont typeface="Arial" panose="020B0604020202020204" pitchFamily="34" charset="0"/>
              <a:buChar char="•"/>
            </a:pPr>
            <a:r>
              <a:rPr lang="zh-CN" altLang="en-US" sz="1400" dirty="0" smtClean="0">
                <a:solidFill>
                  <a:schemeClr val="bg1">
                    <a:lumMod val="65000"/>
                  </a:schemeClr>
                </a:solidFill>
                <a:latin typeface="微软雅黑" pitchFamily="34" charset="-122"/>
                <a:ea typeface="微软雅黑" pitchFamily="34" charset="-122"/>
              </a:rPr>
              <a:t>某</a:t>
            </a:r>
            <a:r>
              <a:rPr lang="en-US" altLang="zh-CN" sz="1400" dirty="0" smtClean="0">
                <a:solidFill>
                  <a:schemeClr val="bg1">
                    <a:lumMod val="65000"/>
                  </a:schemeClr>
                </a:solidFill>
                <a:latin typeface="微软雅黑" pitchFamily="34" charset="-122"/>
                <a:ea typeface="微软雅黑" pitchFamily="34" charset="-122"/>
              </a:rPr>
              <a:t>P2P</a:t>
            </a:r>
            <a:r>
              <a:rPr lang="zh-CN" altLang="en-US" sz="1400" dirty="0" smtClean="0">
                <a:solidFill>
                  <a:schemeClr val="bg1">
                    <a:lumMod val="65000"/>
                  </a:schemeClr>
                </a:solidFill>
                <a:latin typeface="微软雅黑" pitchFamily="34" charset="-122"/>
                <a:ea typeface="微软雅黑" pitchFamily="34" charset="-122"/>
              </a:rPr>
              <a:t>商户，是网络借贷平台行业中的领军标杆，面对日益庞大的网贷规模，资金快速流转是竞争力的提现，通过宝付的</a:t>
            </a:r>
            <a:r>
              <a:rPr lang="en-US" altLang="zh-CN" sz="1400" dirty="0" smtClean="0">
                <a:solidFill>
                  <a:schemeClr val="bg1">
                    <a:lumMod val="65000"/>
                  </a:schemeClr>
                </a:solidFill>
                <a:latin typeface="微软雅黑" pitchFamily="34" charset="-122"/>
                <a:ea typeface="微软雅黑" pitchFamily="34" charset="-122"/>
              </a:rPr>
              <a:t>365</a:t>
            </a:r>
            <a:r>
              <a:rPr lang="zh-CN" altLang="en-US" sz="1400" dirty="0" smtClean="0">
                <a:solidFill>
                  <a:schemeClr val="bg1">
                    <a:lumMod val="65000"/>
                  </a:schemeClr>
                </a:solidFill>
                <a:latin typeface="微软雅黑" pitchFamily="34" charset="-122"/>
                <a:ea typeface="微软雅黑" pitchFamily="34" charset="-122"/>
              </a:rPr>
              <a:t>天结算服务正好满足了借贷双方需求，为平台吸引了更多的网贷用户。</a:t>
            </a:r>
            <a:endParaRPr lang="zh-CN" altLang="en-US" sz="1400" dirty="0">
              <a:solidFill>
                <a:schemeClr val="bg1">
                  <a:lumMod val="65000"/>
                </a:schemeClr>
              </a:solidFill>
              <a:latin typeface="微软雅黑" pitchFamily="34" charset="-122"/>
              <a:ea typeface="微软雅黑" pitchFamily="34" charset="-122"/>
            </a:endParaRPr>
          </a:p>
        </p:txBody>
      </p:sp>
      <p:pic>
        <p:nvPicPr>
          <p:cNvPr id="3" name="图片 2"/>
          <p:cNvPicPr>
            <a:picLocks noChangeAspect="1"/>
          </p:cNvPicPr>
          <p:nvPr/>
        </p:nvPicPr>
        <p:blipFill>
          <a:blip r:embed="rId2"/>
          <a:stretch>
            <a:fillRect/>
          </a:stretch>
        </p:blipFill>
        <p:spPr>
          <a:xfrm>
            <a:off x="5508104" y="2859782"/>
            <a:ext cx="3524250" cy="1924050"/>
          </a:xfrm>
          <a:prstGeom prst="rect">
            <a:avLst/>
          </a:prstGeom>
        </p:spPr>
      </p:pic>
    </p:spTree>
    <p:extLst>
      <p:ext uri="{BB962C8B-B14F-4D97-AF65-F5344CB8AC3E}">
        <p14:creationId xmlns:p14="http://schemas.microsoft.com/office/powerpoint/2010/main" val="3117849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p:cTn id="7" dur="500" fill="hold"/>
                                        <p:tgtEl>
                                          <p:spTgt spid="142"/>
                                        </p:tgtEl>
                                        <p:attrNameLst>
                                          <p:attrName>ppt_w</p:attrName>
                                        </p:attrNameLst>
                                      </p:cBhvr>
                                      <p:tavLst>
                                        <p:tav tm="0">
                                          <p:val>
                                            <p:strVal val="#ppt_w+.3"/>
                                          </p:val>
                                        </p:tav>
                                        <p:tav tm="100000">
                                          <p:val>
                                            <p:strVal val="#ppt_w"/>
                                          </p:val>
                                        </p:tav>
                                      </p:tavLst>
                                    </p:anim>
                                    <p:anim calcmode="lin" valueType="num">
                                      <p:cBhvr>
                                        <p:cTn id="8" dur="500" fill="hold"/>
                                        <p:tgtEl>
                                          <p:spTgt spid="142"/>
                                        </p:tgtEl>
                                        <p:attrNameLst>
                                          <p:attrName>ppt_h</p:attrName>
                                        </p:attrNameLst>
                                      </p:cBhvr>
                                      <p:tavLst>
                                        <p:tav tm="0">
                                          <p:val>
                                            <p:strVal val="#ppt_h"/>
                                          </p:val>
                                        </p:tav>
                                        <p:tav tm="100000">
                                          <p:val>
                                            <p:strVal val="#ppt_h"/>
                                          </p:val>
                                        </p:tav>
                                      </p:tavLst>
                                    </p:anim>
                                    <p:animEffect transition="in" filter="fade">
                                      <p:cBhvr>
                                        <p:cTn id="9" dur="500"/>
                                        <p:tgtEl>
                                          <p:spTgt spid="14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46"/>
                                        </p:tgtEl>
                                        <p:attrNameLst>
                                          <p:attrName>style.visibility</p:attrName>
                                        </p:attrNameLst>
                                      </p:cBhvr>
                                      <p:to>
                                        <p:strVal val="visible"/>
                                      </p:to>
                                    </p:set>
                                    <p:animEffect transition="in" filter="fade">
                                      <p:cBhvr>
                                        <p:cTn id="14" dur="500"/>
                                        <p:tgtEl>
                                          <p:spTgt spid="146"/>
                                        </p:tgtEl>
                                      </p:cBhvr>
                                    </p:animEffect>
                                  </p:childTnLst>
                                </p:cTn>
                              </p:par>
                            </p:childTnLst>
                          </p:cTn>
                        </p:par>
                      </p:childTnLst>
                    </p:cTn>
                  </p:par>
                  <p:par>
                    <p:cTn id="15" fill="hold">
                      <p:stCondLst>
                        <p:cond delay="indefinite"/>
                      </p:stCondLst>
                      <p:childTnLst>
                        <p:par>
                          <p:cTn id="16" fill="hold">
                            <p:stCondLst>
                              <p:cond delay="0"/>
                            </p:stCondLst>
                            <p:childTnLst>
                              <p:par>
                                <p:cTn id="17" presetID="50" presetClass="entr" presetSubtype="0" decel="100000" fill="hold" grpId="0" nodeType="clickEffect">
                                  <p:stCondLst>
                                    <p:cond delay="0"/>
                                  </p:stCondLst>
                                  <p:childTnLst>
                                    <p:set>
                                      <p:cBhvr>
                                        <p:cTn id="18" dur="1" fill="hold">
                                          <p:stCondLst>
                                            <p:cond delay="0"/>
                                          </p:stCondLst>
                                        </p:cTn>
                                        <p:tgtEl>
                                          <p:spTgt spid="207"/>
                                        </p:tgtEl>
                                        <p:attrNameLst>
                                          <p:attrName>style.visibility</p:attrName>
                                        </p:attrNameLst>
                                      </p:cBhvr>
                                      <p:to>
                                        <p:strVal val="visible"/>
                                      </p:to>
                                    </p:set>
                                    <p:anim calcmode="lin" valueType="num">
                                      <p:cBhvr>
                                        <p:cTn id="19" dur="500" fill="hold"/>
                                        <p:tgtEl>
                                          <p:spTgt spid="207"/>
                                        </p:tgtEl>
                                        <p:attrNameLst>
                                          <p:attrName>ppt_w</p:attrName>
                                        </p:attrNameLst>
                                      </p:cBhvr>
                                      <p:tavLst>
                                        <p:tav tm="0">
                                          <p:val>
                                            <p:strVal val="#ppt_w+.3"/>
                                          </p:val>
                                        </p:tav>
                                        <p:tav tm="100000">
                                          <p:val>
                                            <p:strVal val="#ppt_w"/>
                                          </p:val>
                                        </p:tav>
                                      </p:tavLst>
                                    </p:anim>
                                    <p:anim calcmode="lin" valueType="num">
                                      <p:cBhvr>
                                        <p:cTn id="20" dur="500" fill="hold"/>
                                        <p:tgtEl>
                                          <p:spTgt spid="207"/>
                                        </p:tgtEl>
                                        <p:attrNameLst>
                                          <p:attrName>ppt_h</p:attrName>
                                        </p:attrNameLst>
                                      </p:cBhvr>
                                      <p:tavLst>
                                        <p:tav tm="0">
                                          <p:val>
                                            <p:strVal val="#ppt_h"/>
                                          </p:val>
                                        </p:tav>
                                        <p:tav tm="100000">
                                          <p:val>
                                            <p:strVal val="#ppt_h"/>
                                          </p:val>
                                        </p:tav>
                                      </p:tavLst>
                                    </p:anim>
                                    <p:animEffect transition="in" filter="fade">
                                      <p:cBhvr>
                                        <p:cTn id="21" dur="500"/>
                                        <p:tgtEl>
                                          <p:spTgt spid="20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8"/>
                                        </p:tgtEl>
                                        <p:attrNameLst>
                                          <p:attrName>style.visibility</p:attrName>
                                        </p:attrNameLst>
                                      </p:cBhvr>
                                      <p:to>
                                        <p:strVal val="visible"/>
                                      </p:to>
                                    </p:set>
                                    <p:animEffect transition="in" filter="fade">
                                      <p:cBhvr>
                                        <p:cTn id="26"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46" grpId="0"/>
      <p:bldP spid="207" grpId="0"/>
      <p:bldP spid="20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 Box 40"/>
          <p:cNvSpPr txBox="1">
            <a:spLocks noChangeArrowheads="1"/>
          </p:cNvSpPr>
          <p:nvPr/>
        </p:nvSpPr>
        <p:spPr bwMode="auto">
          <a:xfrm>
            <a:off x="3354431" y="2530365"/>
            <a:ext cx="5538049" cy="1675501"/>
          </a:xfrm>
          <a:prstGeom prst="rect">
            <a:avLst/>
          </a:prstGeom>
          <a:noFill/>
          <a:ln w="9525">
            <a:noFill/>
            <a:miter lim="800000"/>
            <a:headEnd/>
            <a:tailEnd/>
          </a:ln>
          <a:effectLst/>
        </p:spPr>
        <p:txBody>
          <a:bodyPr anchor="ctr"/>
          <a:lstStyle/>
          <a:p>
            <a:pPr>
              <a:spcBef>
                <a:spcPct val="50000"/>
              </a:spcBef>
            </a:pPr>
            <a:r>
              <a:rPr lang="zh-CN" altLang="en-US" sz="3600" b="1" dirty="0" smtClean="0">
                <a:solidFill>
                  <a:schemeClr val="accent6">
                    <a:lumMod val="75000"/>
                  </a:schemeClr>
                </a:solidFill>
                <a:latin typeface="微软雅黑" pitchFamily="34" charset="-122"/>
                <a:ea typeface="微软雅黑" pitchFamily="34" charset="-122"/>
              </a:rPr>
              <a:t>为商户的资金流加速</a:t>
            </a:r>
            <a:r>
              <a:rPr lang="en-GB" altLang="zh-CN" sz="3600" b="1" dirty="0" smtClean="0">
                <a:solidFill>
                  <a:schemeClr val="accent6">
                    <a:lumMod val="75000"/>
                  </a:schemeClr>
                </a:solidFill>
                <a:latin typeface="微软雅黑" pitchFamily="34" charset="-122"/>
                <a:ea typeface="微软雅黑" pitchFamily="34" charset="-122"/>
              </a:rPr>
              <a:t>!</a:t>
            </a:r>
            <a:endParaRPr lang="en-GB" altLang="zh-CN" sz="3600" b="1" dirty="0">
              <a:solidFill>
                <a:schemeClr val="accent6">
                  <a:lumMod val="75000"/>
                </a:schemeClr>
              </a:solidFill>
              <a:latin typeface="微软雅黑" pitchFamily="34" charset="-122"/>
              <a:ea typeface="微软雅黑" pitchFamily="34" charset="-122"/>
            </a:endParaRPr>
          </a:p>
        </p:txBody>
      </p:sp>
      <p:sp>
        <p:nvSpPr>
          <p:cNvPr id="143" name="Text Box 41"/>
          <p:cNvSpPr txBox="1">
            <a:spLocks noChangeArrowheads="1"/>
          </p:cNvSpPr>
          <p:nvPr/>
        </p:nvSpPr>
        <p:spPr bwMode="auto">
          <a:xfrm>
            <a:off x="3347864" y="1923678"/>
            <a:ext cx="4427984" cy="1369690"/>
          </a:xfrm>
          <a:prstGeom prst="rect">
            <a:avLst/>
          </a:prstGeom>
          <a:noFill/>
          <a:ln w="9525">
            <a:noFill/>
            <a:miter lim="800000"/>
            <a:headEnd/>
            <a:tailEnd/>
          </a:ln>
          <a:effectLst/>
        </p:spPr>
        <p:txBody>
          <a:bodyPr anchor="ctr"/>
          <a:lstStyle/>
          <a:p>
            <a:pPr>
              <a:spcBef>
                <a:spcPct val="50000"/>
              </a:spcBef>
            </a:pPr>
            <a:r>
              <a:rPr lang="en-US" altLang="zh-CN" sz="7200" b="1" dirty="0" smtClean="0">
                <a:solidFill>
                  <a:schemeClr val="accent6">
                    <a:lumMod val="75000"/>
                  </a:schemeClr>
                </a:solidFill>
                <a:latin typeface="微软雅黑" pitchFamily="34" charset="-122"/>
                <a:ea typeface="微软雅黑" pitchFamily="34" charset="-122"/>
              </a:rPr>
              <a:t>T+0</a:t>
            </a:r>
            <a:r>
              <a:rPr lang="zh-CN" altLang="en-US" sz="2800" dirty="0" smtClean="0">
                <a:solidFill>
                  <a:schemeClr val="accent6">
                    <a:lumMod val="75000"/>
                  </a:schemeClr>
                </a:solidFill>
                <a:latin typeface="微软雅黑" pitchFamily="34" charset="-122"/>
                <a:ea typeface="微软雅黑" pitchFamily="34" charset="-122"/>
              </a:rPr>
              <a:t>实时结算</a:t>
            </a:r>
            <a:endParaRPr lang="en-GB" altLang="zh-CN" sz="7200" dirty="0">
              <a:solidFill>
                <a:schemeClr val="accent6">
                  <a:lumMod val="75000"/>
                </a:schemeClr>
              </a:solidFill>
              <a:latin typeface="微软雅黑" pitchFamily="34" charset="-122"/>
              <a:ea typeface="微软雅黑" pitchFamily="34" charset="-122"/>
            </a:endParaRPr>
          </a:p>
        </p:txBody>
      </p:sp>
      <p:sp>
        <p:nvSpPr>
          <p:cNvPr id="144" name="Text Box 52"/>
          <p:cNvSpPr txBox="1">
            <a:spLocks noChangeArrowheads="1"/>
          </p:cNvSpPr>
          <p:nvPr/>
        </p:nvSpPr>
        <p:spPr bwMode="auto">
          <a:xfrm>
            <a:off x="4899347" y="987574"/>
            <a:ext cx="3884613" cy="1235075"/>
          </a:xfrm>
          <a:prstGeom prst="rect">
            <a:avLst/>
          </a:prstGeom>
          <a:noFill/>
          <a:ln w="9525">
            <a:noFill/>
            <a:miter lim="800000"/>
            <a:headEnd/>
            <a:tailEnd/>
          </a:ln>
          <a:effectLst/>
        </p:spPr>
        <p:txBody>
          <a:bodyPr anchor="ctr"/>
          <a:lstStyle/>
          <a:p>
            <a:pPr algn="ctr">
              <a:spcBef>
                <a:spcPct val="50000"/>
              </a:spcBef>
            </a:pPr>
            <a:r>
              <a:rPr lang="en-GB" altLang="zh-CN" sz="8000" b="1" dirty="0">
                <a:solidFill>
                  <a:schemeClr val="bg1">
                    <a:lumMod val="75000"/>
                  </a:schemeClr>
                </a:solidFill>
                <a:latin typeface="微软雅黑" pitchFamily="34" charset="-122"/>
                <a:ea typeface="微软雅黑" pitchFamily="34" charset="-122"/>
              </a:rPr>
              <a:t>help?</a:t>
            </a:r>
          </a:p>
        </p:txBody>
      </p:sp>
      <p:sp>
        <p:nvSpPr>
          <p:cNvPr id="145" name="Text Box 53"/>
          <p:cNvSpPr txBox="1">
            <a:spLocks noChangeArrowheads="1"/>
          </p:cNvSpPr>
          <p:nvPr/>
        </p:nvSpPr>
        <p:spPr bwMode="auto">
          <a:xfrm>
            <a:off x="3563888" y="555526"/>
            <a:ext cx="3587750" cy="1009650"/>
          </a:xfrm>
          <a:prstGeom prst="rect">
            <a:avLst/>
          </a:prstGeom>
          <a:noFill/>
          <a:ln w="9525">
            <a:noFill/>
            <a:miter lim="800000"/>
            <a:headEnd/>
            <a:tailEnd/>
          </a:ln>
          <a:effectLst/>
        </p:spPr>
        <p:txBody>
          <a:bodyPr anchor="ctr"/>
          <a:lstStyle/>
          <a:p>
            <a:pPr>
              <a:spcBef>
                <a:spcPct val="50000"/>
              </a:spcBef>
            </a:pPr>
            <a:r>
              <a:rPr lang="en-GB" altLang="zh-CN" sz="3600" dirty="0">
                <a:solidFill>
                  <a:schemeClr val="bg1">
                    <a:lumMod val="75000"/>
                  </a:schemeClr>
                </a:solidFill>
                <a:latin typeface="微软雅黑" pitchFamily="34" charset="-122"/>
                <a:ea typeface="微软雅黑" pitchFamily="34" charset="-122"/>
              </a:rPr>
              <a:t>How can we</a:t>
            </a:r>
          </a:p>
        </p:txBody>
      </p:sp>
      <p:sp>
        <p:nvSpPr>
          <p:cNvPr id="146" name="矩形 145"/>
          <p:cNvSpPr/>
          <p:nvPr/>
        </p:nvSpPr>
        <p:spPr>
          <a:xfrm>
            <a:off x="3419872" y="3723878"/>
            <a:ext cx="4896544" cy="646331"/>
          </a:xfrm>
          <a:prstGeom prst="rect">
            <a:avLst/>
          </a:prstGeom>
        </p:spPr>
        <p:txBody>
          <a:bodyPr wrap="square">
            <a:spAutoFit/>
          </a:bodyPr>
          <a:lstStyle/>
          <a:p>
            <a:pPr algn="just"/>
            <a:r>
              <a:rPr lang="zh-CN" altLang="en-US" dirty="0" smtClean="0">
                <a:solidFill>
                  <a:schemeClr val="bg1">
                    <a:lumMod val="65000"/>
                  </a:schemeClr>
                </a:solidFill>
                <a:latin typeface="微软雅黑" pitchFamily="34" charset="-122"/>
                <a:ea typeface="微软雅黑" pitchFamily="34" charset="-122"/>
              </a:rPr>
              <a:t>宝付提供</a:t>
            </a:r>
            <a:r>
              <a:rPr lang="en-US" altLang="zh-CN" dirty="0" smtClean="0">
                <a:solidFill>
                  <a:schemeClr val="bg1">
                    <a:lumMod val="65000"/>
                  </a:schemeClr>
                </a:solidFill>
                <a:latin typeface="微软雅黑" pitchFamily="34" charset="-122"/>
                <a:ea typeface="微软雅黑" pitchFamily="34" charset="-122"/>
              </a:rPr>
              <a:t>T+0</a:t>
            </a:r>
            <a:r>
              <a:rPr lang="zh-CN" altLang="en-US" dirty="0" smtClean="0">
                <a:solidFill>
                  <a:schemeClr val="bg1">
                    <a:lumMod val="65000"/>
                  </a:schemeClr>
                </a:solidFill>
                <a:latin typeface="微软雅黑" pitchFamily="34" charset="-122"/>
                <a:ea typeface="微软雅黑" pitchFamily="34" charset="-122"/>
              </a:rPr>
              <a:t>，</a:t>
            </a:r>
            <a:r>
              <a:rPr lang="en-US" altLang="zh-CN" dirty="0" smtClean="0">
                <a:solidFill>
                  <a:schemeClr val="bg1">
                    <a:lumMod val="65000"/>
                  </a:schemeClr>
                </a:solidFill>
                <a:latin typeface="微软雅黑" pitchFamily="34" charset="-122"/>
                <a:ea typeface="微软雅黑" pitchFamily="34" charset="-122"/>
              </a:rPr>
              <a:t>T+1…</a:t>
            </a:r>
            <a:r>
              <a:rPr lang="zh-CN" altLang="en-US" dirty="0" smtClean="0">
                <a:solidFill>
                  <a:schemeClr val="bg1">
                    <a:lumMod val="65000"/>
                  </a:schemeClr>
                </a:solidFill>
                <a:latin typeface="微软雅黑" pitchFamily="34" charset="-122"/>
                <a:ea typeface="微软雅黑" pitchFamily="34" charset="-122"/>
              </a:rPr>
              <a:t>多种结算方式支持，结算方式多样可选，交易手续费优惠</a:t>
            </a:r>
            <a:endParaRPr lang="zh-CN" altLang="en-US" dirty="0">
              <a:solidFill>
                <a:schemeClr val="bg1">
                  <a:lumMod val="65000"/>
                </a:schemeClr>
              </a:solidFill>
              <a:latin typeface="微软雅黑" pitchFamily="34" charset="-122"/>
              <a:ea typeface="微软雅黑" pitchFamily="34" charset="-122"/>
            </a:endParaRPr>
          </a:p>
        </p:txBody>
      </p:sp>
      <p:grpSp>
        <p:nvGrpSpPr>
          <p:cNvPr id="141" name="Group 39"/>
          <p:cNvGrpSpPr>
            <a:grpSpLocks/>
          </p:cNvGrpSpPr>
          <p:nvPr/>
        </p:nvGrpSpPr>
        <p:grpSpPr bwMode="auto">
          <a:xfrm>
            <a:off x="1608688" y="2679403"/>
            <a:ext cx="739115" cy="2112193"/>
            <a:chOff x="3679" y="1793"/>
            <a:chExt cx="641" cy="2133"/>
          </a:xfrm>
        </p:grpSpPr>
        <p:sp>
          <p:nvSpPr>
            <p:cNvPr id="172" name="Freeform 33"/>
            <p:cNvSpPr>
              <a:spLocks/>
            </p:cNvSpPr>
            <p:nvPr/>
          </p:nvSpPr>
          <p:spPr bwMode="auto">
            <a:xfrm>
              <a:off x="3679" y="1793"/>
              <a:ext cx="285" cy="183"/>
            </a:xfrm>
            <a:custGeom>
              <a:avLst/>
              <a:gdLst>
                <a:gd name="T0" fmla="*/ 8 w 159"/>
                <a:gd name="T1" fmla="*/ 4 h 102"/>
                <a:gd name="T2" fmla="*/ 84 w 159"/>
                <a:gd name="T3" fmla="*/ 16 h 102"/>
                <a:gd name="T4" fmla="*/ 138 w 159"/>
                <a:gd name="T5" fmla="*/ 0 h 102"/>
                <a:gd name="T6" fmla="*/ 152 w 159"/>
                <a:gd name="T7" fmla="*/ 38 h 102"/>
                <a:gd name="T8" fmla="*/ 151 w 159"/>
                <a:gd name="T9" fmla="*/ 94 h 102"/>
                <a:gd name="T10" fmla="*/ 82 w 159"/>
                <a:gd name="T11" fmla="*/ 82 h 102"/>
                <a:gd name="T12" fmla="*/ 20 w 159"/>
                <a:gd name="T13" fmla="*/ 46 h 102"/>
                <a:gd name="T14" fmla="*/ 8 w 159"/>
                <a:gd name="T15" fmla="*/ 4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02">
                  <a:moveTo>
                    <a:pt x="8" y="4"/>
                  </a:moveTo>
                  <a:cubicBezTo>
                    <a:pt x="8" y="4"/>
                    <a:pt x="68" y="16"/>
                    <a:pt x="84" y="16"/>
                  </a:cubicBezTo>
                  <a:cubicBezTo>
                    <a:pt x="100" y="16"/>
                    <a:pt x="138" y="0"/>
                    <a:pt x="138" y="0"/>
                  </a:cubicBezTo>
                  <a:cubicBezTo>
                    <a:pt x="138" y="0"/>
                    <a:pt x="152" y="10"/>
                    <a:pt x="152" y="38"/>
                  </a:cubicBezTo>
                  <a:cubicBezTo>
                    <a:pt x="152" y="66"/>
                    <a:pt x="159" y="86"/>
                    <a:pt x="151" y="94"/>
                  </a:cubicBezTo>
                  <a:cubicBezTo>
                    <a:pt x="143" y="102"/>
                    <a:pt x="96" y="78"/>
                    <a:pt x="82" y="82"/>
                  </a:cubicBezTo>
                  <a:cubicBezTo>
                    <a:pt x="68" y="86"/>
                    <a:pt x="40" y="80"/>
                    <a:pt x="20" y="46"/>
                  </a:cubicBezTo>
                  <a:cubicBezTo>
                    <a:pt x="0" y="12"/>
                    <a:pt x="8" y="4"/>
                    <a:pt x="8" y="4"/>
                  </a:cubicBezTo>
                  <a:close/>
                </a:path>
              </a:pathLst>
            </a:custGeom>
            <a:solidFill>
              <a:schemeClr val="bg1"/>
            </a:solidFill>
            <a:ln w="33338" cap="flat">
              <a:solidFill>
                <a:schemeClr val="accent1"/>
              </a:solidFill>
              <a:prstDash val="solid"/>
              <a:miter lim="800000"/>
              <a:headEnd/>
              <a:tailEnd/>
            </a:ln>
          </p:spPr>
          <p:txBody>
            <a:bodyPr/>
            <a:lstStyle/>
            <a:p>
              <a:endParaRPr lang="zh-CN" altLang="en-US"/>
            </a:p>
          </p:txBody>
        </p:sp>
        <p:sp>
          <p:nvSpPr>
            <p:cNvPr id="173" name="Freeform 34"/>
            <p:cNvSpPr>
              <a:spLocks/>
            </p:cNvSpPr>
            <p:nvPr/>
          </p:nvSpPr>
          <p:spPr bwMode="auto">
            <a:xfrm>
              <a:off x="3740" y="1936"/>
              <a:ext cx="580" cy="1990"/>
            </a:xfrm>
            <a:custGeom>
              <a:avLst/>
              <a:gdLst>
                <a:gd name="T0" fmla="*/ 110 w 324"/>
                <a:gd name="T1" fmla="*/ 14 h 1110"/>
                <a:gd name="T2" fmla="*/ 246 w 324"/>
                <a:gd name="T3" fmla="*/ 214 h 1110"/>
                <a:gd name="T4" fmla="*/ 300 w 324"/>
                <a:gd name="T5" fmla="*/ 522 h 1110"/>
                <a:gd name="T6" fmla="*/ 194 w 324"/>
                <a:gd name="T7" fmla="*/ 808 h 1110"/>
                <a:gd name="T8" fmla="*/ 120 w 324"/>
                <a:gd name="T9" fmla="*/ 1110 h 1110"/>
                <a:gd name="T10" fmla="*/ 40 w 324"/>
                <a:gd name="T11" fmla="*/ 934 h 1110"/>
                <a:gd name="T12" fmla="*/ 12 w 324"/>
                <a:gd name="T13" fmla="*/ 672 h 1110"/>
                <a:gd name="T14" fmla="*/ 164 w 324"/>
                <a:gd name="T15" fmla="*/ 396 h 1110"/>
                <a:gd name="T16" fmla="*/ 44 w 324"/>
                <a:gd name="T17" fmla="*/ 66 h 1110"/>
                <a:gd name="T18" fmla="*/ 22 w 324"/>
                <a:gd name="T19" fmla="*/ 0 h 1110"/>
                <a:gd name="T20" fmla="*/ 43 w 324"/>
                <a:gd name="T21" fmla="*/ 3 h 1110"/>
                <a:gd name="T22" fmla="*/ 52 w 324"/>
                <a:gd name="T23" fmla="*/ 3 h 1110"/>
                <a:gd name="T24" fmla="*/ 110 w 324"/>
                <a:gd name="T25" fmla="*/ 14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4" h="1110">
                  <a:moveTo>
                    <a:pt x="110" y="14"/>
                  </a:moveTo>
                  <a:cubicBezTo>
                    <a:pt x="246" y="214"/>
                    <a:pt x="246" y="214"/>
                    <a:pt x="246" y="214"/>
                  </a:cubicBezTo>
                  <a:cubicBezTo>
                    <a:pt x="246" y="214"/>
                    <a:pt x="324" y="488"/>
                    <a:pt x="300" y="522"/>
                  </a:cubicBezTo>
                  <a:cubicBezTo>
                    <a:pt x="276" y="556"/>
                    <a:pt x="194" y="794"/>
                    <a:pt x="194" y="808"/>
                  </a:cubicBezTo>
                  <a:cubicBezTo>
                    <a:pt x="194" y="822"/>
                    <a:pt x="120" y="1110"/>
                    <a:pt x="120" y="1110"/>
                  </a:cubicBezTo>
                  <a:cubicBezTo>
                    <a:pt x="120" y="1110"/>
                    <a:pt x="52" y="953"/>
                    <a:pt x="40" y="934"/>
                  </a:cubicBezTo>
                  <a:cubicBezTo>
                    <a:pt x="23" y="907"/>
                    <a:pt x="18" y="705"/>
                    <a:pt x="12" y="672"/>
                  </a:cubicBezTo>
                  <a:cubicBezTo>
                    <a:pt x="0" y="596"/>
                    <a:pt x="150" y="434"/>
                    <a:pt x="164" y="396"/>
                  </a:cubicBezTo>
                  <a:cubicBezTo>
                    <a:pt x="178" y="358"/>
                    <a:pt x="58" y="108"/>
                    <a:pt x="44" y="66"/>
                  </a:cubicBezTo>
                  <a:cubicBezTo>
                    <a:pt x="30" y="24"/>
                    <a:pt x="22" y="0"/>
                    <a:pt x="22" y="0"/>
                  </a:cubicBezTo>
                  <a:cubicBezTo>
                    <a:pt x="43" y="3"/>
                    <a:pt x="43" y="3"/>
                    <a:pt x="43" y="3"/>
                  </a:cubicBezTo>
                  <a:cubicBezTo>
                    <a:pt x="52" y="3"/>
                    <a:pt x="52" y="3"/>
                    <a:pt x="52" y="3"/>
                  </a:cubicBezTo>
                  <a:lnTo>
                    <a:pt x="110" y="14"/>
                  </a:lnTo>
                  <a:close/>
                </a:path>
              </a:pathLst>
            </a:custGeom>
            <a:solidFill>
              <a:schemeClr val="bg1"/>
            </a:solidFill>
            <a:ln w="33338" cap="flat">
              <a:solidFill>
                <a:schemeClr val="accent1"/>
              </a:solidFill>
              <a:prstDash val="solid"/>
              <a:miter lim="800000"/>
              <a:headEnd/>
              <a:tailEnd/>
            </a:ln>
          </p:spPr>
          <p:txBody>
            <a:bodyPr/>
            <a:lstStyle/>
            <a:p>
              <a:endParaRPr lang="zh-CN" altLang="en-US"/>
            </a:p>
          </p:txBody>
        </p:sp>
        <p:sp>
          <p:nvSpPr>
            <p:cNvPr id="174" name="Freeform 35"/>
            <p:cNvSpPr>
              <a:spLocks/>
            </p:cNvSpPr>
            <p:nvPr/>
          </p:nvSpPr>
          <p:spPr bwMode="auto">
            <a:xfrm>
              <a:off x="3682" y="2026"/>
              <a:ext cx="237" cy="907"/>
            </a:xfrm>
            <a:custGeom>
              <a:avLst/>
              <a:gdLst>
                <a:gd name="T0" fmla="*/ 88 w 132"/>
                <a:gd name="T1" fmla="*/ 506 h 506"/>
                <a:gd name="T2" fmla="*/ 50 w 132"/>
                <a:gd name="T3" fmla="*/ 446 h 506"/>
                <a:gd name="T4" fmla="*/ 2 w 132"/>
                <a:gd name="T5" fmla="*/ 302 h 506"/>
                <a:gd name="T6" fmla="*/ 4 w 132"/>
                <a:gd name="T7" fmla="*/ 162 h 506"/>
                <a:gd name="T8" fmla="*/ 69 w 132"/>
                <a:gd name="T9" fmla="*/ 0 h 506"/>
                <a:gd name="T10" fmla="*/ 100 w 132"/>
                <a:gd name="T11" fmla="*/ 72 h 506"/>
                <a:gd name="T12" fmla="*/ 32 w 132"/>
                <a:gd name="T13" fmla="*/ 148 h 506"/>
                <a:gd name="T14" fmla="*/ 72 w 132"/>
                <a:gd name="T15" fmla="*/ 304 h 506"/>
                <a:gd name="T16" fmla="*/ 132 w 132"/>
                <a:gd name="T17" fmla="*/ 434 h 506"/>
                <a:gd name="T18" fmla="*/ 88 w 132"/>
                <a:gd name="T19"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506">
                  <a:moveTo>
                    <a:pt x="88" y="506"/>
                  </a:moveTo>
                  <a:cubicBezTo>
                    <a:pt x="88" y="506"/>
                    <a:pt x="50" y="466"/>
                    <a:pt x="50" y="446"/>
                  </a:cubicBezTo>
                  <a:cubicBezTo>
                    <a:pt x="50" y="426"/>
                    <a:pt x="4" y="344"/>
                    <a:pt x="2" y="302"/>
                  </a:cubicBezTo>
                  <a:cubicBezTo>
                    <a:pt x="0" y="260"/>
                    <a:pt x="4" y="202"/>
                    <a:pt x="4" y="162"/>
                  </a:cubicBezTo>
                  <a:cubicBezTo>
                    <a:pt x="4" y="122"/>
                    <a:pt x="69" y="0"/>
                    <a:pt x="69" y="0"/>
                  </a:cubicBezTo>
                  <a:cubicBezTo>
                    <a:pt x="100" y="72"/>
                    <a:pt x="100" y="72"/>
                    <a:pt x="100" y="72"/>
                  </a:cubicBezTo>
                  <a:cubicBezTo>
                    <a:pt x="100" y="72"/>
                    <a:pt x="34" y="132"/>
                    <a:pt x="32" y="148"/>
                  </a:cubicBezTo>
                  <a:cubicBezTo>
                    <a:pt x="30" y="164"/>
                    <a:pt x="66" y="276"/>
                    <a:pt x="72" y="304"/>
                  </a:cubicBezTo>
                  <a:cubicBezTo>
                    <a:pt x="78" y="332"/>
                    <a:pt x="132" y="434"/>
                    <a:pt x="132" y="434"/>
                  </a:cubicBezTo>
                  <a:lnTo>
                    <a:pt x="88" y="506"/>
                  </a:lnTo>
                  <a:close/>
                </a:path>
              </a:pathLst>
            </a:custGeom>
            <a:solidFill>
              <a:schemeClr val="bg1"/>
            </a:solidFill>
            <a:ln w="33338" cap="flat">
              <a:solidFill>
                <a:schemeClr val="accent1"/>
              </a:solidFill>
              <a:prstDash val="solid"/>
              <a:miter lim="800000"/>
              <a:headEnd/>
              <a:tailEnd/>
            </a:ln>
          </p:spPr>
          <p:txBody>
            <a:bodyPr/>
            <a:lstStyle/>
            <a:p>
              <a:endParaRPr lang="zh-CN" altLang="en-US"/>
            </a:p>
          </p:txBody>
        </p:sp>
      </p:grpSp>
      <p:sp>
        <p:nvSpPr>
          <p:cNvPr id="147" name="Line 11"/>
          <p:cNvSpPr>
            <a:spLocks noChangeShapeType="1"/>
          </p:cNvSpPr>
          <p:nvPr/>
        </p:nvSpPr>
        <p:spPr bwMode="auto">
          <a:xfrm>
            <a:off x="-1" y="4295484"/>
            <a:ext cx="732357" cy="0"/>
          </a:xfrm>
          <a:prstGeom prst="line">
            <a:avLst/>
          </a:prstGeom>
          <a:noFill/>
          <a:ln w="33338">
            <a:solidFill>
              <a:schemeClr val="accent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 name="Freeform 13"/>
          <p:cNvSpPr>
            <a:spLocks/>
          </p:cNvSpPr>
          <p:nvPr/>
        </p:nvSpPr>
        <p:spPr bwMode="auto">
          <a:xfrm>
            <a:off x="2772132" y="1140561"/>
            <a:ext cx="440472" cy="3158883"/>
          </a:xfrm>
          <a:custGeom>
            <a:avLst/>
            <a:gdLst>
              <a:gd name="T0" fmla="*/ 69 w 213"/>
              <a:gd name="T1" fmla="*/ 0 h 1780"/>
              <a:gd name="T2" fmla="*/ 69 w 213"/>
              <a:gd name="T3" fmla="*/ 569 h 1780"/>
              <a:gd name="T4" fmla="*/ 61 w 213"/>
              <a:gd name="T5" fmla="*/ 585 h 1780"/>
              <a:gd name="T6" fmla="*/ 69 w 213"/>
              <a:gd name="T7" fmla="*/ 593 h 1780"/>
              <a:gd name="T8" fmla="*/ 69 w 213"/>
              <a:gd name="T9" fmla="*/ 657 h 1780"/>
              <a:gd name="T10" fmla="*/ 163 w 213"/>
              <a:gd name="T11" fmla="*/ 691 h 1780"/>
              <a:gd name="T12" fmla="*/ 173 w 213"/>
              <a:gd name="T13" fmla="*/ 727 h 1780"/>
              <a:gd name="T14" fmla="*/ 150 w 213"/>
              <a:gd name="T15" fmla="*/ 812 h 1780"/>
              <a:gd name="T16" fmla="*/ 125 w 213"/>
              <a:gd name="T17" fmla="*/ 877 h 1780"/>
              <a:gd name="T18" fmla="*/ 35 w 213"/>
              <a:gd name="T19" fmla="*/ 911 h 1780"/>
              <a:gd name="T20" fmla="*/ 15 w 213"/>
              <a:gd name="T21" fmla="*/ 931 h 1780"/>
              <a:gd name="T22" fmla="*/ 129 w 213"/>
              <a:gd name="T23" fmla="*/ 983 h 1780"/>
              <a:gd name="T24" fmla="*/ 209 w 213"/>
              <a:gd name="T25" fmla="*/ 1217 h 1780"/>
              <a:gd name="T26" fmla="*/ 169 w 213"/>
              <a:gd name="T27" fmla="*/ 1439 h 1780"/>
              <a:gd name="T28" fmla="*/ 71 w 213"/>
              <a:gd name="T29" fmla="*/ 1631 h 1780"/>
              <a:gd name="T30" fmla="*/ 2 w 213"/>
              <a:gd name="T31" fmla="*/ 1694 h 1780"/>
              <a:gd name="T32" fmla="*/ 6 w 213"/>
              <a:gd name="T33" fmla="*/ 1780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3" h="1780">
                <a:moveTo>
                  <a:pt x="69" y="0"/>
                </a:moveTo>
                <a:cubicBezTo>
                  <a:pt x="69" y="69"/>
                  <a:pt x="69" y="406"/>
                  <a:pt x="69" y="569"/>
                </a:cubicBezTo>
                <a:cubicBezTo>
                  <a:pt x="69" y="574"/>
                  <a:pt x="61" y="580"/>
                  <a:pt x="61" y="585"/>
                </a:cubicBezTo>
                <a:cubicBezTo>
                  <a:pt x="61" y="588"/>
                  <a:pt x="69" y="590"/>
                  <a:pt x="69" y="593"/>
                </a:cubicBezTo>
                <a:cubicBezTo>
                  <a:pt x="69" y="633"/>
                  <a:pt x="69" y="657"/>
                  <a:pt x="69" y="657"/>
                </a:cubicBezTo>
                <a:cubicBezTo>
                  <a:pt x="69" y="657"/>
                  <a:pt x="151" y="685"/>
                  <a:pt x="163" y="691"/>
                </a:cubicBezTo>
                <a:cubicBezTo>
                  <a:pt x="175" y="697"/>
                  <a:pt x="177" y="711"/>
                  <a:pt x="173" y="727"/>
                </a:cubicBezTo>
                <a:cubicBezTo>
                  <a:pt x="169" y="743"/>
                  <a:pt x="150" y="800"/>
                  <a:pt x="150" y="812"/>
                </a:cubicBezTo>
                <a:cubicBezTo>
                  <a:pt x="150" y="824"/>
                  <a:pt x="149" y="861"/>
                  <a:pt x="125" y="877"/>
                </a:cubicBezTo>
                <a:cubicBezTo>
                  <a:pt x="101" y="893"/>
                  <a:pt x="51" y="901"/>
                  <a:pt x="35" y="911"/>
                </a:cubicBezTo>
                <a:cubicBezTo>
                  <a:pt x="19" y="921"/>
                  <a:pt x="15" y="931"/>
                  <a:pt x="15" y="931"/>
                </a:cubicBezTo>
                <a:cubicBezTo>
                  <a:pt x="15" y="931"/>
                  <a:pt x="117" y="975"/>
                  <a:pt x="129" y="983"/>
                </a:cubicBezTo>
                <a:cubicBezTo>
                  <a:pt x="141" y="991"/>
                  <a:pt x="213" y="1195"/>
                  <a:pt x="209" y="1217"/>
                </a:cubicBezTo>
                <a:cubicBezTo>
                  <a:pt x="205" y="1239"/>
                  <a:pt x="177" y="1417"/>
                  <a:pt x="169" y="1439"/>
                </a:cubicBezTo>
                <a:cubicBezTo>
                  <a:pt x="161" y="1461"/>
                  <a:pt x="87" y="1619"/>
                  <a:pt x="71" y="1631"/>
                </a:cubicBezTo>
                <a:cubicBezTo>
                  <a:pt x="55" y="1643"/>
                  <a:pt x="0" y="1684"/>
                  <a:pt x="2" y="1694"/>
                </a:cubicBezTo>
                <a:cubicBezTo>
                  <a:pt x="4" y="1704"/>
                  <a:pt x="6" y="1754"/>
                  <a:pt x="6" y="1780"/>
                </a:cubicBezTo>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0" name="Freeform 14"/>
          <p:cNvSpPr>
            <a:spLocks/>
          </p:cNvSpPr>
          <p:nvPr/>
        </p:nvSpPr>
        <p:spPr bwMode="auto">
          <a:xfrm>
            <a:off x="800387" y="1060351"/>
            <a:ext cx="2118184" cy="80210"/>
          </a:xfrm>
          <a:custGeom>
            <a:avLst/>
            <a:gdLst>
              <a:gd name="T0" fmla="*/ 0 w 1025"/>
              <a:gd name="T1" fmla="*/ 0 h 45"/>
              <a:gd name="T2" fmla="*/ 27 w 1025"/>
              <a:gd name="T3" fmla="*/ 0 h 45"/>
              <a:gd name="T4" fmla="*/ 69 w 1025"/>
              <a:gd name="T5" fmla="*/ 8 h 45"/>
              <a:gd name="T6" fmla="*/ 103 w 1025"/>
              <a:gd name="T7" fmla="*/ 0 h 45"/>
              <a:gd name="T8" fmla="*/ 993 w 1025"/>
              <a:gd name="T9" fmla="*/ 0 h 45"/>
              <a:gd name="T10" fmla="*/ 1023 w 1025"/>
              <a:gd name="T11" fmla="*/ 32 h 45"/>
              <a:gd name="T12" fmla="*/ 1023 w 1025"/>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025" h="45">
                <a:moveTo>
                  <a:pt x="0" y="0"/>
                </a:moveTo>
                <a:cubicBezTo>
                  <a:pt x="7" y="0"/>
                  <a:pt x="16" y="0"/>
                  <a:pt x="27" y="0"/>
                </a:cubicBezTo>
                <a:cubicBezTo>
                  <a:pt x="38" y="0"/>
                  <a:pt x="55" y="8"/>
                  <a:pt x="69" y="8"/>
                </a:cubicBezTo>
                <a:cubicBezTo>
                  <a:pt x="81" y="8"/>
                  <a:pt x="89" y="0"/>
                  <a:pt x="103" y="0"/>
                </a:cubicBezTo>
                <a:cubicBezTo>
                  <a:pt x="364" y="0"/>
                  <a:pt x="968" y="0"/>
                  <a:pt x="993" y="0"/>
                </a:cubicBezTo>
                <a:cubicBezTo>
                  <a:pt x="1025" y="0"/>
                  <a:pt x="1023" y="24"/>
                  <a:pt x="1023" y="32"/>
                </a:cubicBezTo>
                <a:cubicBezTo>
                  <a:pt x="1023" y="33"/>
                  <a:pt x="1023" y="37"/>
                  <a:pt x="1023" y="45"/>
                </a:cubicBezTo>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1" name="Freeform 15"/>
          <p:cNvSpPr>
            <a:spLocks/>
          </p:cNvSpPr>
          <p:nvPr/>
        </p:nvSpPr>
        <p:spPr bwMode="auto">
          <a:xfrm>
            <a:off x="388743" y="1060351"/>
            <a:ext cx="411644" cy="3243054"/>
          </a:xfrm>
          <a:custGeom>
            <a:avLst/>
            <a:gdLst>
              <a:gd name="T0" fmla="*/ 159 w 199"/>
              <a:gd name="T1" fmla="*/ 1827 h 1827"/>
              <a:gd name="T2" fmla="*/ 155 w 199"/>
              <a:gd name="T3" fmla="*/ 1719 h 1827"/>
              <a:gd name="T4" fmla="*/ 52 w 199"/>
              <a:gd name="T5" fmla="*/ 1446 h 1827"/>
              <a:gd name="T6" fmla="*/ 2 w 199"/>
              <a:gd name="T7" fmla="*/ 1194 h 1827"/>
              <a:gd name="T8" fmla="*/ 28 w 199"/>
              <a:gd name="T9" fmla="*/ 1012 h 1827"/>
              <a:gd name="T10" fmla="*/ 94 w 199"/>
              <a:gd name="T11" fmla="*/ 970 h 1827"/>
              <a:gd name="T12" fmla="*/ 146 w 199"/>
              <a:gd name="T13" fmla="*/ 946 h 1827"/>
              <a:gd name="T14" fmla="*/ 80 w 199"/>
              <a:gd name="T15" fmla="*/ 920 h 1827"/>
              <a:gd name="T16" fmla="*/ 48 w 199"/>
              <a:gd name="T17" fmla="*/ 870 h 1827"/>
              <a:gd name="T18" fmla="*/ 74 w 199"/>
              <a:gd name="T19" fmla="*/ 736 h 1827"/>
              <a:gd name="T20" fmla="*/ 106 w 199"/>
              <a:gd name="T21" fmla="*/ 712 h 1827"/>
              <a:gd name="T22" fmla="*/ 144 w 199"/>
              <a:gd name="T23" fmla="*/ 712 h 1827"/>
              <a:gd name="T24" fmla="*/ 154 w 199"/>
              <a:gd name="T25" fmla="*/ 696 h 1827"/>
              <a:gd name="T26" fmla="*/ 154 w 199"/>
              <a:gd name="T27" fmla="*/ 36 h 1827"/>
              <a:gd name="T28" fmla="*/ 184 w 199"/>
              <a:gd name="T29" fmla="*/ 0 h 1827"/>
              <a:gd name="T30" fmla="*/ 199 w 199"/>
              <a:gd name="T31" fmla="*/ 0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9" h="1827">
                <a:moveTo>
                  <a:pt x="159" y="1827"/>
                </a:moveTo>
                <a:cubicBezTo>
                  <a:pt x="159" y="1811"/>
                  <a:pt x="163" y="1735"/>
                  <a:pt x="155" y="1719"/>
                </a:cubicBezTo>
                <a:cubicBezTo>
                  <a:pt x="147" y="1703"/>
                  <a:pt x="70" y="1492"/>
                  <a:pt x="52" y="1446"/>
                </a:cubicBezTo>
                <a:cubicBezTo>
                  <a:pt x="34" y="1400"/>
                  <a:pt x="0" y="1214"/>
                  <a:pt x="2" y="1194"/>
                </a:cubicBezTo>
                <a:cubicBezTo>
                  <a:pt x="4" y="1174"/>
                  <a:pt x="10" y="1026"/>
                  <a:pt x="28" y="1012"/>
                </a:cubicBezTo>
                <a:cubicBezTo>
                  <a:pt x="46" y="998"/>
                  <a:pt x="74" y="980"/>
                  <a:pt x="94" y="970"/>
                </a:cubicBezTo>
                <a:cubicBezTo>
                  <a:pt x="114" y="960"/>
                  <a:pt x="146" y="946"/>
                  <a:pt x="146" y="946"/>
                </a:cubicBezTo>
                <a:cubicBezTo>
                  <a:pt x="146" y="946"/>
                  <a:pt x="96" y="924"/>
                  <a:pt x="80" y="920"/>
                </a:cubicBezTo>
                <a:cubicBezTo>
                  <a:pt x="64" y="916"/>
                  <a:pt x="40" y="906"/>
                  <a:pt x="48" y="870"/>
                </a:cubicBezTo>
                <a:cubicBezTo>
                  <a:pt x="56" y="834"/>
                  <a:pt x="72" y="754"/>
                  <a:pt x="74" y="736"/>
                </a:cubicBezTo>
                <a:cubicBezTo>
                  <a:pt x="76" y="718"/>
                  <a:pt x="94" y="712"/>
                  <a:pt x="106" y="712"/>
                </a:cubicBezTo>
                <a:cubicBezTo>
                  <a:pt x="118" y="712"/>
                  <a:pt x="144" y="712"/>
                  <a:pt x="144" y="712"/>
                </a:cubicBezTo>
                <a:cubicBezTo>
                  <a:pt x="154" y="696"/>
                  <a:pt x="154" y="696"/>
                  <a:pt x="154" y="696"/>
                </a:cubicBezTo>
                <a:cubicBezTo>
                  <a:pt x="154" y="696"/>
                  <a:pt x="154" y="62"/>
                  <a:pt x="154" y="36"/>
                </a:cubicBezTo>
                <a:cubicBezTo>
                  <a:pt x="154" y="10"/>
                  <a:pt x="166" y="0"/>
                  <a:pt x="184" y="0"/>
                </a:cubicBezTo>
                <a:cubicBezTo>
                  <a:pt x="185" y="0"/>
                  <a:pt x="190" y="0"/>
                  <a:pt x="199" y="0"/>
                </a:cubicBezTo>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2" name="Freeform 16"/>
          <p:cNvSpPr>
            <a:spLocks/>
          </p:cNvSpPr>
          <p:nvPr/>
        </p:nvSpPr>
        <p:spPr bwMode="auto">
          <a:xfrm>
            <a:off x="607826" y="2306080"/>
            <a:ext cx="2417981" cy="281230"/>
          </a:xfrm>
          <a:custGeom>
            <a:avLst/>
            <a:gdLst>
              <a:gd name="T0" fmla="*/ 1116 w 1170"/>
              <a:gd name="T1" fmla="*/ 0 h 158"/>
              <a:gd name="T2" fmla="*/ 1094 w 1170"/>
              <a:gd name="T3" fmla="*/ 10 h 158"/>
              <a:gd name="T4" fmla="*/ 1052 w 1170"/>
              <a:gd name="T5" fmla="*/ 66 h 158"/>
              <a:gd name="T6" fmla="*/ 1116 w 1170"/>
              <a:gd name="T7" fmla="*/ 76 h 158"/>
              <a:gd name="T8" fmla="*/ 1170 w 1170"/>
              <a:gd name="T9" fmla="*/ 120 h 158"/>
              <a:gd name="T10" fmla="*/ 1124 w 1170"/>
              <a:gd name="T11" fmla="*/ 152 h 158"/>
              <a:gd name="T12" fmla="*/ 28 w 1170"/>
              <a:gd name="T13" fmla="*/ 152 h 158"/>
              <a:gd name="T14" fmla="*/ 0 w 1170"/>
              <a:gd name="T15" fmla="*/ 104 h 158"/>
              <a:gd name="T16" fmla="*/ 32 w 1170"/>
              <a:gd name="T17" fmla="*/ 78 h 158"/>
              <a:gd name="T18" fmla="*/ 100 w 1170"/>
              <a:gd name="T19" fmla="*/ 78 h 158"/>
              <a:gd name="T20" fmla="*/ 132 w 1170"/>
              <a:gd name="T21" fmla="*/ 70 h 158"/>
              <a:gd name="T22" fmla="*/ 136 w 1170"/>
              <a:gd name="T23" fmla="*/ 36 h 158"/>
              <a:gd name="T24" fmla="*/ 38 w 1170"/>
              <a:gd name="T25" fmla="*/ 1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0" h="158">
                <a:moveTo>
                  <a:pt x="1116" y="0"/>
                </a:moveTo>
                <a:cubicBezTo>
                  <a:pt x="1116" y="0"/>
                  <a:pt x="1106" y="4"/>
                  <a:pt x="1094" y="10"/>
                </a:cubicBezTo>
                <a:cubicBezTo>
                  <a:pt x="1082" y="16"/>
                  <a:pt x="1052" y="50"/>
                  <a:pt x="1052" y="66"/>
                </a:cubicBezTo>
                <a:cubicBezTo>
                  <a:pt x="1052" y="82"/>
                  <a:pt x="1106" y="76"/>
                  <a:pt x="1116" y="76"/>
                </a:cubicBezTo>
                <a:cubicBezTo>
                  <a:pt x="1126" y="76"/>
                  <a:pt x="1170" y="112"/>
                  <a:pt x="1170" y="120"/>
                </a:cubicBezTo>
                <a:cubicBezTo>
                  <a:pt x="1170" y="128"/>
                  <a:pt x="1150" y="152"/>
                  <a:pt x="1124" y="152"/>
                </a:cubicBezTo>
                <a:cubicBezTo>
                  <a:pt x="1098" y="152"/>
                  <a:pt x="48" y="158"/>
                  <a:pt x="28" y="152"/>
                </a:cubicBezTo>
                <a:cubicBezTo>
                  <a:pt x="8" y="146"/>
                  <a:pt x="0" y="112"/>
                  <a:pt x="0" y="104"/>
                </a:cubicBezTo>
                <a:cubicBezTo>
                  <a:pt x="0" y="96"/>
                  <a:pt x="32" y="78"/>
                  <a:pt x="32" y="78"/>
                </a:cubicBezTo>
                <a:cubicBezTo>
                  <a:pt x="100" y="78"/>
                  <a:pt x="100" y="78"/>
                  <a:pt x="100" y="78"/>
                </a:cubicBezTo>
                <a:cubicBezTo>
                  <a:pt x="100" y="78"/>
                  <a:pt x="124" y="70"/>
                  <a:pt x="132" y="70"/>
                </a:cubicBezTo>
                <a:cubicBezTo>
                  <a:pt x="140" y="70"/>
                  <a:pt x="160" y="50"/>
                  <a:pt x="136" y="36"/>
                </a:cubicBezTo>
                <a:cubicBezTo>
                  <a:pt x="112" y="22"/>
                  <a:pt x="46" y="10"/>
                  <a:pt x="38" y="10"/>
                </a:cubicBezTo>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 name="Rectangle 17"/>
          <p:cNvSpPr>
            <a:spLocks noChangeArrowheads="1"/>
          </p:cNvSpPr>
          <p:nvPr/>
        </p:nvSpPr>
        <p:spPr bwMode="auto">
          <a:xfrm>
            <a:off x="764643" y="1123727"/>
            <a:ext cx="2067448" cy="1118977"/>
          </a:xfrm>
          <a:prstGeom prst="rect">
            <a:avLst/>
          </a:prstGeom>
          <a:noFill/>
          <a:ln w="33338">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 name="Freeform 18"/>
          <p:cNvSpPr>
            <a:spLocks/>
          </p:cNvSpPr>
          <p:nvPr/>
        </p:nvSpPr>
        <p:spPr bwMode="auto">
          <a:xfrm>
            <a:off x="1319267" y="2583349"/>
            <a:ext cx="905158" cy="295093"/>
          </a:xfrm>
          <a:custGeom>
            <a:avLst/>
            <a:gdLst>
              <a:gd name="T0" fmla="*/ 0 w 438"/>
              <a:gd name="T1" fmla="*/ 0 h 166"/>
              <a:gd name="T2" fmla="*/ 50 w 438"/>
              <a:gd name="T3" fmla="*/ 138 h 166"/>
              <a:gd name="T4" fmla="*/ 140 w 438"/>
              <a:gd name="T5" fmla="*/ 58 h 166"/>
              <a:gd name="T6" fmla="*/ 212 w 438"/>
              <a:gd name="T7" fmla="*/ 24 h 166"/>
              <a:gd name="T8" fmla="*/ 234 w 438"/>
              <a:gd name="T9" fmla="*/ 32 h 166"/>
              <a:gd name="T10" fmla="*/ 288 w 438"/>
              <a:gd name="T11" fmla="*/ 22 h 166"/>
              <a:gd name="T12" fmla="*/ 394 w 438"/>
              <a:gd name="T13" fmla="*/ 154 h 166"/>
              <a:gd name="T14" fmla="*/ 438 w 438"/>
              <a:gd name="T15" fmla="*/ 2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8" h="166">
                <a:moveTo>
                  <a:pt x="0" y="0"/>
                </a:moveTo>
                <a:cubicBezTo>
                  <a:pt x="0" y="0"/>
                  <a:pt x="50" y="130"/>
                  <a:pt x="50" y="138"/>
                </a:cubicBezTo>
                <a:cubicBezTo>
                  <a:pt x="50" y="146"/>
                  <a:pt x="128" y="74"/>
                  <a:pt x="140" y="58"/>
                </a:cubicBezTo>
                <a:cubicBezTo>
                  <a:pt x="152" y="42"/>
                  <a:pt x="198" y="24"/>
                  <a:pt x="212" y="24"/>
                </a:cubicBezTo>
                <a:cubicBezTo>
                  <a:pt x="226" y="24"/>
                  <a:pt x="234" y="32"/>
                  <a:pt x="234" y="32"/>
                </a:cubicBezTo>
                <a:cubicBezTo>
                  <a:pt x="234" y="32"/>
                  <a:pt x="270" y="16"/>
                  <a:pt x="288" y="22"/>
                </a:cubicBezTo>
                <a:cubicBezTo>
                  <a:pt x="306" y="28"/>
                  <a:pt x="384" y="142"/>
                  <a:pt x="394" y="154"/>
                </a:cubicBezTo>
                <a:cubicBezTo>
                  <a:pt x="404" y="166"/>
                  <a:pt x="438" y="2"/>
                  <a:pt x="438" y="2"/>
                </a:cubicBezTo>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 name="Freeform 19"/>
          <p:cNvSpPr>
            <a:spLocks/>
          </p:cNvSpPr>
          <p:nvPr/>
        </p:nvSpPr>
        <p:spPr bwMode="auto">
          <a:xfrm>
            <a:off x="690846" y="2739807"/>
            <a:ext cx="652636" cy="205971"/>
          </a:xfrm>
          <a:custGeom>
            <a:avLst/>
            <a:gdLst>
              <a:gd name="T0" fmla="*/ 246 w 316"/>
              <a:gd name="T1" fmla="*/ 36 h 116"/>
              <a:gd name="T2" fmla="*/ 238 w 316"/>
              <a:gd name="T3" fmla="*/ 82 h 116"/>
              <a:gd name="T4" fmla="*/ 152 w 316"/>
              <a:gd name="T5" fmla="*/ 112 h 116"/>
              <a:gd name="T6" fmla="*/ 91 w 316"/>
              <a:gd name="T7" fmla="*/ 74 h 116"/>
              <a:gd name="T8" fmla="*/ 88 w 316"/>
              <a:gd name="T9" fmla="*/ 44 h 116"/>
              <a:gd name="T10" fmla="*/ 0 w 316"/>
              <a:gd name="T11" fmla="*/ 0 h 116"/>
            </a:gdLst>
            <a:ahLst/>
            <a:cxnLst>
              <a:cxn ang="0">
                <a:pos x="T0" y="T1"/>
              </a:cxn>
              <a:cxn ang="0">
                <a:pos x="T2" y="T3"/>
              </a:cxn>
              <a:cxn ang="0">
                <a:pos x="T4" y="T5"/>
              </a:cxn>
              <a:cxn ang="0">
                <a:pos x="T6" y="T7"/>
              </a:cxn>
              <a:cxn ang="0">
                <a:pos x="T8" y="T9"/>
              </a:cxn>
              <a:cxn ang="0">
                <a:pos x="T10" y="T11"/>
              </a:cxn>
            </a:cxnLst>
            <a:rect l="0" t="0" r="r" b="b"/>
            <a:pathLst>
              <a:path w="316" h="116">
                <a:moveTo>
                  <a:pt x="246" y="36"/>
                </a:moveTo>
                <a:cubicBezTo>
                  <a:pt x="316" y="44"/>
                  <a:pt x="238" y="82"/>
                  <a:pt x="238" y="82"/>
                </a:cubicBezTo>
                <a:cubicBezTo>
                  <a:pt x="238" y="82"/>
                  <a:pt x="178" y="116"/>
                  <a:pt x="152" y="112"/>
                </a:cubicBezTo>
                <a:cubicBezTo>
                  <a:pt x="126" y="108"/>
                  <a:pt x="91" y="74"/>
                  <a:pt x="91" y="74"/>
                </a:cubicBezTo>
                <a:cubicBezTo>
                  <a:pt x="91" y="74"/>
                  <a:pt x="93" y="49"/>
                  <a:pt x="88" y="44"/>
                </a:cubicBezTo>
                <a:cubicBezTo>
                  <a:pt x="77" y="33"/>
                  <a:pt x="0" y="0"/>
                  <a:pt x="0" y="0"/>
                </a:cubicBezTo>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 name="Freeform 20"/>
          <p:cNvSpPr>
            <a:spLocks/>
          </p:cNvSpPr>
          <p:nvPr/>
        </p:nvSpPr>
        <p:spPr bwMode="auto">
          <a:xfrm>
            <a:off x="1105950" y="2581368"/>
            <a:ext cx="88786" cy="295093"/>
          </a:xfrm>
          <a:custGeom>
            <a:avLst/>
            <a:gdLst>
              <a:gd name="T0" fmla="*/ 0 w 43"/>
              <a:gd name="T1" fmla="*/ 0 h 166"/>
              <a:gd name="T2" fmla="*/ 35 w 43"/>
              <a:gd name="T3" fmla="*/ 95 h 166"/>
              <a:gd name="T4" fmla="*/ 43 w 43"/>
              <a:gd name="T5" fmla="*/ 166 h 166"/>
            </a:gdLst>
            <a:ahLst/>
            <a:cxnLst>
              <a:cxn ang="0">
                <a:pos x="T0" y="T1"/>
              </a:cxn>
              <a:cxn ang="0">
                <a:pos x="T2" y="T3"/>
              </a:cxn>
              <a:cxn ang="0">
                <a:pos x="T4" y="T5"/>
              </a:cxn>
            </a:cxnLst>
            <a:rect l="0" t="0" r="r" b="b"/>
            <a:pathLst>
              <a:path w="43" h="166">
                <a:moveTo>
                  <a:pt x="0" y="0"/>
                </a:moveTo>
                <a:cubicBezTo>
                  <a:pt x="0" y="0"/>
                  <a:pt x="31" y="85"/>
                  <a:pt x="35" y="95"/>
                </a:cubicBezTo>
                <a:cubicBezTo>
                  <a:pt x="38" y="102"/>
                  <a:pt x="43" y="149"/>
                  <a:pt x="43" y="166"/>
                </a:cubicBezTo>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7" name="Freeform 21"/>
          <p:cNvSpPr>
            <a:spLocks/>
          </p:cNvSpPr>
          <p:nvPr/>
        </p:nvSpPr>
        <p:spPr bwMode="auto">
          <a:xfrm>
            <a:off x="2290150" y="2792291"/>
            <a:ext cx="513115" cy="185176"/>
          </a:xfrm>
          <a:custGeom>
            <a:avLst/>
            <a:gdLst>
              <a:gd name="T0" fmla="*/ 2 w 248"/>
              <a:gd name="T1" fmla="*/ 37 h 104"/>
              <a:gd name="T2" fmla="*/ 18 w 248"/>
              <a:gd name="T3" fmla="*/ 74 h 104"/>
              <a:gd name="T4" fmla="*/ 100 w 248"/>
              <a:gd name="T5" fmla="*/ 104 h 104"/>
              <a:gd name="T6" fmla="*/ 186 w 248"/>
              <a:gd name="T7" fmla="*/ 50 h 104"/>
              <a:gd name="T8" fmla="*/ 214 w 248"/>
              <a:gd name="T9" fmla="*/ 6 h 104"/>
              <a:gd name="T10" fmla="*/ 248 w 248"/>
              <a:gd name="T11" fmla="*/ 0 h 104"/>
            </a:gdLst>
            <a:ahLst/>
            <a:cxnLst>
              <a:cxn ang="0">
                <a:pos x="T0" y="T1"/>
              </a:cxn>
              <a:cxn ang="0">
                <a:pos x="T2" y="T3"/>
              </a:cxn>
              <a:cxn ang="0">
                <a:pos x="T4" y="T5"/>
              </a:cxn>
              <a:cxn ang="0">
                <a:pos x="T6" y="T7"/>
              </a:cxn>
              <a:cxn ang="0">
                <a:pos x="T8" y="T9"/>
              </a:cxn>
              <a:cxn ang="0">
                <a:pos x="T10" y="T11"/>
              </a:cxn>
            </a:cxnLst>
            <a:rect l="0" t="0" r="r" b="b"/>
            <a:pathLst>
              <a:path w="248" h="104">
                <a:moveTo>
                  <a:pt x="2" y="37"/>
                </a:moveTo>
                <a:cubicBezTo>
                  <a:pt x="0" y="51"/>
                  <a:pt x="18" y="74"/>
                  <a:pt x="18" y="74"/>
                </a:cubicBezTo>
                <a:cubicBezTo>
                  <a:pt x="18" y="74"/>
                  <a:pt x="74" y="104"/>
                  <a:pt x="100" y="104"/>
                </a:cubicBezTo>
                <a:cubicBezTo>
                  <a:pt x="126" y="104"/>
                  <a:pt x="186" y="60"/>
                  <a:pt x="186" y="50"/>
                </a:cubicBezTo>
                <a:cubicBezTo>
                  <a:pt x="186" y="40"/>
                  <a:pt x="194" y="10"/>
                  <a:pt x="214" y="6"/>
                </a:cubicBezTo>
                <a:cubicBezTo>
                  <a:pt x="234" y="2"/>
                  <a:pt x="248" y="0"/>
                  <a:pt x="248" y="0"/>
                </a:cubicBezTo>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8" name="Freeform 22"/>
          <p:cNvSpPr>
            <a:spLocks/>
          </p:cNvSpPr>
          <p:nvPr/>
        </p:nvSpPr>
        <p:spPr bwMode="auto">
          <a:xfrm>
            <a:off x="2328201" y="2581368"/>
            <a:ext cx="100316" cy="342625"/>
          </a:xfrm>
          <a:custGeom>
            <a:avLst/>
            <a:gdLst>
              <a:gd name="T0" fmla="*/ 49 w 49"/>
              <a:gd name="T1" fmla="*/ 0 h 193"/>
              <a:gd name="T2" fmla="*/ 44 w 49"/>
              <a:gd name="T3" fmla="*/ 53 h 193"/>
              <a:gd name="T4" fmla="*/ 12 w 49"/>
              <a:gd name="T5" fmla="*/ 153 h 193"/>
              <a:gd name="T6" fmla="*/ 0 w 49"/>
              <a:gd name="T7" fmla="*/ 193 h 193"/>
            </a:gdLst>
            <a:ahLst/>
            <a:cxnLst>
              <a:cxn ang="0">
                <a:pos x="T0" y="T1"/>
              </a:cxn>
              <a:cxn ang="0">
                <a:pos x="T2" y="T3"/>
              </a:cxn>
              <a:cxn ang="0">
                <a:pos x="T4" y="T5"/>
              </a:cxn>
              <a:cxn ang="0">
                <a:pos x="T6" y="T7"/>
              </a:cxn>
            </a:cxnLst>
            <a:rect l="0" t="0" r="r" b="b"/>
            <a:pathLst>
              <a:path w="49" h="193">
                <a:moveTo>
                  <a:pt x="49" y="0"/>
                </a:moveTo>
                <a:cubicBezTo>
                  <a:pt x="49" y="0"/>
                  <a:pt x="48" y="43"/>
                  <a:pt x="44" y="53"/>
                </a:cubicBezTo>
                <a:cubicBezTo>
                  <a:pt x="40" y="63"/>
                  <a:pt x="20" y="141"/>
                  <a:pt x="12" y="153"/>
                </a:cubicBezTo>
                <a:cubicBezTo>
                  <a:pt x="8" y="159"/>
                  <a:pt x="1" y="187"/>
                  <a:pt x="0" y="193"/>
                </a:cubicBezTo>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159" name="Freeform 23"/>
          <p:cNvSpPr>
            <a:spLocks/>
          </p:cNvSpPr>
          <p:nvPr/>
        </p:nvSpPr>
        <p:spPr bwMode="auto">
          <a:xfrm>
            <a:off x="649336" y="2867549"/>
            <a:ext cx="229460" cy="720899"/>
          </a:xfrm>
          <a:custGeom>
            <a:avLst/>
            <a:gdLst>
              <a:gd name="T0" fmla="*/ 111 w 111"/>
              <a:gd name="T1" fmla="*/ 0 h 406"/>
              <a:gd name="T2" fmla="*/ 84 w 111"/>
              <a:gd name="T3" fmla="*/ 284 h 406"/>
              <a:gd name="T4" fmla="*/ 54 w 111"/>
              <a:gd name="T5" fmla="*/ 328 h 406"/>
              <a:gd name="T6" fmla="*/ 0 w 111"/>
              <a:gd name="T7" fmla="*/ 406 h 406"/>
            </a:gdLst>
            <a:ahLst/>
            <a:cxnLst>
              <a:cxn ang="0">
                <a:pos x="T0" y="T1"/>
              </a:cxn>
              <a:cxn ang="0">
                <a:pos x="T2" y="T3"/>
              </a:cxn>
              <a:cxn ang="0">
                <a:pos x="T4" y="T5"/>
              </a:cxn>
              <a:cxn ang="0">
                <a:pos x="T6" y="T7"/>
              </a:cxn>
            </a:cxnLst>
            <a:rect l="0" t="0" r="r" b="b"/>
            <a:pathLst>
              <a:path w="111" h="406">
                <a:moveTo>
                  <a:pt x="111" y="0"/>
                </a:moveTo>
                <a:cubicBezTo>
                  <a:pt x="111" y="0"/>
                  <a:pt x="84" y="264"/>
                  <a:pt x="84" y="284"/>
                </a:cubicBezTo>
                <a:cubicBezTo>
                  <a:pt x="84" y="304"/>
                  <a:pt x="72" y="318"/>
                  <a:pt x="54" y="328"/>
                </a:cubicBezTo>
                <a:cubicBezTo>
                  <a:pt x="36" y="338"/>
                  <a:pt x="8" y="396"/>
                  <a:pt x="0" y="406"/>
                </a:cubicBezTo>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 name="Freeform 24"/>
          <p:cNvSpPr>
            <a:spLocks/>
          </p:cNvSpPr>
          <p:nvPr/>
        </p:nvSpPr>
        <p:spPr bwMode="auto">
          <a:xfrm>
            <a:off x="1184359" y="2836851"/>
            <a:ext cx="234072" cy="1406149"/>
          </a:xfrm>
          <a:custGeom>
            <a:avLst/>
            <a:gdLst>
              <a:gd name="T0" fmla="*/ 0 w 113"/>
              <a:gd name="T1" fmla="*/ 792 h 792"/>
              <a:gd name="T2" fmla="*/ 101 w 113"/>
              <a:gd name="T3" fmla="*/ 661 h 792"/>
              <a:gd name="T4" fmla="*/ 97 w 113"/>
              <a:gd name="T5" fmla="*/ 503 h 792"/>
              <a:gd name="T6" fmla="*/ 57 w 113"/>
              <a:gd name="T7" fmla="*/ 261 h 792"/>
              <a:gd name="T8" fmla="*/ 36 w 113"/>
              <a:gd name="T9" fmla="*/ 0 h 792"/>
            </a:gdLst>
            <a:ahLst/>
            <a:cxnLst>
              <a:cxn ang="0">
                <a:pos x="T0" y="T1"/>
              </a:cxn>
              <a:cxn ang="0">
                <a:pos x="T2" y="T3"/>
              </a:cxn>
              <a:cxn ang="0">
                <a:pos x="T4" y="T5"/>
              </a:cxn>
              <a:cxn ang="0">
                <a:pos x="T6" y="T7"/>
              </a:cxn>
              <a:cxn ang="0">
                <a:pos x="T8" y="T9"/>
              </a:cxn>
            </a:cxnLst>
            <a:rect l="0" t="0" r="r" b="b"/>
            <a:pathLst>
              <a:path w="113" h="792">
                <a:moveTo>
                  <a:pt x="0" y="792"/>
                </a:moveTo>
                <a:cubicBezTo>
                  <a:pt x="4" y="790"/>
                  <a:pt x="99" y="745"/>
                  <a:pt x="101" y="661"/>
                </a:cubicBezTo>
                <a:cubicBezTo>
                  <a:pt x="103" y="577"/>
                  <a:pt x="113" y="577"/>
                  <a:pt x="97" y="503"/>
                </a:cubicBezTo>
                <a:cubicBezTo>
                  <a:pt x="80" y="424"/>
                  <a:pt x="61" y="277"/>
                  <a:pt x="57" y="261"/>
                </a:cubicBezTo>
                <a:cubicBezTo>
                  <a:pt x="53" y="245"/>
                  <a:pt x="36" y="0"/>
                  <a:pt x="36" y="0"/>
                </a:cubicBezTo>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1" name="Freeform 25"/>
          <p:cNvSpPr>
            <a:spLocks/>
          </p:cNvSpPr>
          <p:nvPr/>
        </p:nvSpPr>
        <p:spPr bwMode="auto">
          <a:xfrm>
            <a:off x="711602" y="4124171"/>
            <a:ext cx="472757" cy="163391"/>
          </a:xfrm>
          <a:custGeom>
            <a:avLst/>
            <a:gdLst>
              <a:gd name="T0" fmla="*/ 0 w 229"/>
              <a:gd name="T1" fmla="*/ 0 h 92"/>
              <a:gd name="T2" fmla="*/ 80 w 229"/>
              <a:gd name="T3" fmla="*/ 52 h 92"/>
              <a:gd name="T4" fmla="*/ 229 w 229"/>
              <a:gd name="T5" fmla="*/ 67 h 92"/>
            </a:gdLst>
            <a:ahLst/>
            <a:cxnLst>
              <a:cxn ang="0">
                <a:pos x="T0" y="T1"/>
              </a:cxn>
              <a:cxn ang="0">
                <a:pos x="T2" y="T3"/>
              </a:cxn>
              <a:cxn ang="0">
                <a:pos x="T4" y="T5"/>
              </a:cxn>
            </a:cxnLst>
            <a:rect l="0" t="0" r="r" b="b"/>
            <a:pathLst>
              <a:path w="229" h="92">
                <a:moveTo>
                  <a:pt x="0" y="0"/>
                </a:moveTo>
                <a:cubicBezTo>
                  <a:pt x="4" y="14"/>
                  <a:pt x="56" y="52"/>
                  <a:pt x="80" y="52"/>
                </a:cubicBezTo>
                <a:cubicBezTo>
                  <a:pt x="102" y="52"/>
                  <a:pt x="179" y="92"/>
                  <a:pt x="229" y="67"/>
                </a:cubicBezTo>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2" name="Freeform 26"/>
          <p:cNvSpPr>
            <a:spLocks/>
          </p:cNvSpPr>
          <p:nvPr/>
        </p:nvSpPr>
        <p:spPr bwMode="auto">
          <a:xfrm>
            <a:off x="2261323" y="4136053"/>
            <a:ext cx="515420" cy="180225"/>
          </a:xfrm>
          <a:custGeom>
            <a:avLst/>
            <a:gdLst>
              <a:gd name="T0" fmla="*/ 249 w 249"/>
              <a:gd name="T1" fmla="*/ 0 h 101"/>
              <a:gd name="T2" fmla="*/ 124 w 249"/>
              <a:gd name="T3" fmla="*/ 61 h 101"/>
              <a:gd name="T4" fmla="*/ 0 w 249"/>
              <a:gd name="T5" fmla="*/ 63 h 101"/>
            </a:gdLst>
            <a:ahLst/>
            <a:cxnLst>
              <a:cxn ang="0">
                <a:pos x="T0" y="T1"/>
              </a:cxn>
              <a:cxn ang="0">
                <a:pos x="T2" y="T3"/>
              </a:cxn>
              <a:cxn ang="0">
                <a:pos x="T4" y="T5"/>
              </a:cxn>
            </a:cxnLst>
            <a:rect l="0" t="0" r="r" b="b"/>
            <a:pathLst>
              <a:path w="249" h="101">
                <a:moveTo>
                  <a:pt x="249" y="0"/>
                </a:moveTo>
                <a:cubicBezTo>
                  <a:pt x="235" y="10"/>
                  <a:pt x="140" y="59"/>
                  <a:pt x="124" y="61"/>
                </a:cubicBezTo>
                <a:cubicBezTo>
                  <a:pt x="108" y="63"/>
                  <a:pt x="36" y="101"/>
                  <a:pt x="0" y="63"/>
                </a:cubicBezTo>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 name="Freeform 27"/>
          <p:cNvSpPr>
            <a:spLocks/>
          </p:cNvSpPr>
          <p:nvPr/>
        </p:nvSpPr>
        <p:spPr bwMode="auto">
          <a:xfrm>
            <a:off x="2662591" y="2892305"/>
            <a:ext cx="144133" cy="620884"/>
          </a:xfrm>
          <a:custGeom>
            <a:avLst/>
            <a:gdLst>
              <a:gd name="T0" fmla="*/ 3 w 70"/>
              <a:gd name="T1" fmla="*/ 0 h 350"/>
              <a:gd name="T2" fmla="*/ 2 w 70"/>
              <a:gd name="T3" fmla="*/ 126 h 350"/>
              <a:gd name="T4" fmla="*/ 2 w 70"/>
              <a:gd name="T5" fmla="*/ 162 h 350"/>
              <a:gd name="T6" fmla="*/ 28 w 70"/>
              <a:gd name="T7" fmla="*/ 254 h 350"/>
              <a:gd name="T8" fmla="*/ 58 w 70"/>
              <a:gd name="T9" fmla="*/ 350 h 350"/>
            </a:gdLst>
            <a:ahLst/>
            <a:cxnLst>
              <a:cxn ang="0">
                <a:pos x="T0" y="T1"/>
              </a:cxn>
              <a:cxn ang="0">
                <a:pos x="T2" y="T3"/>
              </a:cxn>
              <a:cxn ang="0">
                <a:pos x="T4" y="T5"/>
              </a:cxn>
              <a:cxn ang="0">
                <a:pos x="T6" y="T7"/>
              </a:cxn>
              <a:cxn ang="0">
                <a:pos x="T8" y="T9"/>
              </a:cxn>
            </a:cxnLst>
            <a:rect l="0" t="0" r="r" b="b"/>
            <a:pathLst>
              <a:path w="70" h="350">
                <a:moveTo>
                  <a:pt x="3" y="0"/>
                </a:moveTo>
                <a:cubicBezTo>
                  <a:pt x="3" y="0"/>
                  <a:pt x="4" y="102"/>
                  <a:pt x="2" y="126"/>
                </a:cubicBezTo>
                <a:cubicBezTo>
                  <a:pt x="0" y="150"/>
                  <a:pt x="2" y="162"/>
                  <a:pt x="2" y="162"/>
                </a:cubicBezTo>
                <a:cubicBezTo>
                  <a:pt x="28" y="254"/>
                  <a:pt x="28" y="254"/>
                  <a:pt x="28" y="254"/>
                </a:cubicBezTo>
                <a:cubicBezTo>
                  <a:pt x="28" y="254"/>
                  <a:pt x="70" y="308"/>
                  <a:pt x="58" y="350"/>
                </a:cubicBezTo>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 name="Freeform 28"/>
          <p:cNvSpPr>
            <a:spLocks/>
          </p:cNvSpPr>
          <p:nvPr/>
        </p:nvSpPr>
        <p:spPr bwMode="auto">
          <a:xfrm>
            <a:off x="2261323" y="2838832"/>
            <a:ext cx="96858" cy="304996"/>
          </a:xfrm>
          <a:custGeom>
            <a:avLst/>
            <a:gdLst>
              <a:gd name="T0" fmla="*/ 47 w 47"/>
              <a:gd name="T1" fmla="*/ 0 h 172"/>
              <a:gd name="T2" fmla="*/ 13 w 47"/>
              <a:gd name="T3" fmla="*/ 18 h 172"/>
              <a:gd name="T4" fmla="*/ 0 w 47"/>
              <a:gd name="T5" fmla="*/ 106 h 172"/>
              <a:gd name="T6" fmla="*/ 6 w 47"/>
              <a:gd name="T7" fmla="*/ 172 h 172"/>
            </a:gdLst>
            <a:ahLst/>
            <a:cxnLst>
              <a:cxn ang="0">
                <a:pos x="T0" y="T1"/>
              </a:cxn>
              <a:cxn ang="0">
                <a:pos x="T2" y="T3"/>
              </a:cxn>
              <a:cxn ang="0">
                <a:pos x="T4" y="T5"/>
              </a:cxn>
              <a:cxn ang="0">
                <a:pos x="T6" y="T7"/>
              </a:cxn>
            </a:cxnLst>
            <a:rect l="0" t="0" r="r" b="b"/>
            <a:pathLst>
              <a:path w="47" h="172">
                <a:moveTo>
                  <a:pt x="47" y="0"/>
                </a:moveTo>
                <a:cubicBezTo>
                  <a:pt x="23" y="3"/>
                  <a:pt x="14" y="10"/>
                  <a:pt x="13" y="18"/>
                </a:cubicBezTo>
                <a:cubicBezTo>
                  <a:pt x="13" y="18"/>
                  <a:pt x="0" y="86"/>
                  <a:pt x="0" y="106"/>
                </a:cubicBezTo>
                <a:cubicBezTo>
                  <a:pt x="0" y="126"/>
                  <a:pt x="6" y="172"/>
                  <a:pt x="6" y="172"/>
                </a:cubicBezTo>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5" name="Line 29"/>
          <p:cNvSpPr>
            <a:spLocks noChangeShapeType="1"/>
          </p:cNvSpPr>
          <p:nvPr/>
        </p:nvSpPr>
        <p:spPr bwMode="auto">
          <a:xfrm flipH="1" flipV="1">
            <a:off x="2227884" y="2601173"/>
            <a:ext cx="189103" cy="51493"/>
          </a:xfrm>
          <a:prstGeom prst="line">
            <a:avLst/>
          </a:prstGeom>
          <a:noFill/>
          <a:ln w="33338">
            <a:solidFill>
              <a:schemeClr val="accent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 name="Line 30"/>
          <p:cNvSpPr>
            <a:spLocks noChangeShapeType="1"/>
          </p:cNvSpPr>
          <p:nvPr/>
        </p:nvSpPr>
        <p:spPr bwMode="auto">
          <a:xfrm flipV="1">
            <a:off x="1122093" y="2597212"/>
            <a:ext cx="200634" cy="17824"/>
          </a:xfrm>
          <a:prstGeom prst="line">
            <a:avLst/>
          </a:prstGeom>
          <a:noFill/>
          <a:ln w="33338">
            <a:solidFill>
              <a:schemeClr val="accent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 name="Freeform 31"/>
          <p:cNvSpPr>
            <a:spLocks/>
          </p:cNvSpPr>
          <p:nvPr/>
        </p:nvSpPr>
        <p:spPr bwMode="auto">
          <a:xfrm>
            <a:off x="642418" y="2496207"/>
            <a:ext cx="2333807" cy="22776"/>
          </a:xfrm>
          <a:custGeom>
            <a:avLst/>
            <a:gdLst>
              <a:gd name="T0" fmla="*/ 0 w 1129"/>
              <a:gd name="T1" fmla="*/ 13 h 13"/>
              <a:gd name="T2" fmla="*/ 41 w 1129"/>
              <a:gd name="T3" fmla="*/ 0 h 13"/>
              <a:gd name="T4" fmla="*/ 1085 w 1129"/>
              <a:gd name="T5" fmla="*/ 0 h 13"/>
              <a:gd name="T6" fmla="*/ 1129 w 1129"/>
              <a:gd name="T7" fmla="*/ 6 h 13"/>
            </a:gdLst>
            <a:ahLst/>
            <a:cxnLst>
              <a:cxn ang="0">
                <a:pos x="T0" y="T1"/>
              </a:cxn>
              <a:cxn ang="0">
                <a:pos x="T2" y="T3"/>
              </a:cxn>
              <a:cxn ang="0">
                <a:pos x="T4" y="T5"/>
              </a:cxn>
              <a:cxn ang="0">
                <a:pos x="T6" y="T7"/>
              </a:cxn>
            </a:cxnLst>
            <a:rect l="0" t="0" r="r" b="b"/>
            <a:pathLst>
              <a:path w="1129" h="13">
                <a:moveTo>
                  <a:pt x="0" y="13"/>
                </a:moveTo>
                <a:cubicBezTo>
                  <a:pt x="5" y="9"/>
                  <a:pt x="25" y="0"/>
                  <a:pt x="41" y="0"/>
                </a:cubicBezTo>
                <a:cubicBezTo>
                  <a:pt x="57" y="0"/>
                  <a:pt x="1072" y="0"/>
                  <a:pt x="1085" y="0"/>
                </a:cubicBezTo>
                <a:cubicBezTo>
                  <a:pt x="1098" y="0"/>
                  <a:pt x="1122" y="1"/>
                  <a:pt x="1129" y="6"/>
                </a:cubicBezTo>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 name="Freeform 32"/>
          <p:cNvSpPr>
            <a:spLocks/>
          </p:cNvSpPr>
          <p:nvPr/>
        </p:nvSpPr>
        <p:spPr bwMode="auto">
          <a:xfrm>
            <a:off x="899551" y="2343709"/>
            <a:ext cx="1934846" cy="56444"/>
          </a:xfrm>
          <a:custGeom>
            <a:avLst/>
            <a:gdLst>
              <a:gd name="T0" fmla="*/ 0 w 1678"/>
              <a:gd name="T1" fmla="*/ 11 h 57"/>
              <a:gd name="T2" fmla="*/ 52 w 1678"/>
              <a:gd name="T3" fmla="*/ 11 h 57"/>
              <a:gd name="T4" fmla="*/ 52 w 1678"/>
              <a:gd name="T5" fmla="*/ 54 h 57"/>
              <a:gd name="T6" fmla="*/ 260 w 1678"/>
              <a:gd name="T7" fmla="*/ 54 h 57"/>
              <a:gd name="T8" fmla="*/ 260 w 1678"/>
              <a:gd name="T9" fmla="*/ 11 h 57"/>
              <a:gd name="T10" fmla="*/ 1326 w 1678"/>
              <a:gd name="T11" fmla="*/ 11 h 57"/>
              <a:gd name="T12" fmla="*/ 1326 w 1678"/>
              <a:gd name="T13" fmla="*/ 57 h 57"/>
              <a:gd name="T14" fmla="*/ 1531 w 1678"/>
              <a:gd name="T15" fmla="*/ 57 h 57"/>
              <a:gd name="T16" fmla="*/ 1531 w 1678"/>
              <a:gd name="T17" fmla="*/ 0 h 57"/>
              <a:gd name="T18" fmla="*/ 1678 w 1678"/>
              <a:gd name="T1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8" h="57">
                <a:moveTo>
                  <a:pt x="0" y="11"/>
                </a:moveTo>
                <a:lnTo>
                  <a:pt x="52" y="11"/>
                </a:lnTo>
                <a:lnTo>
                  <a:pt x="52" y="54"/>
                </a:lnTo>
                <a:lnTo>
                  <a:pt x="260" y="54"/>
                </a:lnTo>
                <a:lnTo>
                  <a:pt x="260" y="11"/>
                </a:lnTo>
                <a:lnTo>
                  <a:pt x="1326" y="11"/>
                </a:lnTo>
                <a:lnTo>
                  <a:pt x="1326" y="57"/>
                </a:lnTo>
                <a:lnTo>
                  <a:pt x="1531" y="57"/>
                </a:lnTo>
                <a:lnTo>
                  <a:pt x="1531" y="0"/>
                </a:lnTo>
                <a:lnTo>
                  <a:pt x="1678" y="0"/>
                </a:lnTo>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5" name="Line 11"/>
          <p:cNvSpPr>
            <a:spLocks noChangeShapeType="1"/>
          </p:cNvSpPr>
          <p:nvPr/>
        </p:nvSpPr>
        <p:spPr bwMode="auto">
          <a:xfrm>
            <a:off x="2788405" y="4295484"/>
            <a:ext cx="0" cy="652530"/>
          </a:xfrm>
          <a:prstGeom prst="line">
            <a:avLst/>
          </a:prstGeom>
          <a:noFill/>
          <a:ln w="33338">
            <a:solidFill>
              <a:schemeClr val="accent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762278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ipe(left)">
                                      <p:cBhvr>
                                        <p:cTn id="7" dur="500"/>
                                        <p:tgtEl>
                                          <p:spTgt spid="1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1"/>
                                        </p:tgtEl>
                                        <p:attrNameLst>
                                          <p:attrName>style.visibility</p:attrName>
                                        </p:attrNameLst>
                                      </p:cBhvr>
                                      <p:to>
                                        <p:strVal val="visible"/>
                                      </p:to>
                                    </p:set>
                                    <p:animEffect transition="in" filter="wipe(down)">
                                      <p:cBhvr>
                                        <p:cTn id="10" dur="500"/>
                                        <p:tgtEl>
                                          <p:spTgt spid="15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62"/>
                                        </p:tgtEl>
                                        <p:attrNameLst>
                                          <p:attrName>style.visibility</p:attrName>
                                        </p:attrNameLst>
                                      </p:cBhvr>
                                      <p:to>
                                        <p:strVal val="visible"/>
                                      </p:to>
                                    </p:set>
                                    <p:animEffect transition="in" filter="wipe(left)">
                                      <p:cBhvr>
                                        <p:cTn id="13" dur="500"/>
                                        <p:tgtEl>
                                          <p:spTgt spid="162"/>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75"/>
                                        </p:tgtEl>
                                        <p:attrNameLst>
                                          <p:attrName>style.visibility</p:attrName>
                                        </p:attrNameLst>
                                      </p:cBhvr>
                                      <p:to>
                                        <p:strVal val="visible"/>
                                      </p:to>
                                    </p:set>
                                    <p:animEffect transition="in" filter="wipe(up)">
                                      <p:cBhvr>
                                        <p:cTn id="16" dur="500"/>
                                        <p:tgtEl>
                                          <p:spTgt spid="17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50"/>
                                        </p:tgtEl>
                                        <p:attrNameLst>
                                          <p:attrName>style.visibility</p:attrName>
                                        </p:attrNameLst>
                                      </p:cBhvr>
                                      <p:to>
                                        <p:strVal val="visible"/>
                                      </p:to>
                                    </p:set>
                                    <p:animEffect transition="in" filter="wipe(left)">
                                      <p:cBhvr>
                                        <p:cTn id="19" dur="500"/>
                                        <p:tgtEl>
                                          <p:spTgt spid="150"/>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49"/>
                                        </p:tgtEl>
                                        <p:attrNameLst>
                                          <p:attrName>style.visibility</p:attrName>
                                        </p:attrNameLst>
                                      </p:cBhvr>
                                      <p:to>
                                        <p:strVal val="visible"/>
                                      </p:to>
                                    </p:set>
                                    <p:animEffect transition="in" filter="wipe(up)">
                                      <p:cBhvr>
                                        <p:cTn id="22" dur="500"/>
                                        <p:tgtEl>
                                          <p:spTgt spid="14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61"/>
                                        </p:tgtEl>
                                        <p:attrNameLst>
                                          <p:attrName>style.visibility</p:attrName>
                                        </p:attrNameLst>
                                      </p:cBhvr>
                                      <p:to>
                                        <p:strVal val="visible"/>
                                      </p:to>
                                    </p:set>
                                    <p:animEffect transition="in" filter="wipe(left)">
                                      <p:cBhvr>
                                        <p:cTn id="25" dur="500"/>
                                        <p:tgtEl>
                                          <p:spTgt spid="16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60"/>
                                        </p:tgtEl>
                                        <p:attrNameLst>
                                          <p:attrName>style.visibility</p:attrName>
                                        </p:attrNameLst>
                                      </p:cBhvr>
                                      <p:to>
                                        <p:strVal val="visible"/>
                                      </p:to>
                                    </p:set>
                                    <p:animEffect transition="in" filter="wipe(down)">
                                      <p:cBhvr>
                                        <p:cTn id="28" dur="500"/>
                                        <p:tgtEl>
                                          <p:spTgt spid="16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59"/>
                                        </p:tgtEl>
                                        <p:attrNameLst>
                                          <p:attrName>style.visibility</p:attrName>
                                        </p:attrNameLst>
                                      </p:cBhvr>
                                      <p:to>
                                        <p:strVal val="visible"/>
                                      </p:to>
                                    </p:set>
                                    <p:animEffect transition="in" filter="wipe(down)">
                                      <p:cBhvr>
                                        <p:cTn id="31" dur="500"/>
                                        <p:tgtEl>
                                          <p:spTgt spid="15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57"/>
                                        </p:tgtEl>
                                        <p:attrNameLst>
                                          <p:attrName>style.visibility</p:attrName>
                                        </p:attrNameLst>
                                      </p:cBhvr>
                                      <p:to>
                                        <p:strVal val="visible"/>
                                      </p:to>
                                    </p:set>
                                    <p:animEffect transition="in" filter="wipe(down)">
                                      <p:cBhvr>
                                        <p:cTn id="34" dur="500"/>
                                        <p:tgtEl>
                                          <p:spTgt spid="15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63"/>
                                        </p:tgtEl>
                                        <p:attrNameLst>
                                          <p:attrName>style.visibility</p:attrName>
                                        </p:attrNameLst>
                                      </p:cBhvr>
                                      <p:to>
                                        <p:strVal val="visible"/>
                                      </p:to>
                                    </p:set>
                                    <p:animEffect transition="in" filter="wipe(down)">
                                      <p:cBhvr>
                                        <p:cTn id="37" dur="500"/>
                                        <p:tgtEl>
                                          <p:spTgt spid="16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64"/>
                                        </p:tgtEl>
                                        <p:attrNameLst>
                                          <p:attrName>style.visibility</p:attrName>
                                        </p:attrNameLst>
                                      </p:cBhvr>
                                      <p:to>
                                        <p:strVal val="visible"/>
                                      </p:to>
                                    </p:set>
                                    <p:animEffect transition="in" filter="wipe(down)">
                                      <p:cBhvr>
                                        <p:cTn id="40" dur="500"/>
                                        <p:tgtEl>
                                          <p:spTgt spid="16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55"/>
                                        </p:tgtEl>
                                        <p:attrNameLst>
                                          <p:attrName>style.visibility</p:attrName>
                                        </p:attrNameLst>
                                      </p:cBhvr>
                                      <p:to>
                                        <p:strVal val="visible"/>
                                      </p:to>
                                    </p:set>
                                    <p:animEffect transition="in" filter="wipe(down)">
                                      <p:cBhvr>
                                        <p:cTn id="43" dur="500"/>
                                        <p:tgtEl>
                                          <p:spTgt spid="15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56"/>
                                        </p:tgtEl>
                                        <p:attrNameLst>
                                          <p:attrName>style.visibility</p:attrName>
                                        </p:attrNameLst>
                                      </p:cBhvr>
                                      <p:to>
                                        <p:strVal val="visible"/>
                                      </p:to>
                                    </p:set>
                                    <p:animEffect transition="in" filter="wipe(down)">
                                      <p:cBhvr>
                                        <p:cTn id="46" dur="500"/>
                                        <p:tgtEl>
                                          <p:spTgt spid="156"/>
                                        </p:tgtEl>
                                      </p:cBhvr>
                                    </p:animEffect>
                                  </p:childTnLst>
                                </p:cTn>
                              </p:par>
                              <p:par>
                                <p:cTn id="47" presetID="22" presetClass="entr" presetSubtype="4" fill="hold" nodeType="withEffect">
                                  <p:stCondLst>
                                    <p:cond delay="0"/>
                                  </p:stCondLst>
                                  <p:childTnLst>
                                    <p:set>
                                      <p:cBhvr>
                                        <p:cTn id="48" dur="1" fill="hold">
                                          <p:stCondLst>
                                            <p:cond delay="0"/>
                                          </p:stCondLst>
                                        </p:cTn>
                                        <p:tgtEl>
                                          <p:spTgt spid="141"/>
                                        </p:tgtEl>
                                        <p:attrNameLst>
                                          <p:attrName>style.visibility</p:attrName>
                                        </p:attrNameLst>
                                      </p:cBhvr>
                                      <p:to>
                                        <p:strVal val="visible"/>
                                      </p:to>
                                    </p:set>
                                    <p:animEffect transition="in" filter="wipe(down)">
                                      <p:cBhvr>
                                        <p:cTn id="49" dur="500"/>
                                        <p:tgtEl>
                                          <p:spTgt spid="141"/>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54"/>
                                        </p:tgtEl>
                                        <p:attrNameLst>
                                          <p:attrName>style.visibility</p:attrName>
                                        </p:attrNameLst>
                                      </p:cBhvr>
                                      <p:to>
                                        <p:strVal val="visible"/>
                                      </p:to>
                                    </p:set>
                                    <p:animEffect transition="in" filter="wipe(left)">
                                      <p:cBhvr>
                                        <p:cTn id="52" dur="500"/>
                                        <p:tgtEl>
                                          <p:spTgt spid="15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58"/>
                                        </p:tgtEl>
                                        <p:attrNameLst>
                                          <p:attrName>style.visibility</p:attrName>
                                        </p:attrNameLst>
                                      </p:cBhvr>
                                      <p:to>
                                        <p:strVal val="visible"/>
                                      </p:to>
                                    </p:set>
                                    <p:animEffect transition="in" filter="wipe(down)">
                                      <p:cBhvr>
                                        <p:cTn id="55" dur="500"/>
                                        <p:tgtEl>
                                          <p:spTgt spid="158"/>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65"/>
                                        </p:tgtEl>
                                        <p:attrNameLst>
                                          <p:attrName>style.visibility</p:attrName>
                                        </p:attrNameLst>
                                      </p:cBhvr>
                                      <p:to>
                                        <p:strVal val="visible"/>
                                      </p:to>
                                    </p:set>
                                    <p:animEffect transition="in" filter="wipe(left)">
                                      <p:cBhvr>
                                        <p:cTn id="58" dur="500"/>
                                        <p:tgtEl>
                                          <p:spTgt spid="165"/>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66"/>
                                        </p:tgtEl>
                                        <p:attrNameLst>
                                          <p:attrName>style.visibility</p:attrName>
                                        </p:attrNameLst>
                                      </p:cBhvr>
                                      <p:to>
                                        <p:strVal val="visible"/>
                                      </p:to>
                                    </p:set>
                                    <p:animEffect transition="in" filter="wipe(left)">
                                      <p:cBhvr>
                                        <p:cTn id="61" dur="500"/>
                                        <p:tgtEl>
                                          <p:spTgt spid="166"/>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152"/>
                                        </p:tgtEl>
                                        <p:attrNameLst>
                                          <p:attrName>style.visibility</p:attrName>
                                        </p:attrNameLst>
                                      </p:cBhvr>
                                      <p:to>
                                        <p:strVal val="visible"/>
                                      </p:to>
                                    </p:set>
                                    <p:animEffect transition="in" filter="wipe(down)">
                                      <p:cBhvr>
                                        <p:cTn id="64" dur="500"/>
                                        <p:tgtEl>
                                          <p:spTgt spid="152"/>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67"/>
                                        </p:tgtEl>
                                        <p:attrNameLst>
                                          <p:attrName>style.visibility</p:attrName>
                                        </p:attrNameLst>
                                      </p:cBhvr>
                                      <p:to>
                                        <p:strVal val="visible"/>
                                      </p:to>
                                    </p:set>
                                    <p:animEffect transition="in" filter="wipe(left)">
                                      <p:cBhvr>
                                        <p:cTn id="67" dur="500"/>
                                        <p:tgtEl>
                                          <p:spTgt spid="167"/>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68"/>
                                        </p:tgtEl>
                                        <p:attrNameLst>
                                          <p:attrName>style.visibility</p:attrName>
                                        </p:attrNameLst>
                                      </p:cBhvr>
                                      <p:to>
                                        <p:strVal val="visible"/>
                                      </p:to>
                                    </p:set>
                                    <p:animEffect transition="in" filter="wipe(left)">
                                      <p:cBhvr>
                                        <p:cTn id="70" dur="500"/>
                                        <p:tgtEl>
                                          <p:spTgt spid="168"/>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53"/>
                                        </p:tgtEl>
                                        <p:attrNameLst>
                                          <p:attrName>style.visibility</p:attrName>
                                        </p:attrNameLst>
                                      </p:cBhvr>
                                      <p:to>
                                        <p:strVal val="visible"/>
                                      </p:to>
                                    </p:set>
                                    <p:animEffect transition="in" filter="wipe(down)">
                                      <p:cBhvr>
                                        <p:cTn id="73" dur="500"/>
                                        <p:tgtEl>
                                          <p:spTgt spid="153"/>
                                        </p:tgtEl>
                                      </p:cBhvr>
                                    </p:animEffect>
                                  </p:childTnLst>
                                </p:cTn>
                              </p:par>
                            </p:childTnLst>
                          </p:cTn>
                        </p:par>
                        <p:par>
                          <p:cTn id="74" fill="hold">
                            <p:stCondLst>
                              <p:cond delay="500"/>
                            </p:stCondLst>
                            <p:childTnLst>
                              <p:par>
                                <p:cTn id="75" presetID="47" presetClass="entr" presetSubtype="0" fill="hold" grpId="0" nodeType="afterEffect">
                                  <p:stCondLst>
                                    <p:cond delay="0"/>
                                  </p:stCondLst>
                                  <p:childTnLst>
                                    <p:set>
                                      <p:cBhvr>
                                        <p:cTn id="76" dur="1" fill="hold">
                                          <p:stCondLst>
                                            <p:cond delay="0"/>
                                          </p:stCondLst>
                                        </p:cTn>
                                        <p:tgtEl>
                                          <p:spTgt spid="145"/>
                                        </p:tgtEl>
                                        <p:attrNameLst>
                                          <p:attrName>style.visibility</p:attrName>
                                        </p:attrNameLst>
                                      </p:cBhvr>
                                      <p:to>
                                        <p:strVal val="visible"/>
                                      </p:to>
                                    </p:set>
                                    <p:animEffect transition="in" filter="fade">
                                      <p:cBhvr>
                                        <p:cTn id="77" dur="500"/>
                                        <p:tgtEl>
                                          <p:spTgt spid="145"/>
                                        </p:tgtEl>
                                      </p:cBhvr>
                                    </p:animEffect>
                                    <p:anim calcmode="lin" valueType="num">
                                      <p:cBhvr>
                                        <p:cTn id="78" dur="500" fill="hold"/>
                                        <p:tgtEl>
                                          <p:spTgt spid="145"/>
                                        </p:tgtEl>
                                        <p:attrNameLst>
                                          <p:attrName>ppt_x</p:attrName>
                                        </p:attrNameLst>
                                      </p:cBhvr>
                                      <p:tavLst>
                                        <p:tav tm="0">
                                          <p:val>
                                            <p:strVal val="#ppt_x"/>
                                          </p:val>
                                        </p:tav>
                                        <p:tav tm="100000">
                                          <p:val>
                                            <p:strVal val="#ppt_x"/>
                                          </p:val>
                                        </p:tav>
                                      </p:tavLst>
                                    </p:anim>
                                    <p:anim calcmode="lin" valueType="num">
                                      <p:cBhvr>
                                        <p:cTn id="79" dur="500" fill="hold"/>
                                        <p:tgtEl>
                                          <p:spTgt spid="145"/>
                                        </p:tgtEl>
                                        <p:attrNameLst>
                                          <p:attrName>ppt_y</p:attrName>
                                        </p:attrNameLst>
                                      </p:cBhvr>
                                      <p:tavLst>
                                        <p:tav tm="0">
                                          <p:val>
                                            <p:strVal val="#ppt_y-.1"/>
                                          </p:val>
                                        </p:tav>
                                        <p:tav tm="100000">
                                          <p:val>
                                            <p:strVal val="#ppt_y"/>
                                          </p:val>
                                        </p:tav>
                                      </p:tavLst>
                                    </p:anim>
                                  </p:childTnLst>
                                </p:cTn>
                              </p:par>
                              <p:par>
                                <p:cTn id="80" presetID="10" presetClass="entr" presetSubtype="0" fill="hold" grpId="0" nodeType="withEffect">
                                  <p:stCondLst>
                                    <p:cond delay="0"/>
                                  </p:stCondLst>
                                  <p:childTnLst>
                                    <p:set>
                                      <p:cBhvr>
                                        <p:cTn id="81" dur="1" fill="hold">
                                          <p:stCondLst>
                                            <p:cond delay="0"/>
                                          </p:stCondLst>
                                        </p:cTn>
                                        <p:tgtEl>
                                          <p:spTgt spid="144"/>
                                        </p:tgtEl>
                                        <p:attrNameLst>
                                          <p:attrName>style.visibility</p:attrName>
                                        </p:attrNameLst>
                                      </p:cBhvr>
                                      <p:to>
                                        <p:strVal val="visible"/>
                                      </p:to>
                                    </p:set>
                                    <p:animEffect transition="in" filter="fade">
                                      <p:cBhvr>
                                        <p:cTn id="82" dur="500"/>
                                        <p:tgtEl>
                                          <p:spTgt spid="144"/>
                                        </p:tgtEl>
                                      </p:cBhvr>
                                    </p:animEffect>
                                  </p:childTnLst>
                                </p:cTn>
                              </p:par>
                            </p:childTnLst>
                          </p:cTn>
                        </p:par>
                      </p:childTnLst>
                    </p:cTn>
                  </p:par>
                  <p:par>
                    <p:cTn id="83" fill="hold">
                      <p:stCondLst>
                        <p:cond delay="indefinite"/>
                      </p:stCondLst>
                      <p:childTnLst>
                        <p:par>
                          <p:cTn id="84" fill="hold">
                            <p:stCondLst>
                              <p:cond delay="0"/>
                            </p:stCondLst>
                            <p:childTnLst>
                              <p:par>
                                <p:cTn id="85" presetID="47" presetClass="entr" presetSubtype="0" fill="hold" grpId="0" nodeType="clickEffect">
                                  <p:stCondLst>
                                    <p:cond delay="0"/>
                                  </p:stCondLst>
                                  <p:childTnLst>
                                    <p:set>
                                      <p:cBhvr>
                                        <p:cTn id="86" dur="1" fill="hold">
                                          <p:stCondLst>
                                            <p:cond delay="0"/>
                                          </p:stCondLst>
                                        </p:cTn>
                                        <p:tgtEl>
                                          <p:spTgt spid="143"/>
                                        </p:tgtEl>
                                        <p:attrNameLst>
                                          <p:attrName>style.visibility</p:attrName>
                                        </p:attrNameLst>
                                      </p:cBhvr>
                                      <p:to>
                                        <p:strVal val="visible"/>
                                      </p:to>
                                    </p:set>
                                    <p:animEffect transition="in" filter="fade">
                                      <p:cBhvr>
                                        <p:cTn id="87" dur="500"/>
                                        <p:tgtEl>
                                          <p:spTgt spid="143"/>
                                        </p:tgtEl>
                                      </p:cBhvr>
                                    </p:animEffect>
                                    <p:anim calcmode="lin" valueType="num">
                                      <p:cBhvr>
                                        <p:cTn id="88" dur="500" fill="hold"/>
                                        <p:tgtEl>
                                          <p:spTgt spid="143"/>
                                        </p:tgtEl>
                                        <p:attrNameLst>
                                          <p:attrName>ppt_x</p:attrName>
                                        </p:attrNameLst>
                                      </p:cBhvr>
                                      <p:tavLst>
                                        <p:tav tm="0">
                                          <p:val>
                                            <p:strVal val="#ppt_x"/>
                                          </p:val>
                                        </p:tav>
                                        <p:tav tm="100000">
                                          <p:val>
                                            <p:strVal val="#ppt_x"/>
                                          </p:val>
                                        </p:tav>
                                      </p:tavLst>
                                    </p:anim>
                                    <p:anim calcmode="lin" valueType="num">
                                      <p:cBhvr>
                                        <p:cTn id="89" dur="500" fill="hold"/>
                                        <p:tgtEl>
                                          <p:spTgt spid="143"/>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50" presetClass="entr" presetSubtype="0" decel="100000" fill="hold" grpId="0" nodeType="clickEffect">
                                  <p:stCondLst>
                                    <p:cond delay="0"/>
                                  </p:stCondLst>
                                  <p:childTnLst>
                                    <p:set>
                                      <p:cBhvr>
                                        <p:cTn id="93" dur="1" fill="hold">
                                          <p:stCondLst>
                                            <p:cond delay="0"/>
                                          </p:stCondLst>
                                        </p:cTn>
                                        <p:tgtEl>
                                          <p:spTgt spid="142"/>
                                        </p:tgtEl>
                                        <p:attrNameLst>
                                          <p:attrName>style.visibility</p:attrName>
                                        </p:attrNameLst>
                                      </p:cBhvr>
                                      <p:to>
                                        <p:strVal val="visible"/>
                                      </p:to>
                                    </p:set>
                                    <p:anim calcmode="lin" valueType="num">
                                      <p:cBhvr>
                                        <p:cTn id="94" dur="500" fill="hold"/>
                                        <p:tgtEl>
                                          <p:spTgt spid="142"/>
                                        </p:tgtEl>
                                        <p:attrNameLst>
                                          <p:attrName>ppt_w</p:attrName>
                                        </p:attrNameLst>
                                      </p:cBhvr>
                                      <p:tavLst>
                                        <p:tav tm="0">
                                          <p:val>
                                            <p:strVal val="#ppt_w+.3"/>
                                          </p:val>
                                        </p:tav>
                                        <p:tav tm="100000">
                                          <p:val>
                                            <p:strVal val="#ppt_w"/>
                                          </p:val>
                                        </p:tav>
                                      </p:tavLst>
                                    </p:anim>
                                    <p:anim calcmode="lin" valueType="num">
                                      <p:cBhvr>
                                        <p:cTn id="95" dur="500" fill="hold"/>
                                        <p:tgtEl>
                                          <p:spTgt spid="142"/>
                                        </p:tgtEl>
                                        <p:attrNameLst>
                                          <p:attrName>ppt_h</p:attrName>
                                        </p:attrNameLst>
                                      </p:cBhvr>
                                      <p:tavLst>
                                        <p:tav tm="0">
                                          <p:val>
                                            <p:strVal val="#ppt_h"/>
                                          </p:val>
                                        </p:tav>
                                        <p:tav tm="100000">
                                          <p:val>
                                            <p:strVal val="#ppt_h"/>
                                          </p:val>
                                        </p:tav>
                                      </p:tavLst>
                                    </p:anim>
                                    <p:animEffect transition="in" filter="fade">
                                      <p:cBhvr>
                                        <p:cTn id="96" dur="500"/>
                                        <p:tgtEl>
                                          <p:spTgt spid="142"/>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46"/>
                                        </p:tgtEl>
                                        <p:attrNameLst>
                                          <p:attrName>style.visibility</p:attrName>
                                        </p:attrNameLst>
                                      </p:cBhvr>
                                      <p:to>
                                        <p:strVal val="visible"/>
                                      </p:to>
                                    </p:set>
                                    <p:animEffect transition="in" filter="fade">
                                      <p:cBhvr>
                                        <p:cTn id="101"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43" grpId="0"/>
      <p:bldP spid="144" grpId="0"/>
      <p:bldP spid="145" grpId="0"/>
      <p:bldP spid="146" grpId="0"/>
      <p:bldP spid="147"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7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0"/>
          <p:cNvSpPr txBox="1">
            <a:spLocks noChangeArrowheads="1"/>
          </p:cNvSpPr>
          <p:nvPr/>
        </p:nvSpPr>
        <p:spPr bwMode="auto">
          <a:xfrm>
            <a:off x="611560" y="699542"/>
            <a:ext cx="3960440" cy="360040"/>
          </a:xfrm>
          <a:prstGeom prst="rect">
            <a:avLst/>
          </a:prstGeom>
          <a:noFill/>
          <a:ln w="9525">
            <a:noFill/>
            <a:miter lim="800000"/>
            <a:headEnd/>
            <a:tailEnd/>
          </a:ln>
          <a:effectLst/>
        </p:spPr>
        <p:txBody>
          <a:bodyPr anchor="ctr"/>
          <a:lstStyle/>
          <a:p>
            <a:pPr>
              <a:spcBef>
                <a:spcPct val="50000"/>
              </a:spcBef>
            </a:pPr>
            <a:r>
              <a:rPr lang="zh-CN" altLang="en-US" sz="2400" b="1" dirty="0" smtClean="0">
                <a:solidFill>
                  <a:schemeClr val="accent6">
                    <a:lumMod val="75000"/>
                  </a:schemeClr>
                </a:solidFill>
                <a:latin typeface="微软雅黑" pitchFamily="34" charset="-122"/>
                <a:ea typeface="微软雅黑" pitchFamily="34" charset="-122"/>
              </a:rPr>
              <a:t>行业需求分析：</a:t>
            </a:r>
            <a:endParaRPr lang="en-GB" altLang="zh-CN" sz="2400" b="1" dirty="0">
              <a:solidFill>
                <a:schemeClr val="accent6">
                  <a:lumMod val="75000"/>
                </a:schemeClr>
              </a:solidFill>
              <a:latin typeface="微软雅黑" pitchFamily="34" charset="-122"/>
              <a:ea typeface="微软雅黑" pitchFamily="34" charset="-122"/>
            </a:endParaRPr>
          </a:p>
        </p:txBody>
      </p:sp>
      <p:sp>
        <p:nvSpPr>
          <p:cNvPr id="9" name="矩形 8"/>
          <p:cNvSpPr/>
          <p:nvPr/>
        </p:nvSpPr>
        <p:spPr>
          <a:xfrm>
            <a:off x="611560" y="1198979"/>
            <a:ext cx="8136903" cy="1200329"/>
          </a:xfrm>
          <a:prstGeom prst="rect">
            <a:avLst/>
          </a:prstGeom>
        </p:spPr>
        <p:txBody>
          <a:bodyPr wrap="square">
            <a:spAutoFit/>
          </a:bodyPr>
          <a:lstStyle/>
          <a:p>
            <a:r>
              <a:rPr lang="en-US" altLang="zh-CN" dirty="0" smtClean="0">
                <a:solidFill>
                  <a:schemeClr val="bg1">
                    <a:lumMod val="65000"/>
                  </a:schemeClr>
                </a:solidFill>
                <a:latin typeface="微软雅黑" pitchFamily="34" charset="-122"/>
                <a:ea typeface="微软雅黑" pitchFamily="34" charset="-122"/>
              </a:rPr>
              <a:t>T+0</a:t>
            </a:r>
            <a:r>
              <a:rPr lang="zh-CN" altLang="en-US" dirty="0">
                <a:solidFill>
                  <a:schemeClr val="bg1">
                    <a:lumMod val="65000"/>
                  </a:schemeClr>
                </a:solidFill>
                <a:latin typeface="微软雅黑" pitchFamily="34" charset="-122"/>
                <a:ea typeface="微软雅黑" pitchFamily="34" charset="-122"/>
              </a:rPr>
              <a:t>结算：针对彩票、手机充值、大宗电子现货交易平台等商户，解决了客户对于当日资金结算及打款的需求，促进了市场交易的活跃性，减化了交易流程，减少了交易时间，提高了交易效率。</a:t>
            </a:r>
            <a:br>
              <a:rPr lang="zh-CN" altLang="en-US" dirty="0">
                <a:solidFill>
                  <a:schemeClr val="bg1">
                    <a:lumMod val="65000"/>
                  </a:schemeClr>
                </a:solidFill>
                <a:latin typeface="微软雅黑" pitchFamily="34" charset="-122"/>
                <a:ea typeface="微软雅黑" pitchFamily="34" charset="-122"/>
              </a:rPr>
            </a:br>
            <a:endParaRPr lang="zh-CN" altLang="en-US" dirty="0">
              <a:solidFill>
                <a:schemeClr val="bg1">
                  <a:lumMod val="65000"/>
                </a:schemeClr>
              </a:solidFill>
              <a:latin typeface="微软雅黑" pitchFamily="34" charset="-122"/>
              <a:ea typeface="微软雅黑" pitchFamily="34" charset="-122"/>
            </a:endParaRPr>
          </a:p>
        </p:txBody>
      </p:sp>
      <p:sp>
        <p:nvSpPr>
          <p:cNvPr id="10" name="Text Box 40"/>
          <p:cNvSpPr txBox="1">
            <a:spLocks noChangeArrowheads="1"/>
          </p:cNvSpPr>
          <p:nvPr/>
        </p:nvSpPr>
        <p:spPr bwMode="auto">
          <a:xfrm>
            <a:off x="611560" y="2355726"/>
            <a:ext cx="3960440" cy="360040"/>
          </a:xfrm>
          <a:prstGeom prst="rect">
            <a:avLst/>
          </a:prstGeom>
          <a:noFill/>
          <a:ln w="9525">
            <a:noFill/>
            <a:miter lim="800000"/>
            <a:headEnd/>
            <a:tailEnd/>
          </a:ln>
          <a:effectLst/>
        </p:spPr>
        <p:txBody>
          <a:bodyPr anchor="ctr"/>
          <a:lstStyle/>
          <a:p>
            <a:pPr>
              <a:spcBef>
                <a:spcPct val="50000"/>
              </a:spcBef>
            </a:pPr>
            <a:r>
              <a:rPr lang="zh-CN" altLang="en-US" sz="2400" b="1" dirty="0" smtClean="0">
                <a:solidFill>
                  <a:schemeClr val="accent6">
                    <a:lumMod val="75000"/>
                  </a:schemeClr>
                </a:solidFill>
                <a:latin typeface="微软雅黑" pitchFamily="34" charset="-122"/>
                <a:ea typeface="微软雅黑" pitchFamily="34" charset="-122"/>
              </a:rPr>
              <a:t>商户体验：</a:t>
            </a:r>
            <a:endParaRPr lang="en-GB" altLang="zh-CN" sz="2400" b="1" dirty="0">
              <a:solidFill>
                <a:schemeClr val="accent6">
                  <a:lumMod val="75000"/>
                </a:schemeClr>
              </a:solidFill>
              <a:latin typeface="微软雅黑" pitchFamily="34" charset="-122"/>
              <a:ea typeface="微软雅黑" pitchFamily="34" charset="-122"/>
            </a:endParaRPr>
          </a:p>
        </p:txBody>
      </p:sp>
      <p:sp>
        <p:nvSpPr>
          <p:cNvPr id="11" name="矩形 10"/>
          <p:cNvSpPr/>
          <p:nvPr/>
        </p:nvSpPr>
        <p:spPr>
          <a:xfrm>
            <a:off x="611561" y="2859782"/>
            <a:ext cx="4320479" cy="2031325"/>
          </a:xfrm>
          <a:prstGeom prst="rect">
            <a:avLst/>
          </a:prstGeom>
        </p:spPr>
        <p:txBody>
          <a:bodyPr wrap="square">
            <a:spAutoFit/>
          </a:bodyPr>
          <a:lstStyle/>
          <a:p>
            <a:pPr marL="285750" indent="-285750" algn="just">
              <a:buFont typeface="Arial" panose="020B0604020202020204" pitchFamily="34" charset="0"/>
              <a:buChar char="•"/>
            </a:pPr>
            <a:r>
              <a:rPr lang="zh-CN" altLang="en-US" sz="1400" dirty="0">
                <a:solidFill>
                  <a:schemeClr val="bg1">
                    <a:lumMod val="65000"/>
                  </a:schemeClr>
                </a:solidFill>
                <a:latin typeface="微软雅黑" pitchFamily="34" charset="-122"/>
                <a:ea typeface="微软雅黑" pitchFamily="34" charset="-122"/>
              </a:rPr>
              <a:t>某手机充值商户</a:t>
            </a:r>
            <a:r>
              <a:rPr lang="zh-CN" altLang="en-US" sz="1400" dirty="0" smtClean="0">
                <a:solidFill>
                  <a:schemeClr val="bg1">
                    <a:lumMod val="65000"/>
                  </a:schemeClr>
                </a:solidFill>
                <a:latin typeface="微软雅黑" pitchFamily="34" charset="-122"/>
                <a:ea typeface="微软雅黑" pitchFamily="34" charset="-122"/>
              </a:rPr>
              <a:t>，需要全面</a:t>
            </a:r>
            <a:r>
              <a:rPr lang="zh-CN" altLang="en-US" sz="1400" dirty="0">
                <a:solidFill>
                  <a:schemeClr val="bg1">
                    <a:lumMod val="65000"/>
                  </a:schemeClr>
                </a:solidFill>
                <a:latin typeface="微软雅黑" pitchFamily="34" charset="-122"/>
                <a:ea typeface="微软雅黑" pitchFamily="34" charset="-122"/>
              </a:rPr>
              <a:t>、迅捷和安全</a:t>
            </a:r>
            <a:r>
              <a:rPr lang="zh-CN" altLang="en-US" sz="1400" dirty="0" smtClean="0">
                <a:solidFill>
                  <a:schemeClr val="bg1">
                    <a:lumMod val="65000"/>
                  </a:schemeClr>
                </a:solidFill>
                <a:latin typeface="微软雅黑" pitchFamily="34" charset="-122"/>
                <a:ea typeface="微软雅黑" pitchFamily="34" charset="-122"/>
              </a:rPr>
              <a:t>的结算服务，通过宝付提供的</a:t>
            </a:r>
            <a:r>
              <a:rPr lang="en-US" altLang="zh-CN" sz="1400" dirty="0" smtClean="0">
                <a:solidFill>
                  <a:schemeClr val="bg1">
                    <a:lumMod val="65000"/>
                  </a:schemeClr>
                </a:solidFill>
                <a:latin typeface="微软雅黑" pitchFamily="34" charset="-122"/>
                <a:ea typeface="微软雅黑" pitchFamily="34" charset="-122"/>
              </a:rPr>
              <a:t>T+0</a:t>
            </a:r>
            <a:r>
              <a:rPr lang="zh-CN" altLang="en-US" sz="1400" dirty="0" smtClean="0">
                <a:solidFill>
                  <a:schemeClr val="bg1">
                    <a:lumMod val="65000"/>
                  </a:schemeClr>
                </a:solidFill>
                <a:latin typeface="微软雅黑" pitchFamily="34" charset="-122"/>
                <a:ea typeface="微软雅黑" pitchFamily="34" charset="-122"/>
              </a:rPr>
              <a:t>结算服务，增加了用户</a:t>
            </a:r>
            <a:r>
              <a:rPr lang="zh-CN" altLang="en-US" sz="1400" dirty="0">
                <a:solidFill>
                  <a:schemeClr val="bg1">
                    <a:lumMod val="65000"/>
                  </a:schemeClr>
                </a:solidFill>
                <a:latin typeface="微软雅黑" pitchFamily="34" charset="-122"/>
                <a:ea typeface="微软雅黑" pitchFamily="34" charset="-122"/>
              </a:rPr>
              <a:t>粘性、提升用户活跃度、降低运营成本、扩大整体收益</a:t>
            </a:r>
            <a:r>
              <a:rPr lang="zh-CN" altLang="en-US" sz="1400" dirty="0" smtClean="0">
                <a:solidFill>
                  <a:schemeClr val="bg1">
                    <a:lumMod val="65000"/>
                  </a:schemeClr>
                </a:solidFill>
                <a:latin typeface="微软雅黑" pitchFamily="34" charset="-122"/>
                <a:ea typeface="微软雅黑" pitchFamily="34" charset="-122"/>
              </a:rPr>
              <a:t>。</a:t>
            </a:r>
            <a:endParaRPr lang="en-US" altLang="zh-CN" sz="1400" dirty="0">
              <a:solidFill>
                <a:schemeClr val="bg1">
                  <a:lumMod val="65000"/>
                </a:schemeClr>
              </a:solidFill>
              <a:latin typeface="微软雅黑" pitchFamily="34" charset="-122"/>
              <a:ea typeface="微软雅黑" pitchFamily="34" charset="-122"/>
            </a:endParaRPr>
          </a:p>
          <a:p>
            <a:pPr marL="285750" indent="-285750" algn="just">
              <a:buFont typeface="Arial" panose="020B0604020202020204" pitchFamily="34" charset="0"/>
              <a:buChar char="•"/>
            </a:pPr>
            <a:endParaRPr lang="en-US" altLang="zh-CN" sz="1400" dirty="0" smtClean="0">
              <a:solidFill>
                <a:schemeClr val="bg1">
                  <a:lumMod val="65000"/>
                </a:schemeClr>
              </a:solidFill>
              <a:latin typeface="微软雅黑" pitchFamily="34" charset="-122"/>
              <a:ea typeface="微软雅黑" pitchFamily="34" charset="-122"/>
            </a:endParaRPr>
          </a:p>
          <a:p>
            <a:pPr marL="285750" indent="-285750" algn="just">
              <a:buFont typeface="Arial" panose="020B0604020202020204" pitchFamily="34" charset="0"/>
              <a:buChar char="•"/>
            </a:pPr>
            <a:r>
              <a:rPr lang="zh-CN" altLang="en-US" sz="1400" dirty="0" smtClean="0">
                <a:solidFill>
                  <a:schemeClr val="bg1">
                    <a:lumMod val="65000"/>
                  </a:schemeClr>
                </a:solidFill>
                <a:latin typeface="微软雅黑" pitchFamily="34" charset="-122"/>
                <a:ea typeface="微软雅黑" pitchFamily="34" charset="-122"/>
              </a:rPr>
              <a:t>某大宗现货交易</a:t>
            </a:r>
            <a:r>
              <a:rPr lang="zh-CN" altLang="en-US" sz="1400" dirty="0">
                <a:solidFill>
                  <a:schemeClr val="bg1">
                    <a:lumMod val="65000"/>
                  </a:schemeClr>
                </a:solidFill>
                <a:latin typeface="微软雅黑" pitchFamily="34" charset="-122"/>
                <a:ea typeface="微软雅黑" pitchFamily="34" charset="-122"/>
              </a:rPr>
              <a:t>商户</a:t>
            </a:r>
            <a:r>
              <a:rPr lang="zh-CN" altLang="en-US" sz="1400" dirty="0" smtClean="0">
                <a:solidFill>
                  <a:schemeClr val="bg1">
                    <a:lumMod val="65000"/>
                  </a:schemeClr>
                </a:solidFill>
                <a:latin typeface="微软雅黑" pitchFamily="34" charset="-122"/>
                <a:ea typeface="微软雅黑" pitchFamily="34" charset="-122"/>
              </a:rPr>
              <a:t>，由于交易</a:t>
            </a:r>
            <a:r>
              <a:rPr lang="zh-CN" altLang="en-US" sz="1400" dirty="0">
                <a:solidFill>
                  <a:schemeClr val="bg1">
                    <a:lumMod val="65000"/>
                  </a:schemeClr>
                </a:solidFill>
                <a:latin typeface="微软雅黑" pitchFamily="34" charset="-122"/>
                <a:ea typeface="微软雅黑" pitchFamily="34" charset="-122"/>
              </a:rPr>
              <a:t>中支付金额</a:t>
            </a:r>
            <a:r>
              <a:rPr lang="zh-CN" altLang="en-US" sz="1400" dirty="0" smtClean="0">
                <a:solidFill>
                  <a:schemeClr val="bg1">
                    <a:lumMod val="65000"/>
                  </a:schemeClr>
                </a:solidFill>
                <a:latin typeface="微软雅黑" pitchFamily="34" charset="-122"/>
                <a:ea typeface="微软雅黑" pitchFamily="34" charset="-122"/>
              </a:rPr>
              <a:t>大，需要资金流转速度快，宝付推出的</a:t>
            </a:r>
            <a:r>
              <a:rPr lang="en-US" altLang="zh-CN" sz="1400" dirty="0" smtClean="0">
                <a:solidFill>
                  <a:schemeClr val="bg1">
                    <a:lumMod val="65000"/>
                  </a:schemeClr>
                </a:solidFill>
                <a:latin typeface="微软雅黑" pitchFamily="34" charset="-122"/>
                <a:ea typeface="微软雅黑" pitchFamily="34" charset="-122"/>
              </a:rPr>
              <a:t>T+0</a:t>
            </a:r>
            <a:r>
              <a:rPr lang="zh-CN" altLang="en-US" sz="1400" dirty="0" smtClean="0">
                <a:solidFill>
                  <a:schemeClr val="bg1">
                    <a:lumMod val="65000"/>
                  </a:schemeClr>
                </a:solidFill>
                <a:latin typeface="微软雅黑" pitchFamily="34" charset="-122"/>
                <a:ea typeface="微软雅黑" pitchFamily="34" charset="-122"/>
              </a:rPr>
              <a:t>结算服务正好满足了该需求，使商户拥有把握</a:t>
            </a:r>
            <a:r>
              <a:rPr lang="zh-CN" altLang="en-US" sz="1400" dirty="0">
                <a:solidFill>
                  <a:schemeClr val="bg1">
                    <a:lumMod val="65000"/>
                  </a:schemeClr>
                </a:solidFill>
                <a:latin typeface="微软雅黑" pitchFamily="34" charset="-122"/>
                <a:ea typeface="微软雅黑" pitchFamily="34" charset="-122"/>
              </a:rPr>
              <a:t>市场先机和形成差异化优势的利器，实现</a:t>
            </a:r>
            <a:r>
              <a:rPr lang="zh-CN" altLang="en-US" sz="1400" dirty="0" smtClean="0">
                <a:solidFill>
                  <a:schemeClr val="bg1">
                    <a:lumMod val="65000"/>
                  </a:schemeClr>
                </a:solidFill>
                <a:latin typeface="微软雅黑" pitchFamily="34" charset="-122"/>
                <a:ea typeface="微软雅黑" pitchFamily="34" charset="-122"/>
              </a:rPr>
              <a:t>了双赢</a:t>
            </a:r>
            <a:r>
              <a:rPr lang="zh-CN" altLang="en-US" sz="1400" dirty="0">
                <a:solidFill>
                  <a:schemeClr val="bg1">
                    <a:lumMod val="65000"/>
                  </a:schemeClr>
                </a:solidFill>
                <a:latin typeface="微软雅黑" pitchFamily="34" charset="-122"/>
                <a:ea typeface="微软雅黑" pitchFamily="34" charset="-122"/>
              </a:rPr>
              <a:t>的目标</a:t>
            </a:r>
            <a:r>
              <a:rPr lang="zh-CN" altLang="en-US" sz="1400" dirty="0" smtClean="0">
                <a:solidFill>
                  <a:schemeClr val="bg1">
                    <a:lumMod val="65000"/>
                  </a:schemeClr>
                </a:solidFill>
                <a:latin typeface="微软雅黑" pitchFamily="34" charset="-122"/>
                <a:ea typeface="微软雅黑" pitchFamily="34" charset="-122"/>
              </a:rPr>
              <a:t>。</a:t>
            </a:r>
            <a:endParaRPr lang="zh-CN" altLang="en-US" sz="1400" dirty="0">
              <a:solidFill>
                <a:schemeClr val="bg1">
                  <a:lumMod val="65000"/>
                </a:schemeClr>
              </a:solidFill>
              <a:latin typeface="微软雅黑" pitchFamily="34" charset="-122"/>
              <a:ea typeface="微软雅黑" pitchFamily="34" charset="-122"/>
            </a:endParaRPr>
          </a:p>
        </p:txBody>
      </p:sp>
      <p:pic>
        <p:nvPicPr>
          <p:cNvPr id="2" name="图片 1"/>
          <p:cNvPicPr>
            <a:picLocks noChangeAspect="1"/>
          </p:cNvPicPr>
          <p:nvPr/>
        </p:nvPicPr>
        <p:blipFill>
          <a:blip r:embed="rId2"/>
          <a:stretch>
            <a:fillRect/>
          </a:stretch>
        </p:blipFill>
        <p:spPr>
          <a:xfrm>
            <a:off x="5292080" y="2859782"/>
            <a:ext cx="3609975" cy="1924050"/>
          </a:xfrm>
          <a:prstGeom prst="rect">
            <a:avLst/>
          </a:prstGeom>
        </p:spPr>
      </p:pic>
    </p:spTree>
    <p:extLst>
      <p:ext uri="{BB962C8B-B14F-4D97-AF65-F5344CB8AC3E}">
        <p14:creationId xmlns:p14="http://schemas.microsoft.com/office/powerpoint/2010/main" val="2576493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strVal val="#ppt_w+.3"/>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50" presetClass="entr" presetSubtype="0" decel="10000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strVal val="#ppt_w+.3"/>
                                          </p:val>
                                        </p:tav>
                                        <p:tav tm="100000">
                                          <p:val>
                                            <p:strVal val="#ppt_w"/>
                                          </p:val>
                                        </p:tav>
                                      </p:tavLst>
                                    </p:anim>
                                    <p:anim calcmode="lin" valueType="num">
                                      <p:cBhvr>
                                        <p:cTn id="20" dur="500" fill="hold"/>
                                        <p:tgtEl>
                                          <p:spTgt spid="10"/>
                                        </p:tgtEl>
                                        <p:attrNameLst>
                                          <p:attrName>ppt_h</p:attrName>
                                        </p:attrNameLst>
                                      </p:cBhvr>
                                      <p:tavLst>
                                        <p:tav tm="0">
                                          <p:val>
                                            <p:strVal val="#ppt_h"/>
                                          </p:val>
                                        </p:tav>
                                        <p:tav tm="100000">
                                          <p:val>
                                            <p:strVal val="#ppt_h"/>
                                          </p:val>
                                        </p:tav>
                                      </p:tavLst>
                                    </p:anim>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 Box 40"/>
          <p:cNvSpPr txBox="1">
            <a:spLocks noChangeArrowheads="1"/>
          </p:cNvSpPr>
          <p:nvPr/>
        </p:nvSpPr>
        <p:spPr bwMode="auto">
          <a:xfrm>
            <a:off x="3328512" y="2597061"/>
            <a:ext cx="5538049" cy="1675501"/>
          </a:xfrm>
          <a:prstGeom prst="rect">
            <a:avLst/>
          </a:prstGeom>
          <a:noFill/>
          <a:ln w="9525">
            <a:noFill/>
            <a:miter lim="800000"/>
            <a:headEnd/>
            <a:tailEnd/>
          </a:ln>
          <a:effectLst/>
        </p:spPr>
        <p:txBody>
          <a:bodyPr anchor="ctr"/>
          <a:lstStyle/>
          <a:p>
            <a:pPr>
              <a:spcBef>
                <a:spcPct val="50000"/>
              </a:spcBef>
            </a:pPr>
            <a:r>
              <a:rPr lang="en-US" altLang="zh-CN" sz="3200" b="1" dirty="0" smtClean="0">
                <a:solidFill>
                  <a:schemeClr val="accent6">
                    <a:lumMod val="75000"/>
                  </a:schemeClr>
                </a:solidFill>
                <a:latin typeface="微软雅黑" pitchFamily="34" charset="-122"/>
                <a:ea typeface="微软雅黑" pitchFamily="34" charset="-122"/>
              </a:rPr>
              <a:t>P2P</a:t>
            </a:r>
            <a:r>
              <a:rPr lang="zh-CN" altLang="en-US" sz="3200" b="1" dirty="0" smtClean="0">
                <a:solidFill>
                  <a:schemeClr val="accent6">
                    <a:lumMod val="75000"/>
                  </a:schemeClr>
                </a:solidFill>
                <a:latin typeface="微软雅黑" pitchFamily="34" charset="-122"/>
                <a:ea typeface="微软雅黑" pitchFamily="34" charset="-122"/>
              </a:rPr>
              <a:t>行业资金</a:t>
            </a:r>
            <a:r>
              <a:rPr lang="zh-CN" altLang="en-US" sz="3200" b="1" dirty="0">
                <a:solidFill>
                  <a:schemeClr val="accent6">
                    <a:lumMod val="75000"/>
                  </a:schemeClr>
                </a:solidFill>
                <a:latin typeface="微软雅黑" pitchFamily="34" charset="-122"/>
                <a:ea typeface="微软雅黑" pitchFamily="34" charset="-122"/>
              </a:rPr>
              <a:t>托管账户</a:t>
            </a:r>
            <a:r>
              <a:rPr lang="zh-CN" altLang="en-US" sz="3200" b="1" dirty="0" smtClean="0">
                <a:solidFill>
                  <a:schemeClr val="accent6">
                    <a:lumMod val="75000"/>
                  </a:schemeClr>
                </a:solidFill>
                <a:latin typeface="微软雅黑" pitchFamily="34" charset="-122"/>
                <a:ea typeface="微软雅黑" pitchFamily="34" charset="-122"/>
              </a:rPr>
              <a:t>系统</a:t>
            </a:r>
            <a:endParaRPr lang="en-GB" altLang="zh-CN" sz="3200" b="1" dirty="0">
              <a:solidFill>
                <a:schemeClr val="accent6">
                  <a:lumMod val="75000"/>
                </a:schemeClr>
              </a:solidFill>
              <a:latin typeface="微软雅黑" pitchFamily="34" charset="-122"/>
              <a:ea typeface="微软雅黑" pitchFamily="34" charset="-122"/>
            </a:endParaRPr>
          </a:p>
        </p:txBody>
      </p:sp>
      <p:sp>
        <p:nvSpPr>
          <p:cNvPr id="143" name="Text Box 41"/>
          <p:cNvSpPr txBox="1">
            <a:spLocks noChangeArrowheads="1"/>
          </p:cNvSpPr>
          <p:nvPr/>
        </p:nvSpPr>
        <p:spPr bwMode="auto">
          <a:xfrm>
            <a:off x="3328512" y="1997224"/>
            <a:ext cx="5760640" cy="1369690"/>
          </a:xfrm>
          <a:prstGeom prst="rect">
            <a:avLst/>
          </a:prstGeom>
          <a:noFill/>
          <a:ln w="9525">
            <a:noFill/>
            <a:miter lim="800000"/>
            <a:headEnd/>
            <a:tailEnd/>
          </a:ln>
          <a:effectLst/>
        </p:spPr>
        <p:txBody>
          <a:bodyPr anchor="ctr"/>
          <a:lstStyle/>
          <a:p>
            <a:pPr>
              <a:spcBef>
                <a:spcPct val="50000"/>
              </a:spcBef>
            </a:pPr>
            <a:r>
              <a:rPr lang="zh-CN" altLang="en-US" sz="7200" b="1" dirty="0" smtClean="0">
                <a:solidFill>
                  <a:schemeClr val="accent6">
                    <a:lumMod val="75000"/>
                  </a:schemeClr>
                </a:solidFill>
                <a:latin typeface="微软雅黑" pitchFamily="34" charset="-122"/>
                <a:ea typeface="微软雅黑" pitchFamily="34" charset="-122"/>
              </a:rPr>
              <a:t>资金托管</a:t>
            </a:r>
            <a:r>
              <a:rPr lang="zh-CN" altLang="en-US" sz="7200" b="1" dirty="0">
                <a:solidFill>
                  <a:schemeClr val="accent6">
                    <a:lumMod val="75000"/>
                  </a:schemeClr>
                </a:solidFill>
                <a:latin typeface="微软雅黑" pitchFamily="34" charset="-122"/>
                <a:ea typeface="微软雅黑" pitchFamily="34" charset="-122"/>
              </a:rPr>
              <a:t>平台</a:t>
            </a:r>
            <a:endParaRPr lang="en-GB" altLang="zh-CN" sz="7200" dirty="0">
              <a:solidFill>
                <a:schemeClr val="accent6">
                  <a:lumMod val="75000"/>
                </a:schemeClr>
              </a:solidFill>
              <a:latin typeface="微软雅黑" pitchFamily="34" charset="-122"/>
              <a:ea typeface="微软雅黑" pitchFamily="34" charset="-122"/>
            </a:endParaRPr>
          </a:p>
        </p:txBody>
      </p:sp>
      <p:sp>
        <p:nvSpPr>
          <p:cNvPr id="144" name="Text Box 52"/>
          <p:cNvSpPr txBox="1">
            <a:spLocks noChangeArrowheads="1"/>
          </p:cNvSpPr>
          <p:nvPr/>
        </p:nvSpPr>
        <p:spPr bwMode="auto">
          <a:xfrm>
            <a:off x="4899347" y="987574"/>
            <a:ext cx="3884613" cy="1235075"/>
          </a:xfrm>
          <a:prstGeom prst="rect">
            <a:avLst/>
          </a:prstGeom>
          <a:noFill/>
          <a:ln w="9525">
            <a:noFill/>
            <a:miter lim="800000"/>
            <a:headEnd/>
            <a:tailEnd/>
          </a:ln>
          <a:effectLst/>
        </p:spPr>
        <p:txBody>
          <a:bodyPr anchor="ctr"/>
          <a:lstStyle/>
          <a:p>
            <a:pPr algn="ctr">
              <a:spcBef>
                <a:spcPct val="50000"/>
              </a:spcBef>
            </a:pPr>
            <a:r>
              <a:rPr lang="en-GB" altLang="zh-CN" sz="8000" b="1" dirty="0">
                <a:solidFill>
                  <a:schemeClr val="bg1">
                    <a:lumMod val="75000"/>
                  </a:schemeClr>
                </a:solidFill>
                <a:latin typeface="微软雅黑" pitchFamily="34" charset="-122"/>
                <a:ea typeface="微软雅黑" pitchFamily="34" charset="-122"/>
              </a:rPr>
              <a:t>help?</a:t>
            </a:r>
          </a:p>
        </p:txBody>
      </p:sp>
      <p:sp>
        <p:nvSpPr>
          <p:cNvPr id="145" name="Text Box 53"/>
          <p:cNvSpPr txBox="1">
            <a:spLocks noChangeArrowheads="1"/>
          </p:cNvSpPr>
          <p:nvPr/>
        </p:nvSpPr>
        <p:spPr bwMode="auto">
          <a:xfrm>
            <a:off x="3563888" y="555526"/>
            <a:ext cx="3587750" cy="1009650"/>
          </a:xfrm>
          <a:prstGeom prst="rect">
            <a:avLst/>
          </a:prstGeom>
          <a:noFill/>
          <a:ln w="9525">
            <a:noFill/>
            <a:miter lim="800000"/>
            <a:headEnd/>
            <a:tailEnd/>
          </a:ln>
          <a:effectLst/>
        </p:spPr>
        <p:txBody>
          <a:bodyPr anchor="ctr"/>
          <a:lstStyle/>
          <a:p>
            <a:pPr>
              <a:spcBef>
                <a:spcPct val="50000"/>
              </a:spcBef>
            </a:pPr>
            <a:r>
              <a:rPr lang="en-GB" altLang="zh-CN" sz="3600" dirty="0">
                <a:solidFill>
                  <a:schemeClr val="bg1">
                    <a:lumMod val="75000"/>
                  </a:schemeClr>
                </a:solidFill>
                <a:latin typeface="微软雅黑" pitchFamily="34" charset="-122"/>
                <a:ea typeface="微软雅黑" pitchFamily="34" charset="-122"/>
              </a:rPr>
              <a:t>How can we</a:t>
            </a:r>
          </a:p>
        </p:txBody>
      </p:sp>
      <p:sp>
        <p:nvSpPr>
          <p:cNvPr id="146" name="矩形 145"/>
          <p:cNvSpPr/>
          <p:nvPr/>
        </p:nvSpPr>
        <p:spPr>
          <a:xfrm>
            <a:off x="3328512" y="3878800"/>
            <a:ext cx="5455448" cy="830997"/>
          </a:xfrm>
          <a:prstGeom prst="rect">
            <a:avLst/>
          </a:prstGeom>
        </p:spPr>
        <p:txBody>
          <a:bodyPr wrap="square">
            <a:spAutoFit/>
          </a:bodyPr>
          <a:lstStyle/>
          <a:p>
            <a:pPr>
              <a:lnSpc>
                <a:spcPct val="150000"/>
              </a:lnSpc>
            </a:pPr>
            <a:r>
              <a:rPr lang="zh-CN" altLang="en-US" sz="1600" dirty="0">
                <a:solidFill>
                  <a:schemeClr val="tx1">
                    <a:lumMod val="75000"/>
                    <a:lumOff val="25000"/>
                  </a:schemeClr>
                </a:solidFill>
                <a:latin typeface="微软雅黑" pitchFamily="34" charset="-122"/>
                <a:ea typeface="微软雅黑" pitchFamily="34" charset="-122"/>
              </a:rPr>
              <a:t>通过建立虚拟账户使</a:t>
            </a:r>
            <a:r>
              <a:rPr lang="zh-CN" altLang="en-US" sz="1600" b="1" dirty="0">
                <a:solidFill>
                  <a:schemeClr val="tx1">
                    <a:lumMod val="75000"/>
                    <a:lumOff val="25000"/>
                  </a:schemeClr>
                </a:solidFill>
                <a:latin typeface="微软雅黑" pitchFamily="34" charset="-122"/>
                <a:ea typeface="微软雅黑" pitchFamily="34" charset="-122"/>
              </a:rPr>
              <a:t>资金流和信息流完全分离</a:t>
            </a:r>
            <a:r>
              <a:rPr lang="zh-CN" altLang="en-US" sz="1600" dirty="0">
                <a:solidFill>
                  <a:schemeClr val="tx1">
                    <a:lumMod val="75000"/>
                    <a:lumOff val="25000"/>
                  </a:schemeClr>
                </a:solidFill>
                <a:latin typeface="微软雅黑" pitchFamily="34" charset="-122"/>
                <a:ea typeface="微软雅黑" pitchFamily="34" charset="-122"/>
              </a:rPr>
              <a:t>，宝付资金托管系统可以完善交易监控及建立风险预警</a:t>
            </a:r>
            <a:r>
              <a:rPr lang="zh-CN" altLang="en-US" sz="1600" dirty="0" smtClean="0">
                <a:solidFill>
                  <a:schemeClr val="tx1">
                    <a:lumMod val="75000"/>
                    <a:lumOff val="25000"/>
                  </a:schemeClr>
                </a:solidFill>
                <a:latin typeface="微软雅黑" pitchFamily="34" charset="-122"/>
                <a:ea typeface="微软雅黑" pitchFamily="34" charset="-122"/>
              </a:rPr>
              <a:t>措施</a:t>
            </a:r>
            <a:endParaRPr lang="zh-CN" altLang="en-US" sz="1600" dirty="0">
              <a:solidFill>
                <a:schemeClr val="tx1">
                  <a:lumMod val="75000"/>
                  <a:lumOff val="25000"/>
                </a:schemeClr>
              </a:solidFill>
              <a:latin typeface="微软雅黑" pitchFamily="34" charset="-122"/>
              <a:ea typeface="微软雅黑" pitchFamily="34" charset="-122"/>
            </a:endParaRPr>
          </a:p>
        </p:txBody>
      </p:sp>
      <p:pic>
        <p:nvPicPr>
          <p:cNvPr id="34" name="Picture 3" descr="C:\Users\wxin2008\Desktop\Nipic_8511273_20140603134758697112.png"/>
          <p:cNvPicPr>
            <a:picLocks noChangeAspect="1" noChangeArrowheads="1"/>
          </p:cNvPicPr>
          <p:nvPr/>
        </p:nvPicPr>
        <p:blipFill>
          <a:blip r:embed="rId2" cstate="print"/>
          <a:srcRect/>
          <a:stretch>
            <a:fillRect/>
          </a:stretch>
        </p:blipFill>
        <p:spPr bwMode="auto">
          <a:xfrm>
            <a:off x="273624" y="1491630"/>
            <a:ext cx="2985752" cy="3028961"/>
          </a:xfrm>
          <a:prstGeom prst="rect">
            <a:avLst/>
          </a:prstGeom>
          <a:noFill/>
        </p:spPr>
      </p:pic>
    </p:spTree>
    <p:extLst>
      <p:ext uri="{BB962C8B-B14F-4D97-AF65-F5344CB8AC3E}">
        <p14:creationId xmlns:p14="http://schemas.microsoft.com/office/powerpoint/2010/main" val="3393973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anim calcmode="lin" valueType="num">
                                      <p:cBhvr>
                                        <p:cTn id="8" dur="500" fill="hold"/>
                                        <p:tgtEl>
                                          <p:spTgt spid="145"/>
                                        </p:tgtEl>
                                        <p:attrNameLst>
                                          <p:attrName>ppt_x</p:attrName>
                                        </p:attrNameLst>
                                      </p:cBhvr>
                                      <p:tavLst>
                                        <p:tav tm="0">
                                          <p:val>
                                            <p:strVal val="#ppt_x"/>
                                          </p:val>
                                        </p:tav>
                                        <p:tav tm="100000">
                                          <p:val>
                                            <p:strVal val="#ppt_x"/>
                                          </p:val>
                                        </p:tav>
                                      </p:tavLst>
                                    </p:anim>
                                    <p:anim calcmode="lin" valueType="num">
                                      <p:cBhvr>
                                        <p:cTn id="9" dur="500" fill="hold"/>
                                        <p:tgtEl>
                                          <p:spTgt spid="145"/>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500"/>
                                        <p:tgtEl>
                                          <p:spTgt spid="144"/>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43"/>
                                        </p:tgtEl>
                                        <p:attrNameLst>
                                          <p:attrName>style.visibility</p:attrName>
                                        </p:attrNameLst>
                                      </p:cBhvr>
                                      <p:to>
                                        <p:strVal val="visible"/>
                                      </p:to>
                                    </p:set>
                                    <p:animEffect transition="in" filter="fade">
                                      <p:cBhvr>
                                        <p:cTn id="17" dur="500"/>
                                        <p:tgtEl>
                                          <p:spTgt spid="143"/>
                                        </p:tgtEl>
                                      </p:cBhvr>
                                    </p:animEffect>
                                    <p:anim calcmode="lin" valueType="num">
                                      <p:cBhvr>
                                        <p:cTn id="18" dur="500" fill="hold"/>
                                        <p:tgtEl>
                                          <p:spTgt spid="143"/>
                                        </p:tgtEl>
                                        <p:attrNameLst>
                                          <p:attrName>ppt_x</p:attrName>
                                        </p:attrNameLst>
                                      </p:cBhvr>
                                      <p:tavLst>
                                        <p:tav tm="0">
                                          <p:val>
                                            <p:strVal val="#ppt_x"/>
                                          </p:val>
                                        </p:tav>
                                        <p:tav tm="100000">
                                          <p:val>
                                            <p:strVal val="#ppt_x"/>
                                          </p:val>
                                        </p:tav>
                                      </p:tavLst>
                                    </p:anim>
                                    <p:anim calcmode="lin" valueType="num">
                                      <p:cBhvr>
                                        <p:cTn id="19" dur="500" fill="hold"/>
                                        <p:tgtEl>
                                          <p:spTgt spid="14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0" presetClass="entr" presetSubtype="0" decel="100000" fill="hold" grpId="0" nodeType="clickEffect">
                                  <p:stCondLst>
                                    <p:cond delay="0"/>
                                  </p:stCondLst>
                                  <p:childTnLst>
                                    <p:set>
                                      <p:cBhvr>
                                        <p:cTn id="23" dur="1" fill="hold">
                                          <p:stCondLst>
                                            <p:cond delay="0"/>
                                          </p:stCondLst>
                                        </p:cTn>
                                        <p:tgtEl>
                                          <p:spTgt spid="142"/>
                                        </p:tgtEl>
                                        <p:attrNameLst>
                                          <p:attrName>style.visibility</p:attrName>
                                        </p:attrNameLst>
                                      </p:cBhvr>
                                      <p:to>
                                        <p:strVal val="visible"/>
                                      </p:to>
                                    </p:set>
                                    <p:anim calcmode="lin" valueType="num">
                                      <p:cBhvr>
                                        <p:cTn id="24" dur="500" fill="hold"/>
                                        <p:tgtEl>
                                          <p:spTgt spid="142"/>
                                        </p:tgtEl>
                                        <p:attrNameLst>
                                          <p:attrName>ppt_w</p:attrName>
                                        </p:attrNameLst>
                                      </p:cBhvr>
                                      <p:tavLst>
                                        <p:tav tm="0">
                                          <p:val>
                                            <p:strVal val="#ppt_w+.3"/>
                                          </p:val>
                                        </p:tav>
                                        <p:tav tm="100000">
                                          <p:val>
                                            <p:strVal val="#ppt_w"/>
                                          </p:val>
                                        </p:tav>
                                      </p:tavLst>
                                    </p:anim>
                                    <p:anim calcmode="lin" valueType="num">
                                      <p:cBhvr>
                                        <p:cTn id="25" dur="500" fill="hold"/>
                                        <p:tgtEl>
                                          <p:spTgt spid="142"/>
                                        </p:tgtEl>
                                        <p:attrNameLst>
                                          <p:attrName>ppt_h</p:attrName>
                                        </p:attrNameLst>
                                      </p:cBhvr>
                                      <p:tavLst>
                                        <p:tav tm="0">
                                          <p:val>
                                            <p:strVal val="#ppt_h"/>
                                          </p:val>
                                        </p:tav>
                                        <p:tav tm="100000">
                                          <p:val>
                                            <p:strVal val="#ppt_h"/>
                                          </p:val>
                                        </p:tav>
                                      </p:tavLst>
                                    </p:anim>
                                    <p:animEffect transition="in" filter="fade">
                                      <p:cBhvr>
                                        <p:cTn id="26" dur="500"/>
                                        <p:tgtEl>
                                          <p:spTgt spid="14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6"/>
                                        </p:tgtEl>
                                        <p:attrNameLst>
                                          <p:attrName>style.visibility</p:attrName>
                                        </p:attrNameLst>
                                      </p:cBhvr>
                                      <p:to>
                                        <p:strVal val="visible"/>
                                      </p:to>
                                    </p:set>
                                    <p:animEffect transition="in" filter="fade">
                                      <p:cBhvr>
                                        <p:cTn id="31"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43" grpId="0"/>
      <p:bldP spid="144" grpId="0"/>
      <p:bldP spid="145" grpId="0"/>
      <p:bldP spid="14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0"/>
          <p:cNvSpPr txBox="1">
            <a:spLocks noChangeArrowheads="1"/>
          </p:cNvSpPr>
          <p:nvPr/>
        </p:nvSpPr>
        <p:spPr bwMode="auto">
          <a:xfrm>
            <a:off x="611560" y="699542"/>
            <a:ext cx="3960440" cy="360040"/>
          </a:xfrm>
          <a:prstGeom prst="rect">
            <a:avLst/>
          </a:prstGeom>
          <a:noFill/>
          <a:ln w="9525">
            <a:noFill/>
            <a:miter lim="800000"/>
            <a:headEnd/>
            <a:tailEnd/>
          </a:ln>
          <a:effectLst/>
        </p:spPr>
        <p:txBody>
          <a:bodyPr anchor="ctr"/>
          <a:lstStyle/>
          <a:p>
            <a:pPr>
              <a:spcBef>
                <a:spcPct val="50000"/>
              </a:spcBef>
            </a:pPr>
            <a:r>
              <a:rPr lang="zh-CN" altLang="en-US" sz="2400" b="1" dirty="0" smtClean="0">
                <a:solidFill>
                  <a:schemeClr val="accent6">
                    <a:lumMod val="75000"/>
                  </a:schemeClr>
                </a:solidFill>
                <a:latin typeface="微软雅黑" pitchFamily="34" charset="-122"/>
                <a:ea typeface="微软雅黑" pitchFamily="34" charset="-122"/>
              </a:rPr>
              <a:t>行业需求分析：</a:t>
            </a:r>
            <a:endParaRPr lang="en-GB" altLang="zh-CN" sz="2400" b="1" dirty="0">
              <a:solidFill>
                <a:schemeClr val="accent6">
                  <a:lumMod val="75000"/>
                </a:schemeClr>
              </a:solidFill>
              <a:latin typeface="微软雅黑" pitchFamily="34" charset="-122"/>
              <a:ea typeface="微软雅黑" pitchFamily="34" charset="-122"/>
            </a:endParaRPr>
          </a:p>
        </p:txBody>
      </p:sp>
      <p:sp>
        <p:nvSpPr>
          <p:cNvPr id="9" name="矩形 8"/>
          <p:cNvSpPr/>
          <p:nvPr/>
        </p:nvSpPr>
        <p:spPr>
          <a:xfrm>
            <a:off x="611560" y="1059582"/>
            <a:ext cx="8136903" cy="1877437"/>
          </a:xfrm>
          <a:prstGeom prst="rect">
            <a:avLst/>
          </a:prstGeom>
        </p:spPr>
        <p:txBody>
          <a:bodyPr wrap="square">
            <a:spAutoFit/>
          </a:bodyPr>
          <a:lstStyle/>
          <a:p>
            <a:r>
              <a:rPr lang="zh-CN" altLang="zh-CN" sz="1600" dirty="0" smtClean="0">
                <a:solidFill>
                  <a:schemeClr val="bg1">
                    <a:lumMod val="65000"/>
                  </a:schemeClr>
                </a:solidFill>
                <a:latin typeface="微软雅黑" pitchFamily="34" charset="-122"/>
                <a:ea typeface="微软雅黑" pitchFamily="34" charset="-122"/>
              </a:rPr>
              <a:t>随着</a:t>
            </a:r>
            <a:r>
              <a:rPr lang="zh-CN" altLang="zh-CN" sz="1600" dirty="0">
                <a:solidFill>
                  <a:schemeClr val="bg1">
                    <a:lumMod val="65000"/>
                  </a:schemeClr>
                </a:solidFill>
                <a:latin typeface="微软雅黑" pitchFamily="34" charset="-122"/>
                <a:ea typeface="微软雅黑" pitchFamily="34" charset="-122"/>
              </a:rPr>
              <a:t>互联网金融的蓬勃发展，</a:t>
            </a:r>
            <a:r>
              <a:rPr lang="en-US" altLang="zh-CN" sz="1600" dirty="0">
                <a:solidFill>
                  <a:schemeClr val="bg1">
                    <a:lumMod val="65000"/>
                  </a:schemeClr>
                </a:solidFill>
                <a:latin typeface="微软雅黑" pitchFamily="34" charset="-122"/>
                <a:ea typeface="微软雅黑" pitchFamily="34" charset="-122"/>
              </a:rPr>
              <a:t>P2P</a:t>
            </a:r>
            <a:r>
              <a:rPr lang="zh-CN" altLang="zh-CN" sz="1600" dirty="0" smtClean="0">
                <a:solidFill>
                  <a:schemeClr val="bg1">
                    <a:lumMod val="65000"/>
                  </a:schemeClr>
                </a:solidFill>
                <a:latin typeface="微软雅黑" pitchFamily="34" charset="-122"/>
                <a:ea typeface="微软雅黑" pitchFamily="34" charset="-122"/>
              </a:rPr>
              <a:t>行业在</a:t>
            </a:r>
            <a:r>
              <a:rPr lang="en-US" altLang="zh-CN" sz="1600" dirty="0">
                <a:solidFill>
                  <a:schemeClr val="bg1">
                    <a:lumMod val="65000"/>
                  </a:schemeClr>
                </a:solidFill>
                <a:latin typeface="微软雅黑" pitchFamily="34" charset="-122"/>
                <a:ea typeface="微软雅黑" pitchFamily="34" charset="-122"/>
              </a:rPr>
              <a:t>2013</a:t>
            </a:r>
            <a:r>
              <a:rPr lang="zh-CN" altLang="zh-CN" sz="1600" dirty="0">
                <a:solidFill>
                  <a:schemeClr val="bg1">
                    <a:lumMod val="65000"/>
                  </a:schemeClr>
                </a:solidFill>
                <a:latin typeface="微软雅黑" pitchFamily="34" charset="-122"/>
                <a:ea typeface="微软雅黑" pitchFamily="34" charset="-122"/>
              </a:rPr>
              <a:t>年呈现井喷</a:t>
            </a:r>
            <a:r>
              <a:rPr lang="zh-CN" altLang="zh-CN" sz="1600" dirty="0" smtClean="0">
                <a:solidFill>
                  <a:schemeClr val="bg1">
                    <a:lumMod val="65000"/>
                  </a:schemeClr>
                </a:solidFill>
                <a:latin typeface="微软雅黑" pitchFamily="34" charset="-122"/>
                <a:ea typeface="微软雅黑" pitchFamily="34" charset="-122"/>
              </a:rPr>
              <a:t>态势，</a:t>
            </a:r>
            <a:r>
              <a:rPr lang="zh-CN" altLang="zh-CN" sz="1600" dirty="0">
                <a:solidFill>
                  <a:schemeClr val="bg1">
                    <a:lumMod val="65000"/>
                  </a:schemeClr>
                </a:solidFill>
                <a:latin typeface="微软雅黑" pitchFamily="34" charset="-122"/>
                <a:ea typeface="微软雅黑" pitchFamily="34" charset="-122"/>
              </a:rPr>
              <a:t>截止到</a:t>
            </a:r>
            <a:r>
              <a:rPr lang="en-US" altLang="zh-CN" sz="1600" dirty="0">
                <a:solidFill>
                  <a:schemeClr val="bg1">
                    <a:lumMod val="65000"/>
                  </a:schemeClr>
                </a:solidFill>
                <a:latin typeface="微软雅黑" pitchFamily="34" charset="-122"/>
                <a:ea typeface="微软雅黑" pitchFamily="34" charset="-122"/>
              </a:rPr>
              <a:t>2014</a:t>
            </a:r>
            <a:r>
              <a:rPr lang="zh-CN" altLang="zh-CN" sz="1600" dirty="0">
                <a:solidFill>
                  <a:schemeClr val="bg1">
                    <a:lumMod val="65000"/>
                  </a:schemeClr>
                </a:solidFill>
                <a:latin typeface="微软雅黑" pitchFamily="34" charset="-122"/>
                <a:ea typeface="微软雅黑" pitchFamily="34" charset="-122"/>
              </a:rPr>
              <a:t>年</a:t>
            </a:r>
            <a:r>
              <a:rPr lang="en-US" altLang="zh-CN" sz="1600" dirty="0">
                <a:solidFill>
                  <a:schemeClr val="bg1">
                    <a:lumMod val="65000"/>
                  </a:schemeClr>
                </a:solidFill>
                <a:latin typeface="微软雅黑" pitchFamily="34" charset="-122"/>
                <a:ea typeface="微软雅黑" pitchFamily="34" charset="-122"/>
              </a:rPr>
              <a:t>6</a:t>
            </a:r>
            <a:r>
              <a:rPr lang="zh-CN" altLang="zh-CN" sz="1600" dirty="0">
                <a:solidFill>
                  <a:schemeClr val="bg1">
                    <a:lumMod val="65000"/>
                  </a:schemeClr>
                </a:solidFill>
                <a:latin typeface="微软雅黑" pitchFamily="34" charset="-122"/>
                <a:ea typeface="微软雅黑" pitchFamily="34" charset="-122"/>
              </a:rPr>
              <a:t>月底成交量达</a:t>
            </a:r>
            <a:r>
              <a:rPr lang="en-US" altLang="zh-CN" sz="1600" dirty="0">
                <a:solidFill>
                  <a:schemeClr val="bg1">
                    <a:lumMod val="65000"/>
                  </a:schemeClr>
                </a:solidFill>
                <a:latin typeface="微软雅黑" pitchFamily="34" charset="-122"/>
                <a:ea typeface="微软雅黑" pitchFamily="34" charset="-122"/>
              </a:rPr>
              <a:t>964.46</a:t>
            </a:r>
            <a:r>
              <a:rPr lang="zh-CN" altLang="zh-CN" sz="1600" dirty="0">
                <a:solidFill>
                  <a:schemeClr val="bg1">
                    <a:lumMod val="65000"/>
                  </a:schemeClr>
                </a:solidFill>
                <a:latin typeface="微软雅黑" pitchFamily="34" charset="-122"/>
                <a:ea typeface="微软雅黑" pitchFamily="34" charset="-122"/>
              </a:rPr>
              <a:t>亿元</a:t>
            </a:r>
            <a:r>
              <a:rPr lang="zh-CN" altLang="zh-CN" sz="1600" dirty="0" smtClean="0">
                <a:solidFill>
                  <a:schemeClr val="bg1">
                    <a:lumMod val="65000"/>
                  </a:schemeClr>
                </a:solidFill>
                <a:latin typeface="微软雅黑" pitchFamily="34" charset="-122"/>
                <a:ea typeface="微软雅黑" pitchFamily="34" charset="-122"/>
              </a:rPr>
              <a:t>，面对</a:t>
            </a:r>
            <a:r>
              <a:rPr lang="zh-CN" altLang="zh-CN" sz="1600" dirty="0">
                <a:solidFill>
                  <a:schemeClr val="bg1">
                    <a:lumMod val="65000"/>
                  </a:schemeClr>
                </a:solidFill>
                <a:latin typeface="微软雅黑" pitchFamily="34" charset="-122"/>
                <a:ea typeface="微软雅黑" pitchFamily="34" charset="-122"/>
              </a:rPr>
              <a:t>如此强大的资金吞吐能力，其中的问题也是不容忽视的</a:t>
            </a:r>
            <a:r>
              <a:rPr lang="zh-CN" altLang="en-US" sz="1600" dirty="0">
                <a:solidFill>
                  <a:schemeClr val="bg1">
                    <a:lumMod val="65000"/>
                  </a:schemeClr>
                </a:solidFill>
                <a:latin typeface="微软雅黑" pitchFamily="34" charset="-122"/>
                <a:ea typeface="微软雅黑" pitchFamily="34" charset="-122"/>
              </a:rPr>
              <a:t>，</a:t>
            </a:r>
            <a:r>
              <a:rPr lang="zh-CN" altLang="zh-CN" sz="1600" dirty="0">
                <a:solidFill>
                  <a:schemeClr val="bg1">
                    <a:lumMod val="65000"/>
                  </a:schemeClr>
                </a:solidFill>
                <a:latin typeface="微软雅黑" pitchFamily="34" charset="-122"/>
                <a:ea typeface="微软雅黑" pitchFamily="34" charset="-122"/>
              </a:rPr>
              <a:t>大部分出现问题的平台都是由于虚构投资标的或私自转移资金等违规操作导致。宝付根据</a:t>
            </a:r>
            <a:r>
              <a:rPr lang="en-US" altLang="zh-CN" sz="1600" dirty="0">
                <a:solidFill>
                  <a:schemeClr val="bg1">
                    <a:lumMod val="65000"/>
                  </a:schemeClr>
                </a:solidFill>
                <a:latin typeface="微软雅黑" pitchFamily="34" charset="-122"/>
                <a:ea typeface="微软雅黑" pitchFamily="34" charset="-122"/>
              </a:rPr>
              <a:t>P2P</a:t>
            </a:r>
            <a:r>
              <a:rPr lang="zh-CN" altLang="zh-CN" sz="1600" dirty="0">
                <a:solidFill>
                  <a:schemeClr val="bg1">
                    <a:lumMod val="65000"/>
                  </a:schemeClr>
                </a:solidFill>
                <a:latin typeface="微软雅黑" pitchFamily="34" charset="-122"/>
                <a:ea typeface="微软雅黑" pitchFamily="34" charset="-122"/>
              </a:rPr>
              <a:t>行业特点</a:t>
            </a:r>
            <a:r>
              <a:rPr lang="zh-CN" altLang="zh-CN" sz="1600" dirty="0" smtClean="0">
                <a:solidFill>
                  <a:schemeClr val="bg1">
                    <a:lumMod val="65000"/>
                  </a:schemeClr>
                </a:solidFill>
                <a:latin typeface="微软雅黑" pitchFamily="34" charset="-122"/>
                <a:ea typeface="微软雅黑" pitchFamily="34" charset="-122"/>
              </a:rPr>
              <a:t>，推出</a:t>
            </a:r>
            <a:r>
              <a:rPr lang="zh-CN" altLang="zh-CN" sz="1600" dirty="0">
                <a:solidFill>
                  <a:schemeClr val="bg1">
                    <a:lumMod val="65000"/>
                  </a:schemeClr>
                </a:solidFill>
                <a:latin typeface="微软雅黑" pitchFamily="34" charset="-122"/>
                <a:ea typeface="微软雅黑" pitchFamily="34" charset="-122"/>
              </a:rPr>
              <a:t>了宝付资金托管平台，是一个针对</a:t>
            </a:r>
            <a:r>
              <a:rPr lang="en-US" altLang="zh-CN" sz="1600" dirty="0">
                <a:solidFill>
                  <a:schemeClr val="bg1">
                    <a:lumMod val="65000"/>
                  </a:schemeClr>
                </a:solidFill>
                <a:latin typeface="微软雅黑" pitchFamily="34" charset="-122"/>
                <a:ea typeface="微软雅黑" pitchFamily="34" charset="-122"/>
              </a:rPr>
              <a:t>P2P</a:t>
            </a:r>
            <a:r>
              <a:rPr lang="zh-CN" altLang="zh-CN" sz="1600" dirty="0">
                <a:solidFill>
                  <a:schemeClr val="bg1">
                    <a:lumMod val="65000"/>
                  </a:schemeClr>
                </a:solidFill>
                <a:latin typeface="微软雅黑" pitchFamily="34" charset="-122"/>
                <a:ea typeface="微软雅黑" pitchFamily="34" charset="-122"/>
              </a:rPr>
              <a:t>平台资金托管的账户系统，主要为</a:t>
            </a:r>
            <a:r>
              <a:rPr lang="en-US" altLang="zh-CN" sz="1600" dirty="0">
                <a:solidFill>
                  <a:schemeClr val="bg1">
                    <a:lumMod val="65000"/>
                  </a:schemeClr>
                </a:solidFill>
                <a:latin typeface="微软雅黑" pitchFamily="34" charset="-122"/>
                <a:ea typeface="微软雅黑" pitchFamily="34" charset="-122"/>
              </a:rPr>
              <a:t>P2P</a:t>
            </a:r>
            <a:r>
              <a:rPr lang="zh-CN" altLang="zh-CN" sz="1600" dirty="0">
                <a:solidFill>
                  <a:schemeClr val="bg1">
                    <a:lumMod val="65000"/>
                  </a:schemeClr>
                </a:solidFill>
                <a:latin typeface="微软雅黑" pitchFamily="34" charset="-122"/>
                <a:ea typeface="微软雅黑" pitchFamily="34" charset="-122"/>
              </a:rPr>
              <a:t>行业提供第三方资金托管服务。</a:t>
            </a:r>
          </a:p>
          <a:p>
            <a:r>
              <a:rPr lang="zh-CN" altLang="en-US" sz="1600" dirty="0">
                <a:solidFill>
                  <a:schemeClr val="bg1">
                    <a:lumMod val="65000"/>
                  </a:schemeClr>
                </a:solidFill>
                <a:latin typeface="微软雅黑" pitchFamily="34" charset="-122"/>
                <a:ea typeface="微软雅黑" pitchFamily="34" charset="-122"/>
              </a:rPr>
              <a:t/>
            </a:r>
            <a:br>
              <a:rPr lang="zh-CN" altLang="en-US" sz="1600" dirty="0">
                <a:solidFill>
                  <a:schemeClr val="bg1">
                    <a:lumMod val="65000"/>
                  </a:schemeClr>
                </a:solidFill>
                <a:latin typeface="微软雅黑" pitchFamily="34" charset="-122"/>
                <a:ea typeface="微软雅黑" pitchFamily="34" charset="-122"/>
              </a:rPr>
            </a:br>
            <a:endParaRPr lang="zh-CN" altLang="en-US" sz="1600" dirty="0">
              <a:solidFill>
                <a:schemeClr val="bg1">
                  <a:lumMod val="65000"/>
                </a:schemeClr>
              </a:solidFill>
              <a:latin typeface="微软雅黑" pitchFamily="34" charset="-122"/>
              <a:ea typeface="微软雅黑" pitchFamily="34" charset="-122"/>
            </a:endParaRPr>
          </a:p>
        </p:txBody>
      </p:sp>
      <p:sp>
        <p:nvSpPr>
          <p:cNvPr id="10" name="Text Box 40"/>
          <p:cNvSpPr txBox="1">
            <a:spLocks noChangeArrowheads="1"/>
          </p:cNvSpPr>
          <p:nvPr/>
        </p:nvSpPr>
        <p:spPr bwMode="auto">
          <a:xfrm>
            <a:off x="610463" y="2499742"/>
            <a:ext cx="3960440" cy="360040"/>
          </a:xfrm>
          <a:prstGeom prst="rect">
            <a:avLst/>
          </a:prstGeom>
          <a:noFill/>
          <a:ln w="9525">
            <a:noFill/>
            <a:miter lim="800000"/>
            <a:headEnd/>
            <a:tailEnd/>
          </a:ln>
          <a:effectLst/>
        </p:spPr>
        <p:txBody>
          <a:bodyPr anchor="ctr"/>
          <a:lstStyle/>
          <a:p>
            <a:pPr>
              <a:spcBef>
                <a:spcPct val="50000"/>
              </a:spcBef>
            </a:pPr>
            <a:r>
              <a:rPr lang="zh-CN" altLang="en-US" sz="2400" b="1" dirty="0" smtClean="0">
                <a:solidFill>
                  <a:schemeClr val="accent6">
                    <a:lumMod val="75000"/>
                  </a:schemeClr>
                </a:solidFill>
                <a:latin typeface="微软雅黑" pitchFamily="34" charset="-122"/>
                <a:ea typeface="微软雅黑" pitchFamily="34" charset="-122"/>
              </a:rPr>
              <a:t>商户体验：</a:t>
            </a:r>
            <a:endParaRPr lang="en-GB" altLang="zh-CN" sz="2400" b="1" dirty="0">
              <a:solidFill>
                <a:schemeClr val="accent6">
                  <a:lumMod val="75000"/>
                </a:schemeClr>
              </a:solidFill>
              <a:latin typeface="微软雅黑" pitchFamily="34" charset="-122"/>
              <a:ea typeface="微软雅黑" pitchFamily="34" charset="-122"/>
            </a:endParaRPr>
          </a:p>
        </p:txBody>
      </p:sp>
      <p:sp>
        <p:nvSpPr>
          <p:cNvPr id="11" name="矩形 10"/>
          <p:cNvSpPr/>
          <p:nvPr/>
        </p:nvSpPr>
        <p:spPr>
          <a:xfrm>
            <a:off x="611561" y="2859782"/>
            <a:ext cx="4320479" cy="1815882"/>
          </a:xfrm>
          <a:prstGeom prst="rect">
            <a:avLst/>
          </a:prstGeom>
        </p:spPr>
        <p:txBody>
          <a:bodyPr wrap="square">
            <a:spAutoFit/>
          </a:bodyPr>
          <a:lstStyle/>
          <a:p>
            <a:pPr marL="285750" indent="-285750" algn="just">
              <a:buFont typeface="Arial" panose="020B0604020202020204" pitchFamily="34" charset="0"/>
              <a:buChar char="•"/>
            </a:pPr>
            <a:r>
              <a:rPr lang="zh-CN" altLang="en-US" sz="1400" dirty="0" smtClean="0">
                <a:solidFill>
                  <a:schemeClr val="bg1">
                    <a:lumMod val="65000"/>
                  </a:schemeClr>
                </a:solidFill>
                <a:latin typeface="微软雅黑" pitchFamily="34" charset="-122"/>
                <a:ea typeface="微软雅黑" pitchFamily="34" charset="-122"/>
              </a:rPr>
              <a:t>宝付的资金托管平台</a:t>
            </a:r>
            <a:r>
              <a:rPr lang="zh-CN" altLang="en-US" sz="1400" dirty="0">
                <a:solidFill>
                  <a:schemeClr val="bg1">
                    <a:lumMod val="65000"/>
                  </a:schemeClr>
                </a:solidFill>
                <a:latin typeface="微软雅黑" pitchFamily="34" charset="-122"/>
                <a:ea typeface="微软雅黑" pitchFamily="34" charset="-122"/>
              </a:rPr>
              <a:t>功能强大</a:t>
            </a:r>
            <a:r>
              <a:rPr lang="zh-CN" altLang="zh-CN" sz="1400" dirty="0" smtClean="0">
                <a:solidFill>
                  <a:schemeClr val="bg1">
                    <a:lumMod val="65000"/>
                  </a:schemeClr>
                </a:solidFill>
                <a:latin typeface="微软雅黑" pitchFamily="34" charset="-122"/>
                <a:ea typeface="微软雅黑" pitchFamily="34" charset="-122"/>
              </a:rPr>
              <a:t>，</a:t>
            </a:r>
            <a:r>
              <a:rPr lang="zh-CN" altLang="en-US" sz="1400" dirty="0" smtClean="0">
                <a:solidFill>
                  <a:schemeClr val="bg1">
                    <a:lumMod val="65000"/>
                  </a:schemeClr>
                </a:solidFill>
                <a:latin typeface="微软雅黑" pitchFamily="34" charset="-122"/>
                <a:ea typeface="微软雅黑" pitchFamily="34" charset="-122"/>
              </a:rPr>
              <a:t>与我司</a:t>
            </a:r>
            <a:r>
              <a:rPr lang="en-US" altLang="zh-CN" sz="1400" dirty="0" smtClean="0">
                <a:solidFill>
                  <a:schemeClr val="bg1">
                    <a:lumMod val="65000"/>
                  </a:schemeClr>
                </a:solidFill>
                <a:latin typeface="微软雅黑" pitchFamily="34" charset="-122"/>
                <a:ea typeface="微软雅黑" pitchFamily="34" charset="-122"/>
              </a:rPr>
              <a:t>P2P</a:t>
            </a:r>
            <a:r>
              <a:rPr lang="zh-CN" altLang="en-US" sz="1400" dirty="0" smtClean="0">
                <a:solidFill>
                  <a:schemeClr val="bg1">
                    <a:lumMod val="65000"/>
                  </a:schemeClr>
                </a:solidFill>
                <a:latin typeface="微软雅黑" pitchFamily="34" charset="-122"/>
                <a:ea typeface="微软雅黑" pitchFamily="34" charset="-122"/>
              </a:rPr>
              <a:t>系</a:t>
            </a:r>
            <a:r>
              <a:rPr lang="zh-CN" altLang="zh-CN" sz="1400" dirty="0" smtClean="0">
                <a:solidFill>
                  <a:schemeClr val="bg1">
                    <a:lumMod val="65000"/>
                  </a:schemeClr>
                </a:solidFill>
                <a:latin typeface="微软雅黑" pitchFamily="34" charset="-122"/>
                <a:ea typeface="微软雅黑" pitchFamily="34" charset="-122"/>
              </a:rPr>
              <a:t>统</a:t>
            </a:r>
            <a:r>
              <a:rPr lang="zh-CN" altLang="zh-CN" sz="1400" dirty="0">
                <a:solidFill>
                  <a:schemeClr val="bg1">
                    <a:lumMod val="65000"/>
                  </a:schemeClr>
                </a:solidFill>
                <a:latin typeface="微软雅黑" pitchFamily="34" charset="-122"/>
                <a:ea typeface="微软雅黑" pitchFamily="34" charset="-122"/>
              </a:rPr>
              <a:t>无缝对接</a:t>
            </a:r>
            <a:r>
              <a:rPr lang="zh-CN" altLang="zh-CN" sz="1400" dirty="0" smtClean="0">
                <a:solidFill>
                  <a:schemeClr val="bg1">
                    <a:lumMod val="65000"/>
                  </a:schemeClr>
                </a:solidFill>
                <a:latin typeface="微软雅黑" pitchFamily="34" charset="-122"/>
                <a:ea typeface="微软雅黑" pitchFamily="34" charset="-122"/>
              </a:rPr>
              <a:t>，</a:t>
            </a:r>
            <a:r>
              <a:rPr lang="zh-CN" altLang="en-US" sz="1400" dirty="0" smtClean="0">
                <a:solidFill>
                  <a:schemeClr val="bg1">
                    <a:lumMod val="65000"/>
                  </a:schemeClr>
                </a:solidFill>
                <a:latin typeface="微软雅黑" pitchFamily="34" charset="-122"/>
                <a:ea typeface="微软雅黑" pitchFamily="34" charset="-122"/>
              </a:rPr>
              <a:t>全面做到</a:t>
            </a:r>
            <a:r>
              <a:rPr lang="zh-CN" altLang="zh-CN" sz="1400" dirty="0" smtClean="0">
                <a:solidFill>
                  <a:schemeClr val="bg1">
                    <a:lumMod val="65000"/>
                  </a:schemeClr>
                </a:solidFill>
                <a:latin typeface="微软雅黑" pitchFamily="34" charset="-122"/>
                <a:ea typeface="微软雅黑" pitchFamily="34" charset="-122"/>
              </a:rPr>
              <a:t>账户</a:t>
            </a:r>
            <a:r>
              <a:rPr lang="zh-CN" altLang="zh-CN" sz="1400" dirty="0">
                <a:solidFill>
                  <a:schemeClr val="bg1">
                    <a:lumMod val="65000"/>
                  </a:schemeClr>
                </a:solidFill>
                <a:latin typeface="微软雅黑" pitchFamily="34" charset="-122"/>
                <a:ea typeface="微软雅黑" pitchFamily="34" charset="-122"/>
              </a:rPr>
              <a:t>绑定、充值、提现、发标、投标、满标、流标、还款</a:t>
            </a:r>
            <a:r>
              <a:rPr lang="zh-CN" altLang="zh-CN" sz="1400" dirty="0" smtClean="0">
                <a:solidFill>
                  <a:schemeClr val="bg1">
                    <a:lumMod val="65000"/>
                  </a:schemeClr>
                </a:solidFill>
                <a:latin typeface="微软雅黑" pitchFamily="34" charset="-122"/>
                <a:ea typeface="微软雅黑" pitchFamily="34" charset="-122"/>
              </a:rPr>
              <a:t>接口</a:t>
            </a:r>
            <a:r>
              <a:rPr lang="zh-CN" altLang="en-US" sz="1400" dirty="0" smtClean="0">
                <a:solidFill>
                  <a:schemeClr val="bg1">
                    <a:lumMod val="65000"/>
                  </a:schemeClr>
                </a:solidFill>
                <a:latin typeface="微软雅黑" pitchFamily="34" charset="-122"/>
                <a:ea typeface="微软雅黑" pitchFamily="34" charset="-122"/>
              </a:rPr>
              <a:t>等功能</a:t>
            </a:r>
            <a:r>
              <a:rPr lang="zh-CN" altLang="zh-CN" sz="1400" dirty="0" smtClean="0">
                <a:solidFill>
                  <a:schemeClr val="bg1">
                    <a:lumMod val="65000"/>
                  </a:schemeClr>
                </a:solidFill>
                <a:latin typeface="微软雅黑" pitchFamily="34" charset="-122"/>
                <a:ea typeface="微软雅黑" pitchFamily="34" charset="-122"/>
              </a:rPr>
              <a:t>；还帮助</a:t>
            </a:r>
            <a:r>
              <a:rPr lang="zh-CN" altLang="en-US" sz="1400" dirty="0" smtClean="0">
                <a:solidFill>
                  <a:schemeClr val="bg1">
                    <a:lumMod val="65000"/>
                  </a:schemeClr>
                </a:solidFill>
                <a:latin typeface="微软雅黑" pitchFamily="34" charset="-122"/>
                <a:ea typeface="微软雅黑" pitchFamily="34" charset="-122"/>
              </a:rPr>
              <a:t>我们</a:t>
            </a:r>
            <a:r>
              <a:rPr lang="zh-CN" altLang="zh-CN" sz="1400" dirty="0" smtClean="0">
                <a:solidFill>
                  <a:schemeClr val="bg1">
                    <a:lumMod val="65000"/>
                  </a:schemeClr>
                </a:solidFill>
                <a:latin typeface="微软雅黑" pitchFamily="34" charset="-122"/>
                <a:ea typeface="微软雅黑" pitchFamily="34" charset="-122"/>
              </a:rPr>
              <a:t>建立</a:t>
            </a:r>
            <a:r>
              <a:rPr lang="zh-CN" altLang="en-US" sz="1400" dirty="0" smtClean="0">
                <a:solidFill>
                  <a:schemeClr val="bg1">
                    <a:lumMod val="65000"/>
                  </a:schemeClr>
                </a:solidFill>
                <a:latin typeface="微软雅黑" pitchFamily="34" charset="-122"/>
                <a:ea typeface="微软雅黑" pitchFamily="34" charset="-122"/>
              </a:rPr>
              <a:t>了</a:t>
            </a:r>
            <a:r>
              <a:rPr lang="zh-CN" altLang="zh-CN" sz="1400" dirty="0" smtClean="0">
                <a:solidFill>
                  <a:schemeClr val="bg1">
                    <a:lumMod val="65000"/>
                  </a:schemeClr>
                </a:solidFill>
                <a:latin typeface="微软雅黑" pitchFamily="34" charset="-122"/>
                <a:ea typeface="微软雅黑" pitchFamily="34" charset="-122"/>
              </a:rPr>
              <a:t>账户</a:t>
            </a:r>
            <a:r>
              <a:rPr lang="zh-CN" altLang="zh-CN" sz="1400" dirty="0">
                <a:solidFill>
                  <a:schemeClr val="bg1">
                    <a:lumMod val="65000"/>
                  </a:schemeClr>
                </a:solidFill>
                <a:latin typeface="微软雅黑" pitchFamily="34" charset="-122"/>
                <a:ea typeface="微软雅黑" pitchFamily="34" charset="-122"/>
              </a:rPr>
              <a:t>体系，配备身份安全认证措施，确保用户投资资金的</a:t>
            </a:r>
            <a:r>
              <a:rPr lang="zh-CN" altLang="zh-CN" sz="1400" dirty="0" smtClean="0">
                <a:solidFill>
                  <a:schemeClr val="bg1">
                    <a:lumMod val="65000"/>
                  </a:schemeClr>
                </a:solidFill>
                <a:latin typeface="微软雅黑" pitchFamily="34" charset="-122"/>
                <a:ea typeface="微软雅黑" pitchFamily="34" charset="-122"/>
              </a:rPr>
              <a:t>安全性，</a:t>
            </a:r>
            <a:r>
              <a:rPr lang="zh-CN" altLang="zh-CN" sz="1400" dirty="0">
                <a:solidFill>
                  <a:schemeClr val="bg1">
                    <a:lumMod val="65000"/>
                  </a:schemeClr>
                </a:solidFill>
                <a:latin typeface="微软雅黑" pitchFamily="34" charset="-122"/>
                <a:ea typeface="微软雅黑" pitchFamily="34" charset="-122"/>
              </a:rPr>
              <a:t>能够最大限度的保障投资人的资金安全，</a:t>
            </a:r>
            <a:r>
              <a:rPr lang="zh-CN" altLang="en-US" sz="1400" dirty="0">
                <a:solidFill>
                  <a:schemeClr val="bg1">
                    <a:lumMod val="65000"/>
                  </a:schemeClr>
                </a:solidFill>
                <a:latin typeface="微软雅黑" pitchFamily="34" charset="-122"/>
                <a:ea typeface="微软雅黑" pitchFamily="34" charset="-122"/>
              </a:rPr>
              <a:t>增强了</a:t>
            </a:r>
            <a:r>
              <a:rPr lang="zh-CN" altLang="zh-CN" sz="1400" dirty="0">
                <a:solidFill>
                  <a:schemeClr val="bg1">
                    <a:lumMod val="65000"/>
                  </a:schemeClr>
                </a:solidFill>
                <a:latin typeface="微软雅黑" pitchFamily="34" charset="-122"/>
                <a:ea typeface="微软雅黑" pitchFamily="34" charset="-122"/>
              </a:rPr>
              <a:t>投资者信心，</a:t>
            </a:r>
            <a:r>
              <a:rPr lang="en-US" altLang="zh-CN" sz="1400" dirty="0">
                <a:solidFill>
                  <a:schemeClr val="bg1">
                    <a:lumMod val="65000"/>
                  </a:schemeClr>
                </a:solidFill>
                <a:latin typeface="微软雅黑" pitchFamily="34" charset="-122"/>
                <a:ea typeface="微软雅黑" pitchFamily="34" charset="-122"/>
              </a:rPr>
              <a:t> </a:t>
            </a:r>
            <a:r>
              <a:rPr lang="zh-CN" altLang="en-US" sz="1400" dirty="0">
                <a:solidFill>
                  <a:schemeClr val="bg1">
                    <a:lumMod val="65000"/>
                  </a:schemeClr>
                </a:solidFill>
                <a:latin typeface="微软雅黑" pitchFamily="34" charset="-122"/>
                <a:ea typeface="微软雅黑" pitchFamily="34" charset="-122"/>
              </a:rPr>
              <a:t>为平台交易</a:t>
            </a:r>
            <a:r>
              <a:rPr lang="zh-CN" altLang="en-US" sz="1400" dirty="0" smtClean="0">
                <a:solidFill>
                  <a:schemeClr val="bg1">
                    <a:lumMod val="65000"/>
                  </a:schemeClr>
                </a:solidFill>
                <a:latin typeface="微软雅黑" pitchFamily="34" charset="-122"/>
                <a:ea typeface="微软雅黑" pitchFamily="34" charset="-122"/>
              </a:rPr>
              <a:t>量的快速增长带来</a:t>
            </a:r>
            <a:r>
              <a:rPr lang="zh-CN" altLang="en-US" sz="1400" dirty="0">
                <a:solidFill>
                  <a:schemeClr val="bg1">
                    <a:lumMod val="65000"/>
                  </a:schemeClr>
                </a:solidFill>
                <a:latin typeface="微软雅黑" pitchFamily="34" charset="-122"/>
                <a:ea typeface="微软雅黑" pitchFamily="34" charset="-122"/>
              </a:rPr>
              <a:t>了帮助。</a:t>
            </a:r>
            <a:endParaRPr lang="zh-CN" altLang="zh-CN" sz="1400" dirty="0">
              <a:solidFill>
                <a:schemeClr val="bg1">
                  <a:lumMod val="65000"/>
                </a:schemeClr>
              </a:solidFill>
              <a:latin typeface="微软雅黑" pitchFamily="34" charset="-122"/>
              <a:ea typeface="微软雅黑" pitchFamily="34" charset="-122"/>
            </a:endParaRPr>
          </a:p>
          <a:p>
            <a:r>
              <a:rPr lang="en-US" altLang="zh-CN" sz="1400" dirty="0"/>
              <a:t> </a:t>
            </a:r>
            <a:endParaRPr lang="zh-CN" altLang="zh-CN" sz="1400" dirty="0"/>
          </a:p>
        </p:txBody>
      </p:sp>
      <p:pic>
        <p:nvPicPr>
          <p:cNvPr id="7" name="Picture 2" descr="C:\Users\wxin2008\Desktop\图片2.jpg"/>
          <p:cNvPicPr>
            <a:picLocks noChangeAspect="1" noChangeArrowheads="1"/>
          </p:cNvPicPr>
          <p:nvPr/>
        </p:nvPicPr>
        <p:blipFill>
          <a:blip r:embed="rId2"/>
          <a:srcRect/>
          <a:stretch>
            <a:fillRect/>
          </a:stretch>
        </p:blipFill>
        <p:spPr bwMode="auto">
          <a:xfrm>
            <a:off x="5436096" y="2355726"/>
            <a:ext cx="3125170" cy="20722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29199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strVal val="#ppt_w+.3"/>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50" presetClass="entr" presetSubtype="0" decel="10000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strVal val="#ppt_w+.3"/>
                                          </p:val>
                                        </p:tav>
                                        <p:tav tm="100000">
                                          <p:val>
                                            <p:strVal val="#ppt_w"/>
                                          </p:val>
                                        </p:tav>
                                      </p:tavLst>
                                    </p:anim>
                                    <p:anim calcmode="lin" valueType="num">
                                      <p:cBhvr>
                                        <p:cTn id="20" dur="500" fill="hold"/>
                                        <p:tgtEl>
                                          <p:spTgt spid="10"/>
                                        </p:tgtEl>
                                        <p:attrNameLst>
                                          <p:attrName>ppt_h</p:attrName>
                                        </p:attrNameLst>
                                      </p:cBhvr>
                                      <p:tavLst>
                                        <p:tav tm="0">
                                          <p:val>
                                            <p:strVal val="#ppt_h"/>
                                          </p:val>
                                        </p:tav>
                                        <p:tav tm="100000">
                                          <p:val>
                                            <p:strVal val="#ppt_h"/>
                                          </p:val>
                                        </p:tav>
                                      </p:tavLst>
                                    </p:anim>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13"/>
          <p:cNvSpPr>
            <a:spLocks/>
          </p:cNvSpPr>
          <p:nvPr/>
        </p:nvSpPr>
        <p:spPr bwMode="auto">
          <a:xfrm>
            <a:off x="1380208" y="1906538"/>
            <a:ext cx="1516062" cy="1236663"/>
          </a:xfrm>
          <a:custGeom>
            <a:avLst/>
            <a:gdLst/>
            <a:ahLst/>
            <a:cxnLst>
              <a:cxn ang="0">
                <a:pos x="133" y="107"/>
              </a:cxn>
              <a:cxn ang="0">
                <a:pos x="160" y="76"/>
              </a:cxn>
              <a:cxn ang="0">
                <a:pos x="240" y="47"/>
              </a:cxn>
              <a:cxn ang="0">
                <a:pos x="322" y="18"/>
              </a:cxn>
              <a:cxn ang="0">
                <a:pos x="400" y="6"/>
              </a:cxn>
              <a:cxn ang="0">
                <a:pos x="480" y="32"/>
              </a:cxn>
              <a:cxn ang="0">
                <a:pos x="539" y="99"/>
              </a:cxn>
              <a:cxn ang="0">
                <a:pos x="581" y="160"/>
              </a:cxn>
              <a:cxn ang="0">
                <a:pos x="679" y="315"/>
              </a:cxn>
              <a:cxn ang="0">
                <a:pos x="418" y="525"/>
              </a:cxn>
              <a:cxn ang="0">
                <a:pos x="132" y="508"/>
              </a:cxn>
              <a:cxn ang="0">
                <a:pos x="2" y="367"/>
              </a:cxn>
              <a:cxn ang="0">
                <a:pos x="0" y="351"/>
              </a:cxn>
              <a:cxn ang="0">
                <a:pos x="133" y="107"/>
              </a:cxn>
            </a:cxnLst>
            <a:rect l="0" t="0" r="r" b="b"/>
            <a:pathLst>
              <a:path w="679" h="554">
                <a:moveTo>
                  <a:pt x="133" y="107"/>
                </a:moveTo>
                <a:cubicBezTo>
                  <a:pt x="142" y="96"/>
                  <a:pt x="151" y="86"/>
                  <a:pt x="160" y="76"/>
                </a:cubicBezTo>
                <a:cubicBezTo>
                  <a:pt x="185" y="62"/>
                  <a:pt x="222" y="53"/>
                  <a:pt x="240" y="47"/>
                </a:cubicBezTo>
                <a:cubicBezTo>
                  <a:pt x="268" y="39"/>
                  <a:pt x="294" y="26"/>
                  <a:pt x="322" y="18"/>
                </a:cubicBezTo>
                <a:cubicBezTo>
                  <a:pt x="344" y="12"/>
                  <a:pt x="377" y="0"/>
                  <a:pt x="400" y="6"/>
                </a:cubicBezTo>
                <a:cubicBezTo>
                  <a:pt x="426" y="12"/>
                  <a:pt x="456" y="19"/>
                  <a:pt x="480" y="32"/>
                </a:cubicBezTo>
                <a:cubicBezTo>
                  <a:pt x="505" y="44"/>
                  <a:pt x="524" y="77"/>
                  <a:pt x="539" y="99"/>
                </a:cubicBezTo>
                <a:cubicBezTo>
                  <a:pt x="553" y="120"/>
                  <a:pt x="564" y="141"/>
                  <a:pt x="581" y="160"/>
                </a:cubicBezTo>
                <a:cubicBezTo>
                  <a:pt x="621" y="205"/>
                  <a:pt x="666" y="254"/>
                  <a:pt x="679" y="315"/>
                </a:cubicBezTo>
                <a:cubicBezTo>
                  <a:pt x="601" y="402"/>
                  <a:pt x="535" y="488"/>
                  <a:pt x="418" y="525"/>
                </a:cubicBezTo>
                <a:cubicBezTo>
                  <a:pt x="328" y="553"/>
                  <a:pt x="226" y="554"/>
                  <a:pt x="132" y="508"/>
                </a:cubicBezTo>
                <a:cubicBezTo>
                  <a:pt x="52" y="469"/>
                  <a:pt x="18" y="462"/>
                  <a:pt x="2" y="367"/>
                </a:cubicBezTo>
                <a:cubicBezTo>
                  <a:pt x="1" y="362"/>
                  <a:pt x="1" y="356"/>
                  <a:pt x="0" y="351"/>
                </a:cubicBezTo>
                <a:cubicBezTo>
                  <a:pt x="7" y="260"/>
                  <a:pt x="78" y="174"/>
                  <a:pt x="133" y="107"/>
                </a:cubicBezTo>
                <a:close/>
              </a:path>
            </a:pathLst>
          </a:custGeom>
          <a:solidFill>
            <a:srgbClr val="FFFFFF"/>
          </a:solid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0" name="Freeform 85"/>
          <p:cNvSpPr>
            <a:spLocks/>
          </p:cNvSpPr>
          <p:nvPr/>
        </p:nvSpPr>
        <p:spPr bwMode="auto">
          <a:xfrm>
            <a:off x="1380208" y="2714576"/>
            <a:ext cx="1120775" cy="428625"/>
          </a:xfrm>
          <a:custGeom>
            <a:avLst/>
            <a:gdLst/>
            <a:ahLst/>
            <a:cxnLst>
              <a:cxn ang="0">
                <a:pos x="502" y="124"/>
              </a:cxn>
              <a:cxn ang="0">
                <a:pos x="418" y="163"/>
              </a:cxn>
              <a:cxn ang="0">
                <a:pos x="132" y="146"/>
              </a:cxn>
              <a:cxn ang="0">
                <a:pos x="0" y="0"/>
              </a:cxn>
            </a:cxnLst>
            <a:rect l="0" t="0" r="r" b="b"/>
            <a:pathLst>
              <a:path w="502" h="192">
                <a:moveTo>
                  <a:pt x="502" y="124"/>
                </a:moveTo>
                <a:cubicBezTo>
                  <a:pt x="476" y="140"/>
                  <a:pt x="449" y="153"/>
                  <a:pt x="418" y="163"/>
                </a:cubicBezTo>
                <a:cubicBezTo>
                  <a:pt x="328" y="191"/>
                  <a:pt x="226" y="192"/>
                  <a:pt x="132" y="146"/>
                </a:cubicBezTo>
                <a:cubicBezTo>
                  <a:pt x="52" y="107"/>
                  <a:pt x="16" y="95"/>
                  <a:pt x="0" y="0"/>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1" name="Freeform 86"/>
          <p:cNvSpPr>
            <a:spLocks/>
          </p:cNvSpPr>
          <p:nvPr/>
        </p:nvSpPr>
        <p:spPr bwMode="auto">
          <a:xfrm>
            <a:off x="2500983" y="1920826"/>
            <a:ext cx="788987" cy="1069975"/>
          </a:xfrm>
          <a:custGeom>
            <a:avLst/>
            <a:gdLst/>
            <a:ahLst/>
            <a:cxnLst>
              <a:cxn ang="0">
                <a:pos x="331" y="0"/>
              </a:cxn>
              <a:cxn ang="0">
                <a:pos x="183" y="301"/>
              </a:cxn>
              <a:cxn ang="0">
                <a:pos x="177" y="308"/>
              </a:cxn>
              <a:cxn ang="0">
                <a:pos x="0" y="479"/>
              </a:cxn>
            </a:cxnLst>
            <a:rect l="0" t="0" r="r" b="b"/>
            <a:pathLst>
              <a:path w="353" h="479">
                <a:moveTo>
                  <a:pt x="331" y="0"/>
                </a:moveTo>
                <a:cubicBezTo>
                  <a:pt x="353" y="114"/>
                  <a:pt x="260" y="215"/>
                  <a:pt x="183" y="301"/>
                </a:cubicBezTo>
                <a:cubicBezTo>
                  <a:pt x="181" y="303"/>
                  <a:pt x="179" y="305"/>
                  <a:pt x="177" y="308"/>
                </a:cubicBezTo>
                <a:cubicBezTo>
                  <a:pt x="120" y="371"/>
                  <a:pt x="69" y="435"/>
                  <a:pt x="0" y="479"/>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2" name="Freeform 87"/>
          <p:cNvSpPr>
            <a:spLocks/>
          </p:cNvSpPr>
          <p:nvPr/>
        </p:nvSpPr>
        <p:spPr bwMode="auto">
          <a:xfrm>
            <a:off x="1634208" y="2305001"/>
            <a:ext cx="1587500" cy="987425"/>
          </a:xfrm>
          <a:custGeom>
            <a:avLst/>
            <a:gdLst/>
            <a:ahLst/>
            <a:cxnLst>
              <a:cxn ang="0">
                <a:pos x="711" y="0"/>
              </a:cxn>
              <a:cxn ang="0">
                <a:pos x="571" y="189"/>
              </a:cxn>
              <a:cxn ang="0">
                <a:pos x="304" y="406"/>
              </a:cxn>
              <a:cxn ang="0">
                <a:pos x="18" y="389"/>
              </a:cxn>
              <a:cxn ang="0">
                <a:pos x="0" y="378"/>
              </a:cxn>
            </a:cxnLst>
            <a:rect l="0" t="0" r="r" b="b"/>
            <a:pathLst>
              <a:path w="711" h="442">
                <a:moveTo>
                  <a:pt x="711" y="0"/>
                </a:moveTo>
                <a:cubicBezTo>
                  <a:pt x="677" y="70"/>
                  <a:pt x="618" y="137"/>
                  <a:pt x="571" y="189"/>
                </a:cubicBezTo>
                <a:cubicBezTo>
                  <a:pt x="490" y="279"/>
                  <a:pt x="424" y="368"/>
                  <a:pt x="304" y="406"/>
                </a:cubicBezTo>
                <a:cubicBezTo>
                  <a:pt x="214" y="434"/>
                  <a:pt x="108" y="442"/>
                  <a:pt x="18" y="389"/>
                </a:cubicBezTo>
                <a:cubicBezTo>
                  <a:pt x="12" y="385"/>
                  <a:pt x="6" y="381"/>
                  <a:pt x="0" y="378"/>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3" name="Freeform 88"/>
          <p:cNvSpPr>
            <a:spLocks/>
          </p:cNvSpPr>
          <p:nvPr/>
        </p:nvSpPr>
        <p:spPr bwMode="auto">
          <a:xfrm>
            <a:off x="3191545" y="1857326"/>
            <a:ext cx="117475" cy="447675"/>
          </a:xfrm>
          <a:custGeom>
            <a:avLst/>
            <a:gdLst/>
            <a:ahLst/>
            <a:cxnLst>
              <a:cxn ang="0">
                <a:pos x="0" y="0"/>
              </a:cxn>
              <a:cxn ang="0">
                <a:pos x="21" y="27"/>
              </a:cxn>
              <a:cxn ang="0">
                <a:pos x="14" y="201"/>
              </a:cxn>
            </a:cxnLst>
            <a:rect l="0" t="0" r="r" b="b"/>
            <a:pathLst>
              <a:path w="53" h="201">
                <a:moveTo>
                  <a:pt x="0" y="0"/>
                </a:moveTo>
                <a:cubicBezTo>
                  <a:pt x="8" y="9"/>
                  <a:pt x="15" y="18"/>
                  <a:pt x="21" y="27"/>
                </a:cubicBezTo>
                <a:cubicBezTo>
                  <a:pt x="53" y="81"/>
                  <a:pt x="43" y="142"/>
                  <a:pt x="14" y="201"/>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4" name="Freeform 89"/>
          <p:cNvSpPr>
            <a:spLocks/>
          </p:cNvSpPr>
          <p:nvPr/>
        </p:nvSpPr>
        <p:spPr bwMode="auto">
          <a:xfrm>
            <a:off x="2051720" y="1563638"/>
            <a:ext cx="1139825" cy="293688"/>
          </a:xfrm>
          <a:custGeom>
            <a:avLst/>
            <a:gdLst/>
            <a:ahLst/>
            <a:cxnLst>
              <a:cxn ang="0">
                <a:pos x="0" y="111"/>
              </a:cxn>
              <a:cxn ang="0">
                <a:pos x="455" y="88"/>
              </a:cxn>
              <a:cxn ang="0">
                <a:pos x="510" y="131"/>
              </a:cxn>
            </a:cxnLst>
            <a:rect l="0" t="0" r="r" b="b"/>
            <a:pathLst>
              <a:path w="510" h="131">
                <a:moveTo>
                  <a:pt x="0" y="111"/>
                </a:moveTo>
                <a:cubicBezTo>
                  <a:pt x="137" y="26"/>
                  <a:pt x="301" y="0"/>
                  <a:pt x="455" y="88"/>
                </a:cubicBezTo>
                <a:cubicBezTo>
                  <a:pt x="478" y="102"/>
                  <a:pt x="496" y="116"/>
                  <a:pt x="510" y="131"/>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5" name="Freeform 90"/>
          <p:cNvSpPr>
            <a:spLocks/>
          </p:cNvSpPr>
          <p:nvPr/>
        </p:nvSpPr>
        <p:spPr bwMode="auto">
          <a:xfrm>
            <a:off x="1380208" y="1812876"/>
            <a:ext cx="671512" cy="1200150"/>
          </a:xfrm>
          <a:custGeom>
            <a:avLst/>
            <a:gdLst/>
            <a:ahLst/>
            <a:cxnLst>
              <a:cxn ang="0">
                <a:pos x="41" y="538"/>
              </a:cxn>
              <a:cxn ang="0">
                <a:pos x="2" y="438"/>
              </a:cxn>
              <a:cxn ang="0">
                <a:pos x="0" y="392"/>
              </a:cxn>
              <a:cxn ang="0">
                <a:pos x="1" y="388"/>
              </a:cxn>
              <a:cxn ang="0">
                <a:pos x="133" y="149"/>
              </a:cxn>
              <a:cxn ang="0">
                <a:pos x="157" y="121"/>
              </a:cxn>
              <a:cxn ang="0">
                <a:pos x="301" y="0"/>
              </a:cxn>
            </a:cxnLst>
            <a:rect l="0" t="0" r="r" b="b"/>
            <a:pathLst>
              <a:path w="301" h="538">
                <a:moveTo>
                  <a:pt x="41" y="538"/>
                </a:moveTo>
                <a:cubicBezTo>
                  <a:pt x="22" y="513"/>
                  <a:pt x="10" y="483"/>
                  <a:pt x="2" y="438"/>
                </a:cubicBezTo>
                <a:cubicBezTo>
                  <a:pt x="0" y="427"/>
                  <a:pt x="0" y="405"/>
                  <a:pt x="0" y="392"/>
                </a:cubicBezTo>
                <a:cubicBezTo>
                  <a:pt x="0" y="390"/>
                  <a:pt x="0" y="389"/>
                  <a:pt x="1" y="388"/>
                </a:cubicBezTo>
                <a:cubicBezTo>
                  <a:pt x="10" y="299"/>
                  <a:pt x="79" y="214"/>
                  <a:pt x="133" y="149"/>
                </a:cubicBezTo>
                <a:cubicBezTo>
                  <a:pt x="141" y="139"/>
                  <a:pt x="149" y="130"/>
                  <a:pt x="157" y="121"/>
                </a:cubicBezTo>
                <a:cubicBezTo>
                  <a:pt x="199" y="74"/>
                  <a:pt x="248" y="33"/>
                  <a:pt x="301" y="0"/>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6" name="Freeform 91"/>
          <p:cNvSpPr>
            <a:spLocks/>
          </p:cNvSpPr>
          <p:nvPr/>
        </p:nvSpPr>
        <p:spPr bwMode="auto">
          <a:xfrm>
            <a:off x="1472283" y="3013026"/>
            <a:ext cx="161925" cy="136525"/>
          </a:xfrm>
          <a:custGeom>
            <a:avLst/>
            <a:gdLst/>
            <a:ahLst/>
            <a:cxnLst>
              <a:cxn ang="0">
                <a:pos x="73" y="61"/>
              </a:cxn>
              <a:cxn ang="0">
                <a:pos x="0" y="0"/>
              </a:cxn>
            </a:cxnLst>
            <a:rect l="0" t="0" r="r" b="b"/>
            <a:pathLst>
              <a:path w="73" h="61">
                <a:moveTo>
                  <a:pt x="73" y="61"/>
                </a:moveTo>
                <a:cubicBezTo>
                  <a:pt x="41" y="41"/>
                  <a:pt x="17" y="23"/>
                  <a:pt x="0" y="0"/>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7" name="Freeform 94"/>
          <p:cNvSpPr>
            <a:spLocks/>
          </p:cNvSpPr>
          <p:nvPr/>
        </p:nvSpPr>
        <p:spPr bwMode="auto">
          <a:xfrm>
            <a:off x="1764383" y="2030363"/>
            <a:ext cx="549275" cy="657225"/>
          </a:xfrm>
          <a:custGeom>
            <a:avLst/>
            <a:gdLst/>
            <a:ahLst/>
            <a:cxnLst>
              <a:cxn ang="0">
                <a:pos x="213" y="20"/>
              </a:cxn>
              <a:cxn ang="0">
                <a:pos x="81" y="106"/>
              </a:cxn>
              <a:cxn ang="0">
                <a:pos x="29" y="276"/>
              </a:cxn>
              <a:cxn ang="0">
                <a:pos x="182" y="158"/>
              </a:cxn>
              <a:cxn ang="0">
                <a:pos x="213" y="20"/>
              </a:cxn>
            </a:cxnLst>
            <a:rect l="0" t="0" r="r" b="b"/>
            <a:pathLst>
              <a:path w="246" h="294">
                <a:moveTo>
                  <a:pt x="213" y="20"/>
                </a:moveTo>
                <a:cubicBezTo>
                  <a:pt x="186" y="0"/>
                  <a:pt x="120" y="45"/>
                  <a:pt x="81" y="106"/>
                </a:cubicBezTo>
                <a:cubicBezTo>
                  <a:pt x="42" y="168"/>
                  <a:pt x="0" y="257"/>
                  <a:pt x="29" y="276"/>
                </a:cubicBezTo>
                <a:cubicBezTo>
                  <a:pt x="58" y="294"/>
                  <a:pt x="149" y="208"/>
                  <a:pt x="182" y="158"/>
                </a:cubicBezTo>
                <a:cubicBezTo>
                  <a:pt x="216" y="109"/>
                  <a:pt x="246" y="44"/>
                  <a:pt x="213" y="20"/>
                </a:cubicBezTo>
                <a:close/>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8" name="Freeform 95"/>
          <p:cNvSpPr>
            <a:spLocks/>
          </p:cNvSpPr>
          <p:nvPr/>
        </p:nvSpPr>
        <p:spPr bwMode="auto">
          <a:xfrm>
            <a:off x="1864395" y="2084338"/>
            <a:ext cx="350838" cy="560388"/>
          </a:xfrm>
          <a:custGeom>
            <a:avLst/>
            <a:gdLst/>
            <a:ahLst/>
            <a:cxnLst>
              <a:cxn ang="0">
                <a:pos x="5" y="205"/>
              </a:cxn>
              <a:cxn ang="0">
                <a:pos x="157" y="103"/>
              </a:cxn>
              <a:cxn ang="0">
                <a:pos x="137" y="134"/>
              </a:cxn>
              <a:cxn ang="0">
                <a:pos x="10" y="249"/>
              </a:cxn>
              <a:cxn ang="0">
                <a:pos x="5" y="205"/>
              </a:cxn>
            </a:cxnLst>
            <a:rect l="0" t="0" r="r" b="b"/>
            <a:pathLst>
              <a:path w="157" h="251">
                <a:moveTo>
                  <a:pt x="5" y="205"/>
                </a:moveTo>
                <a:cubicBezTo>
                  <a:pt x="11" y="125"/>
                  <a:pt x="138" y="0"/>
                  <a:pt x="157" y="103"/>
                </a:cubicBezTo>
                <a:cubicBezTo>
                  <a:pt x="151" y="114"/>
                  <a:pt x="144" y="124"/>
                  <a:pt x="137" y="134"/>
                </a:cubicBezTo>
                <a:cubicBezTo>
                  <a:pt x="113" y="170"/>
                  <a:pt x="50" y="228"/>
                  <a:pt x="10" y="249"/>
                </a:cubicBezTo>
                <a:cubicBezTo>
                  <a:pt x="0" y="251"/>
                  <a:pt x="4" y="229"/>
                  <a:pt x="5" y="205"/>
                </a:cubicBezTo>
                <a:close/>
              </a:path>
            </a:pathLst>
          </a:custGeom>
          <a:solidFill>
            <a:srgbClr val="0079C1"/>
          </a:solid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9" name="Freeform 96"/>
          <p:cNvSpPr>
            <a:spLocks/>
          </p:cNvSpPr>
          <p:nvPr/>
        </p:nvSpPr>
        <p:spPr bwMode="auto">
          <a:xfrm>
            <a:off x="0" y="2263726"/>
            <a:ext cx="770608" cy="363537"/>
          </a:xfrm>
          <a:custGeom>
            <a:avLst/>
            <a:gdLst/>
            <a:ahLst/>
            <a:cxnLst>
              <a:cxn ang="0">
                <a:pos x="722" y="85"/>
              </a:cxn>
              <a:cxn ang="0">
                <a:pos x="540" y="35"/>
              </a:cxn>
              <a:cxn ang="0">
                <a:pos x="194" y="157"/>
              </a:cxn>
              <a:cxn ang="0">
                <a:pos x="0" y="157"/>
              </a:cxn>
            </a:cxnLst>
            <a:rect l="0" t="0" r="r" b="b"/>
            <a:pathLst>
              <a:path w="722" h="163">
                <a:moveTo>
                  <a:pt x="722" y="85"/>
                </a:moveTo>
                <a:cubicBezTo>
                  <a:pt x="703" y="29"/>
                  <a:pt x="653" y="0"/>
                  <a:pt x="540" y="35"/>
                </a:cubicBezTo>
                <a:cubicBezTo>
                  <a:pt x="423" y="70"/>
                  <a:pt x="321" y="157"/>
                  <a:pt x="194" y="157"/>
                </a:cubicBezTo>
                <a:cubicBezTo>
                  <a:pt x="130" y="163"/>
                  <a:pt x="64" y="157"/>
                  <a:pt x="0" y="157"/>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40" name="Freeform 97"/>
          <p:cNvSpPr>
            <a:spLocks/>
          </p:cNvSpPr>
          <p:nvPr/>
        </p:nvSpPr>
        <p:spPr bwMode="auto">
          <a:xfrm>
            <a:off x="673770" y="2452638"/>
            <a:ext cx="190500" cy="1268413"/>
          </a:xfrm>
          <a:custGeom>
            <a:avLst/>
            <a:gdLst/>
            <a:ahLst/>
            <a:cxnLst>
              <a:cxn ang="0">
                <a:pos x="85" y="568"/>
              </a:cxn>
              <a:cxn ang="0">
                <a:pos x="23" y="279"/>
              </a:cxn>
              <a:cxn ang="0">
                <a:pos x="43" y="0"/>
              </a:cxn>
            </a:cxnLst>
            <a:rect l="0" t="0" r="r" b="b"/>
            <a:pathLst>
              <a:path w="85" h="568">
                <a:moveTo>
                  <a:pt x="85" y="568"/>
                </a:moveTo>
                <a:cubicBezTo>
                  <a:pt x="19" y="509"/>
                  <a:pt x="0" y="409"/>
                  <a:pt x="23" y="279"/>
                </a:cubicBezTo>
                <a:cubicBezTo>
                  <a:pt x="37" y="196"/>
                  <a:pt x="68" y="75"/>
                  <a:pt x="43" y="0"/>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41" name="Freeform 98"/>
          <p:cNvSpPr>
            <a:spLocks/>
          </p:cNvSpPr>
          <p:nvPr/>
        </p:nvSpPr>
        <p:spPr bwMode="auto">
          <a:xfrm>
            <a:off x="864270" y="3538488"/>
            <a:ext cx="1025525" cy="330200"/>
          </a:xfrm>
          <a:custGeom>
            <a:avLst/>
            <a:gdLst/>
            <a:ahLst/>
            <a:cxnLst>
              <a:cxn ang="0">
                <a:pos x="448" y="0"/>
              </a:cxn>
              <a:cxn ang="0">
                <a:pos x="239" y="138"/>
              </a:cxn>
              <a:cxn ang="0">
                <a:pos x="0" y="82"/>
              </a:cxn>
            </a:cxnLst>
            <a:rect l="0" t="0" r="r" b="b"/>
            <a:pathLst>
              <a:path w="459" h="148">
                <a:moveTo>
                  <a:pt x="448" y="0"/>
                </a:moveTo>
                <a:cubicBezTo>
                  <a:pt x="459" y="75"/>
                  <a:pt x="300" y="133"/>
                  <a:pt x="239" y="138"/>
                </a:cubicBezTo>
                <a:cubicBezTo>
                  <a:pt x="130" y="148"/>
                  <a:pt x="51" y="128"/>
                  <a:pt x="0" y="82"/>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42" name="Freeform 99"/>
          <p:cNvSpPr>
            <a:spLocks/>
          </p:cNvSpPr>
          <p:nvPr/>
        </p:nvSpPr>
        <p:spPr bwMode="auto">
          <a:xfrm>
            <a:off x="1523083" y="3105101"/>
            <a:ext cx="341312" cy="433387"/>
          </a:xfrm>
          <a:custGeom>
            <a:avLst/>
            <a:gdLst/>
            <a:ahLst/>
            <a:cxnLst>
              <a:cxn ang="0">
                <a:pos x="75" y="0"/>
              </a:cxn>
              <a:cxn ang="0">
                <a:pos x="58" y="12"/>
              </a:cxn>
              <a:cxn ang="0">
                <a:pos x="115" y="140"/>
              </a:cxn>
              <a:cxn ang="0">
                <a:pos x="153" y="194"/>
              </a:cxn>
            </a:cxnLst>
            <a:rect l="0" t="0" r="r" b="b"/>
            <a:pathLst>
              <a:path w="153" h="194">
                <a:moveTo>
                  <a:pt x="75" y="0"/>
                </a:moveTo>
                <a:cubicBezTo>
                  <a:pt x="68" y="4"/>
                  <a:pt x="63" y="8"/>
                  <a:pt x="58" y="12"/>
                </a:cubicBezTo>
                <a:cubicBezTo>
                  <a:pt x="0" y="61"/>
                  <a:pt x="69" y="103"/>
                  <a:pt x="115" y="140"/>
                </a:cubicBezTo>
                <a:cubicBezTo>
                  <a:pt x="139" y="158"/>
                  <a:pt x="151" y="176"/>
                  <a:pt x="153" y="194"/>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44" name="Oval 101"/>
          <p:cNvSpPr>
            <a:spLocks noChangeArrowheads="1"/>
          </p:cNvSpPr>
          <p:nvPr/>
        </p:nvSpPr>
        <p:spPr bwMode="auto">
          <a:xfrm>
            <a:off x="1653258" y="3076526"/>
            <a:ext cx="49212" cy="61912"/>
          </a:xfrm>
          <a:prstGeom prst="ellipse">
            <a:avLst/>
          </a:prstGeom>
          <a:solidFill>
            <a:srgbClr val="FFFFFF"/>
          </a:solidFill>
          <a:ln w="3810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45" name="Freeform 114"/>
          <p:cNvSpPr>
            <a:spLocks/>
          </p:cNvSpPr>
          <p:nvPr/>
        </p:nvSpPr>
        <p:spPr bwMode="auto">
          <a:xfrm>
            <a:off x="1702470" y="1924001"/>
            <a:ext cx="657225" cy="1127125"/>
          </a:xfrm>
          <a:custGeom>
            <a:avLst/>
            <a:gdLst/>
            <a:ahLst/>
            <a:cxnLst>
              <a:cxn ang="0">
                <a:pos x="295" y="0"/>
              </a:cxn>
              <a:cxn ang="0">
                <a:pos x="236" y="69"/>
              </a:cxn>
              <a:cxn ang="0">
                <a:pos x="210" y="129"/>
              </a:cxn>
              <a:cxn ang="0">
                <a:pos x="67" y="326"/>
              </a:cxn>
              <a:cxn ang="0">
                <a:pos x="36" y="377"/>
              </a:cxn>
              <a:cxn ang="0">
                <a:pos x="6" y="505"/>
              </a:cxn>
            </a:cxnLst>
            <a:rect l="0" t="0" r="r" b="b"/>
            <a:pathLst>
              <a:path w="295" h="505">
                <a:moveTo>
                  <a:pt x="295" y="0"/>
                </a:moveTo>
                <a:cubicBezTo>
                  <a:pt x="236" y="69"/>
                  <a:pt x="236" y="69"/>
                  <a:pt x="236" y="69"/>
                </a:cubicBezTo>
                <a:cubicBezTo>
                  <a:pt x="210" y="129"/>
                  <a:pt x="210" y="129"/>
                  <a:pt x="210" y="129"/>
                </a:cubicBezTo>
                <a:cubicBezTo>
                  <a:pt x="67" y="326"/>
                  <a:pt x="67" y="326"/>
                  <a:pt x="67" y="326"/>
                </a:cubicBezTo>
                <a:cubicBezTo>
                  <a:pt x="67" y="326"/>
                  <a:pt x="54" y="339"/>
                  <a:pt x="36" y="377"/>
                </a:cubicBezTo>
                <a:cubicBezTo>
                  <a:pt x="16" y="421"/>
                  <a:pt x="0" y="456"/>
                  <a:pt x="6" y="505"/>
                </a:cubicBez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46" name="Text Box 40"/>
          <p:cNvSpPr txBox="1">
            <a:spLocks noChangeArrowheads="1"/>
          </p:cNvSpPr>
          <p:nvPr/>
        </p:nvSpPr>
        <p:spPr bwMode="auto">
          <a:xfrm>
            <a:off x="3203848" y="2715766"/>
            <a:ext cx="5328592" cy="1675501"/>
          </a:xfrm>
          <a:prstGeom prst="rect">
            <a:avLst/>
          </a:prstGeom>
          <a:noFill/>
          <a:ln w="9525">
            <a:noFill/>
            <a:miter lim="800000"/>
            <a:headEnd/>
            <a:tailEnd/>
          </a:ln>
          <a:effectLst/>
        </p:spPr>
        <p:txBody>
          <a:bodyPr anchor="ctr"/>
          <a:lstStyle/>
          <a:p>
            <a:pPr algn="ctr">
              <a:spcBef>
                <a:spcPct val="50000"/>
              </a:spcBef>
            </a:pPr>
            <a:r>
              <a:rPr lang="zh-CN" altLang="en-US" sz="4800" b="1" dirty="0" smtClean="0">
                <a:solidFill>
                  <a:schemeClr val="accent6">
                    <a:lumMod val="75000"/>
                  </a:schemeClr>
                </a:solidFill>
                <a:latin typeface="微软雅黑" pitchFamily="34" charset="-122"/>
                <a:ea typeface="微软雅黑" pitchFamily="34" charset="-122"/>
              </a:rPr>
              <a:t>一对一顾问式服务</a:t>
            </a:r>
            <a:endParaRPr lang="en-GB" altLang="zh-CN" sz="4800" b="1" dirty="0">
              <a:solidFill>
                <a:schemeClr val="accent6">
                  <a:lumMod val="75000"/>
                </a:schemeClr>
              </a:solidFill>
              <a:latin typeface="微软雅黑" pitchFamily="34" charset="-122"/>
              <a:ea typeface="微软雅黑" pitchFamily="34" charset="-122"/>
            </a:endParaRPr>
          </a:p>
        </p:txBody>
      </p:sp>
      <p:sp>
        <p:nvSpPr>
          <p:cNvPr id="47" name="Text Box 41"/>
          <p:cNvSpPr txBox="1">
            <a:spLocks noChangeArrowheads="1"/>
          </p:cNvSpPr>
          <p:nvPr/>
        </p:nvSpPr>
        <p:spPr bwMode="auto">
          <a:xfrm>
            <a:off x="3419872" y="1995686"/>
            <a:ext cx="6336704" cy="1369690"/>
          </a:xfrm>
          <a:prstGeom prst="rect">
            <a:avLst/>
          </a:prstGeom>
          <a:noFill/>
          <a:ln w="9525">
            <a:noFill/>
            <a:miter lim="800000"/>
            <a:headEnd/>
            <a:tailEnd/>
          </a:ln>
          <a:effectLst/>
        </p:spPr>
        <p:txBody>
          <a:bodyPr anchor="ctr"/>
          <a:lstStyle/>
          <a:p>
            <a:pPr>
              <a:spcBef>
                <a:spcPct val="50000"/>
              </a:spcBef>
            </a:pPr>
            <a:r>
              <a:rPr lang="en-US" altLang="zh-CN" sz="7200" b="1" dirty="0" smtClean="0">
                <a:solidFill>
                  <a:schemeClr val="accent6">
                    <a:lumMod val="75000"/>
                  </a:schemeClr>
                </a:solidFill>
                <a:latin typeface="微软雅黑" pitchFamily="34" charset="-122"/>
                <a:ea typeface="微软雅黑" pitchFamily="34" charset="-122"/>
              </a:rPr>
              <a:t>7x24</a:t>
            </a:r>
            <a:r>
              <a:rPr lang="zh-CN" altLang="en-US" sz="2800" dirty="0" smtClean="0">
                <a:solidFill>
                  <a:schemeClr val="accent6">
                    <a:lumMod val="75000"/>
                  </a:schemeClr>
                </a:solidFill>
                <a:latin typeface="微软雅黑" pitchFamily="34" charset="-122"/>
                <a:ea typeface="微软雅黑" pitchFamily="34" charset="-122"/>
              </a:rPr>
              <a:t>快速响应支持</a:t>
            </a:r>
            <a:r>
              <a:rPr lang="en-US" altLang="zh-CN" sz="7200" dirty="0" smtClean="0">
                <a:solidFill>
                  <a:schemeClr val="accent6">
                    <a:lumMod val="75000"/>
                  </a:schemeClr>
                </a:solidFill>
                <a:latin typeface="微软雅黑" pitchFamily="34" charset="-122"/>
                <a:ea typeface="微软雅黑" pitchFamily="34" charset="-122"/>
              </a:rPr>
              <a:t> </a:t>
            </a:r>
            <a:endParaRPr lang="en-GB" altLang="zh-CN" sz="7200" dirty="0">
              <a:solidFill>
                <a:schemeClr val="accent6">
                  <a:lumMod val="75000"/>
                </a:schemeClr>
              </a:solidFill>
              <a:latin typeface="微软雅黑" pitchFamily="34" charset="-122"/>
              <a:ea typeface="微软雅黑" pitchFamily="34" charset="-122"/>
            </a:endParaRPr>
          </a:p>
        </p:txBody>
      </p:sp>
      <p:sp>
        <p:nvSpPr>
          <p:cNvPr id="48" name="Text Box 52"/>
          <p:cNvSpPr txBox="1">
            <a:spLocks noChangeArrowheads="1"/>
          </p:cNvSpPr>
          <p:nvPr/>
        </p:nvSpPr>
        <p:spPr bwMode="auto">
          <a:xfrm>
            <a:off x="4427984" y="1059582"/>
            <a:ext cx="3884613" cy="1235075"/>
          </a:xfrm>
          <a:prstGeom prst="rect">
            <a:avLst/>
          </a:prstGeom>
          <a:noFill/>
          <a:ln w="9525">
            <a:noFill/>
            <a:miter lim="800000"/>
            <a:headEnd/>
            <a:tailEnd/>
          </a:ln>
          <a:effectLst/>
        </p:spPr>
        <p:txBody>
          <a:bodyPr anchor="ctr"/>
          <a:lstStyle/>
          <a:p>
            <a:pPr algn="ctr">
              <a:spcBef>
                <a:spcPct val="50000"/>
              </a:spcBef>
            </a:pPr>
            <a:r>
              <a:rPr lang="en-GB" altLang="zh-CN" sz="8000" b="1" dirty="0">
                <a:solidFill>
                  <a:schemeClr val="bg1">
                    <a:lumMod val="75000"/>
                  </a:schemeClr>
                </a:solidFill>
                <a:latin typeface="微软雅黑" pitchFamily="34" charset="-122"/>
                <a:ea typeface="微软雅黑" pitchFamily="34" charset="-122"/>
              </a:rPr>
              <a:t>help?</a:t>
            </a:r>
          </a:p>
        </p:txBody>
      </p:sp>
      <p:sp>
        <p:nvSpPr>
          <p:cNvPr id="49" name="Text Box 53"/>
          <p:cNvSpPr txBox="1">
            <a:spLocks noChangeArrowheads="1"/>
          </p:cNvSpPr>
          <p:nvPr/>
        </p:nvSpPr>
        <p:spPr bwMode="auto">
          <a:xfrm>
            <a:off x="3059832" y="555526"/>
            <a:ext cx="3587750" cy="1009650"/>
          </a:xfrm>
          <a:prstGeom prst="rect">
            <a:avLst/>
          </a:prstGeom>
          <a:noFill/>
          <a:ln w="9525">
            <a:noFill/>
            <a:miter lim="800000"/>
            <a:headEnd/>
            <a:tailEnd/>
          </a:ln>
          <a:effectLst/>
        </p:spPr>
        <p:txBody>
          <a:bodyPr anchor="ctr"/>
          <a:lstStyle/>
          <a:p>
            <a:pPr>
              <a:spcBef>
                <a:spcPct val="50000"/>
              </a:spcBef>
            </a:pPr>
            <a:r>
              <a:rPr lang="en-GB" altLang="zh-CN" sz="3600" dirty="0">
                <a:solidFill>
                  <a:schemeClr val="bg1">
                    <a:lumMod val="75000"/>
                  </a:schemeClr>
                </a:solidFill>
                <a:latin typeface="微软雅黑" pitchFamily="34" charset="-122"/>
                <a:ea typeface="微软雅黑" pitchFamily="34" charset="-122"/>
              </a:rPr>
              <a:t>How can we</a:t>
            </a:r>
          </a:p>
        </p:txBody>
      </p:sp>
      <p:sp>
        <p:nvSpPr>
          <p:cNvPr id="50" name="矩形 49"/>
          <p:cNvSpPr/>
          <p:nvPr/>
        </p:nvSpPr>
        <p:spPr>
          <a:xfrm>
            <a:off x="3419872" y="4011910"/>
            <a:ext cx="5328592" cy="646331"/>
          </a:xfrm>
          <a:prstGeom prst="rect">
            <a:avLst/>
          </a:prstGeom>
        </p:spPr>
        <p:txBody>
          <a:bodyPr wrap="square">
            <a:spAutoFit/>
          </a:bodyPr>
          <a:lstStyle/>
          <a:p>
            <a:pPr algn="just"/>
            <a:r>
              <a:rPr lang="zh-CN" altLang="en-US" dirty="0" smtClean="0">
                <a:solidFill>
                  <a:schemeClr val="bg1">
                    <a:lumMod val="65000"/>
                  </a:schemeClr>
                </a:solidFill>
                <a:latin typeface="微软雅黑" pitchFamily="34" charset="-122"/>
                <a:ea typeface="微软雅黑" pitchFamily="34" charset="-122"/>
              </a:rPr>
              <a:t>宝付拥有资深的营销团队，提供一对一顾问式专享服务，专业的客服中心提供</a:t>
            </a:r>
            <a:r>
              <a:rPr lang="en-US" altLang="zh-CN" dirty="0" smtClean="0">
                <a:solidFill>
                  <a:schemeClr val="bg1">
                    <a:lumMod val="65000"/>
                  </a:schemeClr>
                </a:solidFill>
                <a:latin typeface="微软雅黑" pitchFamily="34" charset="-122"/>
                <a:ea typeface="微软雅黑" pitchFamily="34" charset="-122"/>
              </a:rPr>
              <a:t>7X24</a:t>
            </a:r>
            <a:r>
              <a:rPr lang="zh-CN" altLang="en-US" dirty="0" smtClean="0">
                <a:solidFill>
                  <a:schemeClr val="bg1">
                    <a:lumMod val="65000"/>
                  </a:schemeClr>
                </a:solidFill>
                <a:latin typeface="微软雅黑" pitchFamily="34" charset="-122"/>
                <a:ea typeface="微软雅黑" pitchFamily="34" charset="-122"/>
              </a:rPr>
              <a:t>小时宝付关怀</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300"/>
                                        <p:tgtEl>
                                          <p:spTgt spid="3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up)">
                                      <p:cBhvr>
                                        <p:cTn id="10" dur="300"/>
                                        <p:tgtEl>
                                          <p:spTgt spid="4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300"/>
                                        <p:tgtEl>
                                          <p:spTgt spid="4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down)">
                                      <p:cBhvr>
                                        <p:cTn id="16" dur="200"/>
                                        <p:tgtEl>
                                          <p:spTgt spid="42"/>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right)">
                                      <p:cBhvr>
                                        <p:cTn id="19" dur="1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200"/>
                                        <p:tgtEl>
                                          <p:spTgt spid="4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400"/>
                                        <p:tgtEl>
                                          <p:spTgt spid="3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300"/>
                                        <p:tgtEl>
                                          <p:spTgt spid="35"/>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200"/>
                                        <p:tgtEl>
                                          <p:spTgt spid="3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down)">
                                      <p:cBhvr>
                                        <p:cTn id="34" dur="200"/>
                                        <p:tgtEl>
                                          <p:spTgt spid="33"/>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up)">
                                      <p:cBhvr>
                                        <p:cTn id="37" dur="300"/>
                                        <p:tgtEl>
                                          <p:spTgt spid="31"/>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right)">
                                      <p:cBhvr>
                                        <p:cTn id="40" dur="300"/>
                                        <p:tgtEl>
                                          <p:spTgt spid="3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wipe(down)">
                                      <p:cBhvr>
                                        <p:cTn id="46" dur="300"/>
                                        <p:tgtEl>
                                          <p:spTgt spid="45"/>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down)">
                                      <p:cBhvr>
                                        <p:cTn id="49" dur="500"/>
                                        <p:tgtEl>
                                          <p:spTgt spid="3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down)">
                                      <p:cBhvr>
                                        <p:cTn id="52" dur="500"/>
                                        <p:tgtEl>
                                          <p:spTgt spid="38"/>
                                        </p:tgtEl>
                                      </p:cBhvr>
                                    </p:animEffect>
                                  </p:childTnLst>
                                </p:cTn>
                              </p:par>
                              <p:par>
                                <p:cTn id="53" presetID="47"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anim calcmode="lin" valueType="num">
                                      <p:cBhvr>
                                        <p:cTn id="56" dur="500" fill="hold"/>
                                        <p:tgtEl>
                                          <p:spTgt spid="49"/>
                                        </p:tgtEl>
                                        <p:attrNameLst>
                                          <p:attrName>ppt_x</p:attrName>
                                        </p:attrNameLst>
                                      </p:cBhvr>
                                      <p:tavLst>
                                        <p:tav tm="0">
                                          <p:val>
                                            <p:strVal val="#ppt_x"/>
                                          </p:val>
                                        </p:tav>
                                        <p:tav tm="100000">
                                          <p:val>
                                            <p:strVal val="#ppt_x"/>
                                          </p:val>
                                        </p:tav>
                                      </p:tavLst>
                                    </p:anim>
                                    <p:anim calcmode="lin" valueType="num">
                                      <p:cBhvr>
                                        <p:cTn id="57" dur="500" fill="hold"/>
                                        <p:tgtEl>
                                          <p:spTgt spid="49"/>
                                        </p:tgtEl>
                                        <p:attrNameLst>
                                          <p:attrName>ppt_y</p:attrName>
                                        </p:attrNameLst>
                                      </p:cBhvr>
                                      <p:tavLst>
                                        <p:tav tm="0">
                                          <p:val>
                                            <p:strVal val="#ppt_y-.1"/>
                                          </p:val>
                                        </p:tav>
                                        <p:tav tm="100000">
                                          <p:val>
                                            <p:strVal val="#ppt_y"/>
                                          </p:val>
                                        </p:tav>
                                      </p:tavLst>
                                    </p:anim>
                                  </p:childTnLst>
                                </p:cTn>
                              </p:par>
                              <p:par>
                                <p:cTn id="58" presetID="10"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anim calcmode="lin" valueType="num">
                                      <p:cBhvr>
                                        <p:cTn id="66" dur="500" fill="hold"/>
                                        <p:tgtEl>
                                          <p:spTgt spid="47"/>
                                        </p:tgtEl>
                                        <p:attrNameLst>
                                          <p:attrName>ppt_x</p:attrName>
                                        </p:attrNameLst>
                                      </p:cBhvr>
                                      <p:tavLst>
                                        <p:tav tm="0">
                                          <p:val>
                                            <p:strVal val="#ppt_x"/>
                                          </p:val>
                                        </p:tav>
                                        <p:tav tm="100000">
                                          <p:val>
                                            <p:strVal val="#ppt_x"/>
                                          </p:val>
                                        </p:tav>
                                      </p:tavLst>
                                    </p:anim>
                                    <p:anim calcmode="lin" valueType="num">
                                      <p:cBhvr>
                                        <p:cTn id="67" dur="5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50" presetClass="entr" presetSubtype="0" decel="100000" fill="hold" grpId="0" nodeType="clickEffect">
                                  <p:stCondLst>
                                    <p:cond delay="0"/>
                                  </p:stCondLst>
                                  <p:childTnLst>
                                    <p:set>
                                      <p:cBhvr>
                                        <p:cTn id="71" dur="1" fill="hold">
                                          <p:stCondLst>
                                            <p:cond delay="0"/>
                                          </p:stCondLst>
                                        </p:cTn>
                                        <p:tgtEl>
                                          <p:spTgt spid="46"/>
                                        </p:tgtEl>
                                        <p:attrNameLst>
                                          <p:attrName>style.visibility</p:attrName>
                                        </p:attrNameLst>
                                      </p:cBhvr>
                                      <p:to>
                                        <p:strVal val="visible"/>
                                      </p:to>
                                    </p:set>
                                    <p:anim calcmode="lin" valueType="num">
                                      <p:cBhvr>
                                        <p:cTn id="72" dur="500" fill="hold"/>
                                        <p:tgtEl>
                                          <p:spTgt spid="46"/>
                                        </p:tgtEl>
                                        <p:attrNameLst>
                                          <p:attrName>ppt_w</p:attrName>
                                        </p:attrNameLst>
                                      </p:cBhvr>
                                      <p:tavLst>
                                        <p:tav tm="0">
                                          <p:val>
                                            <p:strVal val="#ppt_w+.3"/>
                                          </p:val>
                                        </p:tav>
                                        <p:tav tm="100000">
                                          <p:val>
                                            <p:strVal val="#ppt_w"/>
                                          </p:val>
                                        </p:tav>
                                      </p:tavLst>
                                    </p:anim>
                                    <p:anim calcmode="lin" valueType="num">
                                      <p:cBhvr>
                                        <p:cTn id="73" dur="500" fill="hold"/>
                                        <p:tgtEl>
                                          <p:spTgt spid="46"/>
                                        </p:tgtEl>
                                        <p:attrNameLst>
                                          <p:attrName>ppt_h</p:attrName>
                                        </p:attrNameLst>
                                      </p:cBhvr>
                                      <p:tavLst>
                                        <p:tav tm="0">
                                          <p:val>
                                            <p:strVal val="#ppt_h"/>
                                          </p:val>
                                        </p:tav>
                                        <p:tav tm="100000">
                                          <p:val>
                                            <p:strVal val="#ppt_h"/>
                                          </p:val>
                                        </p:tav>
                                      </p:tavLst>
                                    </p:anim>
                                    <p:animEffect transition="in" filter="fade">
                                      <p:cBhvr>
                                        <p:cTn id="74" dur="500"/>
                                        <p:tgtEl>
                                          <p:spTgt spid="4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4" grpId="0" animBg="1"/>
      <p:bldP spid="45" grpId="0" animBg="1"/>
      <p:bldP spid="46" grpId="0"/>
      <p:bldP spid="47" grpId="0"/>
      <p:bldP spid="48" grpId="0"/>
      <p:bldP spid="49" grpId="0"/>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1403648" y="1131590"/>
            <a:ext cx="6618288" cy="2816225"/>
            <a:chOff x="2778125" y="1411288"/>
            <a:chExt cx="6618288" cy="2816225"/>
          </a:xfrm>
        </p:grpSpPr>
        <p:sp>
          <p:nvSpPr>
            <p:cNvPr id="55" name="Freeform 2"/>
            <p:cNvSpPr>
              <a:spLocks/>
            </p:cNvSpPr>
            <p:nvPr/>
          </p:nvSpPr>
          <p:spPr bwMode="auto">
            <a:xfrm>
              <a:off x="2778125" y="1411288"/>
              <a:ext cx="6618288" cy="2816225"/>
            </a:xfrm>
            <a:custGeom>
              <a:avLst/>
              <a:gdLst>
                <a:gd name="T0" fmla="*/ 2147483647 w 5034"/>
                <a:gd name="T1" fmla="*/ 0 h 1908"/>
                <a:gd name="T2" fmla="*/ 2147483647 w 5034"/>
                <a:gd name="T3" fmla="*/ 2147483647 h 1908"/>
                <a:gd name="T4" fmla="*/ 2147483647 w 5034"/>
                <a:gd name="T5" fmla="*/ 2147483647 h 1908"/>
                <a:gd name="T6" fmla="*/ 0 w 5034"/>
                <a:gd name="T7" fmla="*/ 2147483647 h 1908"/>
                <a:gd name="T8" fmla="*/ 2147483647 w 5034"/>
                <a:gd name="T9" fmla="*/ 2147483647 h 1908"/>
                <a:gd name="T10" fmla="*/ 2147483647 w 5034"/>
                <a:gd name="T11" fmla="*/ 2147483647 h 1908"/>
                <a:gd name="T12" fmla="*/ 2147483647 w 5034"/>
                <a:gd name="T13" fmla="*/ 2147483647 h 1908"/>
                <a:gd name="T14" fmla="*/ 2147483647 w 5034"/>
                <a:gd name="T15" fmla="*/ 0 h 1908"/>
                <a:gd name="T16" fmla="*/ 0 60000 65536"/>
                <a:gd name="T17" fmla="*/ 0 60000 65536"/>
                <a:gd name="T18" fmla="*/ 0 60000 65536"/>
                <a:gd name="T19" fmla="*/ 0 60000 65536"/>
                <a:gd name="T20" fmla="*/ 0 60000 65536"/>
                <a:gd name="T21" fmla="*/ 0 60000 65536"/>
                <a:gd name="T22" fmla="*/ 0 60000 65536"/>
                <a:gd name="T23" fmla="*/ 0 60000 65536"/>
                <a:gd name="T24" fmla="*/ 0 w 5034"/>
                <a:gd name="T25" fmla="*/ 0 h 1908"/>
                <a:gd name="T26" fmla="*/ 5034 w 5034"/>
                <a:gd name="T27" fmla="*/ 1908 h 19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34" h="1908">
                  <a:moveTo>
                    <a:pt x="2502" y="0"/>
                  </a:moveTo>
                  <a:lnTo>
                    <a:pt x="1465" y="383"/>
                  </a:lnTo>
                  <a:lnTo>
                    <a:pt x="1783" y="383"/>
                  </a:lnTo>
                  <a:lnTo>
                    <a:pt x="0" y="1908"/>
                  </a:lnTo>
                  <a:lnTo>
                    <a:pt x="5034" y="1908"/>
                  </a:lnTo>
                  <a:lnTo>
                    <a:pt x="3229" y="383"/>
                  </a:lnTo>
                  <a:lnTo>
                    <a:pt x="3613" y="395"/>
                  </a:lnTo>
                  <a:lnTo>
                    <a:pt x="2502" y="0"/>
                  </a:lnTo>
                  <a:close/>
                </a:path>
              </a:pathLst>
            </a:custGeom>
            <a:solidFill>
              <a:schemeClr val="bg1">
                <a:lumMod val="95000"/>
              </a:schemeClr>
            </a:solidFill>
            <a:ln w="9525">
              <a:noFill/>
              <a:round/>
              <a:headEnd/>
              <a:tailEnd/>
            </a:ln>
          </p:spPr>
          <p:txBody>
            <a:bodyPr wrap="none" anchor="ctr"/>
            <a:lstStyle/>
            <a:p>
              <a:pPr>
                <a:defRPr/>
              </a:pPr>
              <a:endParaRPr lang="zh-CN" altLang="en-US">
                <a:latin typeface="微软雅黑" pitchFamily="34" charset="-122"/>
                <a:ea typeface="微软雅黑" pitchFamily="34" charset="-122"/>
              </a:endParaRPr>
            </a:p>
          </p:txBody>
        </p:sp>
        <p:pic>
          <p:nvPicPr>
            <p:cNvPr id="56" name="图片 231" descr="03.png"/>
            <p:cNvPicPr>
              <a:picLocks noChangeAspect="1"/>
            </p:cNvPicPr>
            <p:nvPr/>
          </p:nvPicPr>
          <p:blipFill>
            <a:blip r:embed="rId2" cstate="screen"/>
            <a:srcRect/>
            <a:stretch>
              <a:fillRect/>
            </a:stretch>
          </p:blipFill>
          <p:spPr bwMode="auto">
            <a:xfrm>
              <a:off x="5082381" y="1816396"/>
              <a:ext cx="2139142" cy="1035052"/>
            </a:xfrm>
            <a:prstGeom prst="rect">
              <a:avLst/>
            </a:prstGeom>
            <a:noFill/>
            <a:ln w="9525">
              <a:noFill/>
              <a:miter lim="800000"/>
              <a:headEnd/>
              <a:tailEnd/>
            </a:ln>
          </p:spPr>
        </p:pic>
      </p:grpSp>
      <p:sp>
        <p:nvSpPr>
          <p:cNvPr id="32" name="AutoShape 116"/>
          <p:cNvSpPr>
            <a:spLocks noChangeArrowheads="1"/>
          </p:cNvSpPr>
          <p:nvPr/>
        </p:nvSpPr>
        <p:spPr bwMode="auto">
          <a:xfrm>
            <a:off x="7337425" y="3042865"/>
            <a:ext cx="1565275" cy="1833141"/>
          </a:xfrm>
          <a:prstGeom prst="roundRect">
            <a:avLst>
              <a:gd name="adj" fmla="val 16667"/>
            </a:avLst>
          </a:prstGeom>
          <a:gradFill flip="none" rotWithShape="1">
            <a:gsLst>
              <a:gs pos="0">
                <a:srgbClr val="5E9EFF">
                  <a:alpha val="34000"/>
                </a:srgbClr>
              </a:gs>
              <a:gs pos="39999">
                <a:srgbClr val="85C2FF"/>
              </a:gs>
              <a:gs pos="70000">
                <a:srgbClr val="C4D6EB"/>
              </a:gs>
              <a:gs pos="100000">
                <a:srgbClr val="FFEBFA"/>
              </a:gs>
            </a:gsLst>
            <a:lin ang="5400000" scaled="0"/>
            <a:tileRect/>
          </a:gradFill>
          <a:ln w="9525" algn="ctr">
            <a:noFill/>
            <a:round/>
            <a:headEnd/>
            <a:tailEnd/>
          </a:ln>
          <a:effectLst/>
        </p:spPr>
        <p:txBody>
          <a:bodyPr lIns="18000" tIns="1054800" rIns="18000"/>
          <a:lstStyle/>
          <a:p>
            <a:pPr algn="ctr" latinLnBrk="1"/>
            <a:r>
              <a:rPr kumimoji="1" lang="zh-CN" altLang="en-US" b="1" dirty="0" smtClean="0">
                <a:solidFill>
                  <a:schemeClr val="accent6">
                    <a:lumMod val="75000"/>
                  </a:schemeClr>
                </a:solidFill>
                <a:latin typeface="微软雅黑" pitchFamily="34" charset="-122"/>
                <a:ea typeface="微软雅黑" pitchFamily="34" charset="-122"/>
              </a:rPr>
              <a:t>人工</a:t>
            </a:r>
            <a:endParaRPr kumimoji="1" lang="en-US" altLang="zh-CN" b="1" dirty="0" smtClean="0">
              <a:solidFill>
                <a:schemeClr val="accent6">
                  <a:lumMod val="75000"/>
                </a:schemeClr>
              </a:solidFill>
              <a:latin typeface="微软雅黑" pitchFamily="34" charset="-122"/>
              <a:ea typeface="微软雅黑" pitchFamily="34" charset="-122"/>
            </a:endParaRPr>
          </a:p>
          <a:p>
            <a:pPr algn="ctr" latinLnBrk="1"/>
            <a:r>
              <a:rPr kumimoji="1" lang="zh-CN" altLang="en-US" b="1" dirty="0" smtClean="0">
                <a:solidFill>
                  <a:schemeClr val="accent6">
                    <a:lumMod val="75000"/>
                  </a:schemeClr>
                </a:solidFill>
                <a:latin typeface="微软雅黑" pitchFamily="34" charset="-122"/>
                <a:ea typeface="微软雅黑" pitchFamily="34" charset="-122"/>
              </a:rPr>
              <a:t>安全验证</a:t>
            </a:r>
            <a:endParaRPr kumimoji="1" lang="ko-KR" altLang="en-US" b="1" dirty="0" smtClean="0">
              <a:solidFill>
                <a:schemeClr val="accent6">
                  <a:lumMod val="75000"/>
                </a:schemeClr>
              </a:solidFill>
              <a:latin typeface="微软雅黑" pitchFamily="34" charset="-122"/>
              <a:ea typeface="HY각헤드라인M"/>
              <a:cs typeface="HY각헤드라인M"/>
            </a:endParaRPr>
          </a:p>
        </p:txBody>
      </p:sp>
      <p:sp>
        <p:nvSpPr>
          <p:cNvPr id="33" name="AutoShape 112"/>
          <p:cNvSpPr>
            <a:spLocks noChangeArrowheads="1"/>
          </p:cNvSpPr>
          <p:nvPr/>
        </p:nvSpPr>
        <p:spPr bwMode="auto">
          <a:xfrm>
            <a:off x="195263" y="3042865"/>
            <a:ext cx="1565275" cy="1833141"/>
          </a:xfrm>
          <a:prstGeom prst="roundRect">
            <a:avLst>
              <a:gd name="adj" fmla="val 16667"/>
            </a:avLst>
          </a:prstGeom>
          <a:gradFill flip="none" rotWithShape="1">
            <a:gsLst>
              <a:gs pos="0">
                <a:srgbClr val="5E9EFF">
                  <a:alpha val="34000"/>
                </a:srgbClr>
              </a:gs>
              <a:gs pos="39999">
                <a:srgbClr val="85C2FF"/>
              </a:gs>
              <a:gs pos="70000">
                <a:srgbClr val="C4D6EB"/>
              </a:gs>
              <a:gs pos="100000">
                <a:srgbClr val="FFEBFA"/>
              </a:gs>
            </a:gsLst>
            <a:lin ang="5400000" scaled="0"/>
            <a:tileRect/>
          </a:gradFill>
          <a:ln w="9525">
            <a:noFill/>
            <a:round/>
            <a:headEnd/>
            <a:tailEnd/>
          </a:ln>
          <a:effectLst/>
        </p:spPr>
        <p:txBody>
          <a:bodyPr lIns="18000" tIns="1054800" rIns="18000"/>
          <a:lstStyle/>
          <a:p>
            <a:pPr algn="ctr"/>
            <a:r>
              <a:rPr lang="zh-CN" altLang="en-US" b="1" dirty="0" smtClean="0">
                <a:solidFill>
                  <a:schemeClr val="accent6">
                    <a:lumMod val="75000"/>
                  </a:schemeClr>
                </a:solidFill>
                <a:latin typeface="微软雅黑" pitchFamily="34" charset="-122"/>
                <a:ea typeface="微软雅黑" pitchFamily="34" charset="-122"/>
              </a:rPr>
              <a:t>数据加密</a:t>
            </a:r>
            <a:endParaRPr lang="en-US" altLang="zh-CN" b="1" dirty="0" smtClean="0">
              <a:solidFill>
                <a:schemeClr val="accent6">
                  <a:lumMod val="75000"/>
                </a:schemeClr>
              </a:solidFill>
              <a:latin typeface="微软雅黑" pitchFamily="34" charset="-122"/>
              <a:ea typeface="微软雅黑" pitchFamily="34" charset="-122"/>
            </a:endParaRPr>
          </a:p>
          <a:p>
            <a:pPr algn="ctr"/>
            <a:r>
              <a:rPr lang="zh-CN" altLang="en-US" b="1" dirty="0" smtClean="0">
                <a:solidFill>
                  <a:schemeClr val="accent6">
                    <a:lumMod val="75000"/>
                  </a:schemeClr>
                </a:solidFill>
                <a:latin typeface="微软雅黑" pitchFamily="34" charset="-122"/>
                <a:ea typeface="微软雅黑" pitchFamily="34" charset="-122"/>
              </a:rPr>
              <a:t>安全认证</a:t>
            </a:r>
            <a:endParaRPr lang="zh-CN" altLang="en-US" dirty="0" smtClean="0">
              <a:solidFill>
                <a:schemeClr val="accent6">
                  <a:lumMod val="75000"/>
                </a:schemeClr>
              </a:solidFill>
              <a:latin typeface="微软雅黑" pitchFamily="34" charset="-122"/>
              <a:ea typeface="微软雅黑" pitchFamily="34" charset="-122"/>
            </a:endParaRPr>
          </a:p>
        </p:txBody>
      </p:sp>
      <p:sp>
        <p:nvSpPr>
          <p:cNvPr id="34" name="AutoShape 113"/>
          <p:cNvSpPr>
            <a:spLocks noChangeArrowheads="1"/>
          </p:cNvSpPr>
          <p:nvPr/>
        </p:nvSpPr>
        <p:spPr bwMode="auto">
          <a:xfrm>
            <a:off x="1979613" y="3042865"/>
            <a:ext cx="1565275" cy="1833141"/>
          </a:xfrm>
          <a:prstGeom prst="roundRect">
            <a:avLst>
              <a:gd name="adj" fmla="val 16667"/>
            </a:avLst>
          </a:prstGeom>
          <a:gradFill flip="none" rotWithShape="1">
            <a:gsLst>
              <a:gs pos="0">
                <a:srgbClr val="5E9EFF">
                  <a:alpha val="34000"/>
                </a:srgbClr>
              </a:gs>
              <a:gs pos="39999">
                <a:srgbClr val="85C2FF"/>
              </a:gs>
              <a:gs pos="70000">
                <a:srgbClr val="C4D6EB"/>
              </a:gs>
              <a:gs pos="100000">
                <a:srgbClr val="FFEBFA"/>
              </a:gs>
            </a:gsLst>
            <a:lin ang="5400000" scaled="0"/>
            <a:tileRect/>
          </a:gradFill>
          <a:ln w="9525" algn="ctr">
            <a:noFill/>
            <a:round/>
            <a:headEnd/>
            <a:tailEnd/>
          </a:ln>
          <a:effectLst/>
        </p:spPr>
        <p:txBody>
          <a:bodyPr lIns="18000" tIns="1054800" rIns="18000"/>
          <a:lstStyle/>
          <a:p>
            <a:pPr algn="ctr"/>
            <a:r>
              <a:rPr lang="en-US" altLang="zh-CN" b="1" dirty="0" smtClean="0">
                <a:solidFill>
                  <a:schemeClr val="accent6">
                    <a:lumMod val="75000"/>
                  </a:schemeClr>
                </a:solidFill>
                <a:latin typeface="微软雅黑" pitchFamily="34" charset="-122"/>
                <a:ea typeface="微软雅黑" pitchFamily="34" charset="-122"/>
              </a:rPr>
              <a:t>ASF</a:t>
            </a:r>
          </a:p>
          <a:p>
            <a:pPr algn="ctr"/>
            <a:r>
              <a:rPr lang="zh-CN" altLang="en-US" b="1" dirty="0" smtClean="0">
                <a:solidFill>
                  <a:schemeClr val="accent6">
                    <a:lumMod val="75000"/>
                  </a:schemeClr>
                </a:solidFill>
                <a:latin typeface="微软雅黑" pitchFamily="34" charset="-122"/>
                <a:ea typeface="微软雅黑" pitchFamily="34" charset="-122"/>
              </a:rPr>
              <a:t>反欺诈系统</a:t>
            </a:r>
            <a:endParaRPr lang="zh-CN" altLang="en-US" dirty="0" smtClean="0">
              <a:solidFill>
                <a:schemeClr val="accent6">
                  <a:lumMod val="75000"/>
                </a:schemeClr>
              </a:solidFill>
              <a:latin typeface="微软雅黑" pitchFamily="34" charset="-122"/>
              <a:ea typeface="微软雅黑" pitchFamily="34" charset="-122"/>
            </a:endParaRPr>
          </a:p>
        </p:txBody>
      </p:sp>
      <p:sp>
        <p:nvSpPr>
          <p:cNvPr id="35" name="AutoShape 114"/>
          <p:cNvSpPr>
            <a:spLocks noChangeArrowheads="1"/>
          </p:cNvSpPr>
          <p:nvPr/>
        </p:nvSpPr>
        <p:spPr bwMode="auto">
          <a:xfrm>
            <a:off x="3765550" y="3042865"/>
            <a:ext cx="1565275" cy="1833141"/>
          </a:xfrm>
          <a:prstGeom prst="roundRect">
            <a:avLst>
              <a:gd name="adj" fmla="val 16667"/>
            </a:avLst>
          </a:prstGeom>
          <a:gradFill flip="none" rotWithShape="1">
            <a:gsLst>
              <a:gs pos="0">
                <a:srgbClr val="5E9EFF">
                  <a:alpha val="34000"/>
                </a:srgbClr>
              </a:gs>
              <a:gs pos="39999">
                <a:srgbClr val="85C2FF"/>
              </a:gs>
              <a:gs pos="70000">
                <a:srgbClr val="C4D6EB"/>
              </a:gs>
              <a:gs pos="100000">
                <a:srgbClr val="FFEBFA"/>
              </a:gs>
            </a:gsLst>
            <a:lin ang="5400000" scaled="0"/>
            <a:tileRect/>
          </a:gradFill>
          <a:ln w="9525" algn="ctr">
            <a:noFill/>
            <a:round/>
            <a:headEnd/>
            <a:tailEnd/>
          </a:ln>
          <a:effectLst/>
        </p:spPr>
        <p:txBody>
          <a:bodyPr lIns="18000" tIns="1054800" rIns="18000"/>
          <a:lstStyle/>
          <a:p>
            <a:pPr algn="ctr" latinLnBrk="1"/>
            <a:r>
              <a:rPr kumimoji="1" lang="zh-CN" altLang="en-US" b="1" dirty="0" smtClean="0">
                <a:solidFill>
                  <a:schemeClr val="accent6">
                    <a:lumMod val="75000"/>
                  </a:schemeClr>
                </a:solidFill>
                <a:latin typeface="微软雅黑" pitchFamily="34" charset="-122"/>
                <a:ea typeface="微软雅黑" pitchFamily="34" charset="-122"/>
              </a:rPr>
              <a:t>黑名单更新</a:t>
            </a:r>
            <a:endParaRPr kumimoji="1" lang="en-US" altLang="zh-CN" b="1" dirty="0" smtClean="0">
              <a:solidFill>
                <a:schemeClr val="accent6">
                  <a:lumMod val="75000"/>
                </a:schemeClr>
              </a:solidFill>
              <a:latin typeface="微软雅黑" pitchFamily="34" charset="-122"/>
              <a:ea typeface="微软雅黑" pitchFamily="34" charset="-122"/>
            </a:endParaRPr>
          </a:p>
          <a:p>
            <a:pPr algn="ctr" latinLnBrk="1"/>
            <a:r>
              <a:rPr kumimoji="1" lang="zh-CN" altLang="en-US" b="1" dirty="0" smtClean="0">
                <a:solidFill>
                  <a:schemeClr val="accent6">
                    <a:lumMod val="75000"/>
                  </a:schemeClr>
                </a:solidFill>
                <a:latin typeface="微软雅黑" pitchFamily="34" charset="-122"/>
                <a:ea typeface="微软雅黑" pitchFamily="34" charset="-122"/>
              </a:rPr>
              <a:t>管理</a:t>
            </a:r>
            <a:endParaRPr kumimoji="1" lang="ko-KR" altLang="en-US" b="1" dirty="0" smtClean="0">
              <a:solidFill>
                <a:schemeClr val="accent6">
                  <a:lumMod val="75000"/>
                </a:schemeClr>
              </a:solidFill>
              <a:latin typeface="微软雅黑" pitchFamily="34" charset="-122"/>
              <a:ea typeface="HY각헤드라인M"/>
              <a:cs typeface="HY각헤드라인M"/>
            </a:endParaRPr>
          </a:p>
        </p:txBody>
      </p:sp>
      <p:sp>
        <p:nvSpPr>
          <p:cNvPr id="36" name="AutoShape 115"/>
          <p:cNvSpPr>
            <a:spLocks noChangeArrowheads="1"/>
          </p:cNvSpPr>
          <p:nvPr/>
        </p:nvSpPr>
        <p:spPr bwMode="auto">
          <a:xfrm>
            <a:off x="5551488" y="3042865"/>
            <a:ext cx="1565275" cy="1833141"/>
          </a:xfrm>
          <a:prstGeom prst="roundRect">
            <a:avLst>
              <a:gd name="adj" fmla="val 16667"/>
            </a:avLst>
          </a:prstGeom>
          <a:gradFill flip="none" rotWithShape="1">
            <a:gsLst>
              <a:gs pos="0">
                <a:srgbClr val="5E9EFF">
                  <a:alpha val="34000"/>
                </a:srgbClr>
              </a:gs>
              <a:gs pos="39999">
                <a:srgbClr val="85C2FF"/>
              </a:gs>
              <a:gs pos="70000">
                <a:srgbClr val="C4D6EB"/>
              </a:gs>
              <a:gs pos="100000">
                <a:srgbClr val="FFEBFA"/>
              </a:gs>
            </a:gsLst>
            <a:lin ang="5400000" scaled="0"/>
            <a:tileRect/>
          </a:gradFill>
          <a:ln w="9525" algn="ctr">
            <a:noFill/>
            <a:round/>
            <a:headEnd/>
            <a:tailEnd/>
          </a:ln>
          <a:effectLst/>
        </p:spPr>
        <p:txBody>
          <a:bodyPr lIns="18000" tIns="1054800" rIns="18000"/>
          <a:lstStyle/>
          <a:p>
            <a:pPr algn="ctr" latinLnBrk="1"/>
            <a:r>
              <a:rPr kumimoji="1" lang="zh-CN" altLang="en-US" b="1" dirty="0" smtClean="0">
                <a:solidFill>
                  <a:schemeClr val="accent6">
                    <a:lumMod val="75000"/>
                  </a:schemeClr>
                </a:solidFill>
                <a:latin typeface="微软雅黑" pitchFamily="34" charset="-122"/>
                <a:ea typeface="微软雅黑" pitchFamily="34" charset="-122"/>
              </a:rPr>
              <a:t>交易实时</a:t>
            </a:r>
            <a:endParaRPr kumimoji="1" lang="en-US" altLang="zh-CN" b="1" dirty="0" smtClean="0">
              <a:solidFill>
                <a:schemeClr val="accent6">
                  <a:lumMod val="75000"/>
                </a:schemeClr>
              </a:solidFill>
              <a:latin typeface="微软雅黑" pitchFamily="34" charset="-122"/>
              <a:ea typeface="微软雅黑" pitchFamily="34" charset="-122"/>
            </a:endParaRPr>
          </a:p>
          <a:p>
            <a:pPr algn="ctr" latinLnBrk="1"/>
            <a:r>
              <a:rPr kumimoji="1" lang="zh-CN" altLang="en-US" b="1" dirty="0" smtClean="0">
                <a:solidFill>
                  <a:schemeClr val="accent6">
                    <a:lumMod val="75000"/>
                  </a:schemeClr>
                </a:solidFill>
                <a:latin typeface="微软雅黑" pitchFamily="34" charset="-122"/>
                <a:ea typeface="微软雅黑" pitchFamily="34" charset="-122"/>
              </a:rPr>
              <a:t>监控</a:t>
            </a:r>
            <a:endParaRPr kumimoji="1" lang="ko-KR" altLang="en-US" b="1" dirty="0" smtClean="0">
              <a:solidFill>
                <a:schemeClr val="accent6">
                  <a:lumMod val="75000"/>
                </a:schemeClr>
              </a:solidFill>
              <a:latin typeface="微软雅黑" pitchFamily="34" charset="-122"/>
              <a:ea typeface="HY각헤드라인M"/>
              <a:cs typeface="HY각헤드라인M"/>
            </a:endParaRPr>
          </a:p>
        </p:txBody>
      </p:sp>
      <p:pic>
        <p:nvPicPr>
          <p:cNvPr id="37" name="Picture 107" descr="Optim_filmstrip"/>
          <p:cNvPicPr>
            <a:picLocks noChangeAspect="1" noChangeArrowheads="1"/>
          </p:cNvPicPr>
          <p:nvPr/>
        </p:nvPicPr>
        <p:blipFill>
          <a:blip r:embed="rId3" cstate="screen"/>
          <a:srcRect/>
          <a:stretch>
            <a:fillRect/>
          </a:stretch>
        </p:blipFill>
        <p:spPr bwMode="auto">
          <a:xfrm>
            <a:off x="1924050" y="2466602"/>
            <a:ext cx="1711325" cy="1687513"/>
          </a:xfrm>
          <a:prstGeom prst="rect">
            <a:avLst/>
          </a:prstGeom>
          <a:noFill/>
        </p:spPr>
      </p:pic>
      <p:pic>
        <p:nvPicPr>
          <p:cNvPr id="38" name="Picture 108" descr="Optim_flexible"/>
          <p:cNvPicPr>
            <a:picLocks noChangeAspect="1" noChangeArrowheads="1"/>
          </p:cNvPicPr>
          <p:nvPr/>
        </p:nvPicPr>
        <p:blipFill>
          <a:blip r:embed="rId4" cstate="screen"/>
          <a:srcRect/>
          <a:stretch>
            <a:fillRect/>
          </a:stretch>
        </p:blipFill>
        <p:spPr bwMode="auto">
          <a:xfrm>
            <a:off x="3711575" y="2466602"/>
            <a:ext cx="1711325" cy="1687513"/>
          </a:xfrm>
          <a:prstGeom prst="rect">
            <a:avLst/>
          </a:prstGeom>
          <a:noFill/>
        </p:spPr>
      </p:pic>
      <p:pic>
        <p:nvPicPr>
          <p:cNvPr id="39" name="Picture 109" descr="Optim_Clarity"/>
          <p:cNvPicPr>
            <a:picLocks noChangeAspect="1" noChangeArrowheads="1"/>
          </p:cNvPicPr>
          <p:nvPr/>
        </p:nvPicPr>
        <p:blipFill>
          <a:blip r:embed="rId5" cstate="screen"/>
          <a:srcRect/>
          <a:stretch>
            <a:fillRect/>
          </a:stretch>
        </p:blipFill>
        <p:spPr bwMode="auto">
          <a:xfrm>
            <a:off x="138113" y="2466602"/>
            <a:ext cx="1711325" cy="1687513"/>
          </a:xfrm>
          <a:prstGeom prst="rect">
            <a:avLst/>
          </a:prstGeom>
          <a:noFill/>
        </p:spPr>
      </p:pic>
      <p:sp>
        <p:nvSpPr>
          <p:cNvPr id="43" name="Rectangle 120"/>
          <p:cNvSpPr>
            <a:spLocks noChangeArrowheads="1"/>
          </p:cNvSpPr>
          <p:nvPr/>
        </p:nvSpPr>
        <p:spPr bwMode="auto">
          <a:xfrm>
            <a:off x="539552" y="698897"/>
            <a:ext cx="8352928" cy="669925"/>
          </a:xfrm>
          <a:prstGeom prst="rect">
            <a:avLst/>
          </a:prstGeom>
          <a:noFill/>
          <a:ln w="9525">
            <a:noFill/>
            <a:miter lim="800000"/>
            <a:headEnd/>
            <a:tailEnd/>
          </a:ln>
          <a:effectLst/>
        </p:spPr>
        <p:txBody>
          <a:bodyPr anchor="ctr"/>
          <a:lstStyle/>
          <a:p>
            <a:pPr algn="ctr"/>
            <a:r>
              <a:rPr lang="zh-CN" altLang="en-US" sz="3600" b="1" dirty="0" smtClean="0">
                <a:solidFill>
                  <a:schemeClr val="accent6">
                    <a:lumMod val="75000"/>
                  </a:schemeClr>
                </a:solidFill>
                <a:latin typeface="微软雅黑" pitchFamily="34" charset="-122"/>
                <a:ea typeface="微软雅黑" pitchFamily="34" charset="-122"/>
              </a:rPr>
              <a:t>风控系统与安全保证</a:t>
            </a:r>
            <a:endParaRPr lang="en-GB" altLang="zh-CN" sz="3600" b="1" dirty="0">
              <a:solidFill>
                <a:schemeClr val="accent6">
                  <a:lumMod val="75000"/>
                </a:schemeClr>
              </a:solidFill>
              <a:latin typeface="微软雅黑" pitchFamily="34" charset="-122"/>
              <a:ea typeface="微软雅黑" pitchFamily="34" charset="-122"/>
            </a:endParaRPr>
          </a:p>
        </p:txBody>
      </p:sp>
      <p:pic>
        <p:nvPicPr>
          <p:cNvPr id="1028" name="Picture 4" descr="C:\Users\chenyu\Desktop\未标题-1.png"/>
          <p:cNvPicPr>
            <a:picLocks noChangeAspect="1" noChangeArrowheads="1"/>
          </p:cNvPicPr>
          <p:nvPr/>
        </p:nvPicPr>
        <p:blipFill>
          <a:blip r:embed="rId6" cstate="screen"/>
          <a:srcRect/>
          <a:stretch>
            <a:fillRect/>
          </a:stretch>
        </p:blipFill>
        <p:spPr bwMode="auto">
          <a:xfrm>
            <a:off x="7092280" y="2173076"/>
            <a:ext cx="1976438" cy="2054858"/>
          </a:xfrm>
          <a:prstGeom prst="rect">
            <a:avLst/>
          </a:prstGeom>
          <a:noFill/>
        </p:spPr>
      </p:pic>
      <p:pic>
        <p:nvPicPr>
          <p:cNvPr id="1030" name="Picture 6" descr="C:\Users\chenyu\Desktop\未标题-1.png"/>
          <p:cNvPicPr>
            <a:picLocks noChangeAspect="1" noChangeArrowheads="1"/>
          </p:cNvPicPr>
          <p:nvPr/>
        </p:nvPicPr>
        <p:blipFill>
          <a:blip r:embed="rId7" cstate="screen"/>
          <a:srcRect/>
          <a:stretch>
            <a:fillRect/>
          </a:stretch>
        </p:blipFill>
        <p:spPr bwMode="auto">
          <a:xfrm>
            <a:off x="5436096" y="2350504"/>
            <a:ext cx="1872208" cy="1838796"/>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strVal val="#ppt_w*0.70"/>
                                          </p:val>
                                        </p:tav>
                                        <p:tav tm="100000">
                                          <p:val>
                                            <p:strVal val="#ppt_w"/>
                                          </p:val>
                                        </p:tav>
                                      </p:tavLst>
                                    </p:anim>
                                    <p:anim calcmode="lin" valueType="num">
                                      <p:cBhvr>
                                        <p:cTn id="8" dur="500" fill="hold"/>
                                        <p:tgtEl>
                                          <p:spTgt spid="39"/>
                                        </p:tgtEl>
                                        <p:attrNameLst>
                                          <p:attrName>ppt_h</p:attrName>
                                        </p:attrNameLst>
                                      </p:cBhvr>
                                      <p:tavLst>
                                        <p:tav tm="0">
                                          <p:val>
                                            <p:strVal val="#ppt_h"/>
                                          </p:val>
                                        </p:tav>
                                        <p:tav tm="100000">
                                          <p:val>
                                            <p:strVal val="#ppt_h"/>
                                          </p:val>
                                        </p:tav>
                                      </p:tavLst>
                                    </p:anim>
                                    <p:animEffect transition="in" filter="fade">
                                      <p:cBhvr>
                                        <p:cTn id="9" dur="500"/>
                                        <p:tgtEl>
                                          <p:spTgt spid="39"/>
                                        </p:tgtEl>
                                      </p:cBhvr>
                                    </p:animEffect>
                                  </p:childTnLst>
                                </p:cTn>
                              </p:par>
                              <p:par>
                                <p:cTn id="10" presetID="55"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p:cTn id="12" dur="500" fill="hold"/>
                                        <p:tgtEl>
                                          <p:spTgt spid="37"/>
                                        </p:tgtEl>
                                        <p:attrNameLst>
                                          <p:attrName>ppt_w</p:attrName>
                                        </p:attrNameLst>
                                      </p:cBhvr>
                                      <p:tavLst>
                                        <p:tav tm="0">
                                          <p:val>
                                            <p:strVal val="#ppt_w*0.70"/>
                                          </p:val>
                                        </p:tav>
                                        <p:tav tm="100000">
                                          <p:val>
                                            <p:strVal val="#ppt_w"/>
                                          </p:val>
                                        </p:tav>
                                      </p:tavLst>
                                    </p:anim>
                                    <p:anim calcmode="lin" valueType="num">
                                      <p:cBhvr>
                                        <p:cTn id="13" dur="500" fill="hold"/>
                                        <p:tgtEl>
                                          <p:spTgt spid="37"/>
                                        </p:tgtEl>
                                        <p:attrNameLst>
                                          <p:attrName>ppt_h</p:attrName>
                                        </p:attrNameLst>
                                      </p:cBhvr>
                                      <p:tavLst>
                                        <p:tav tm="0">
                                          <p:val>
                                            <p:strVal val="#ppt_h"/>
                                          </p:val>
                                        </p:tav>
                                        <p:tav tm="100000">
                                          <p:val>
                                            <p:strVal val="#ppt_h"/>
                                          </p:val>
                                        </p:tav>
                                      </p:tavLst>
                                    </p:anim>
                                    <p:animEffect transition="in" filter="fade">
                                      <p:cBhvr>
                                        <p:cTn id="14" dur="500"/>
                                        <p:tgtEl>
                                          <p:spTgt spid="37"/>
                                        </p:tgtEl>
                                      </p:cBhvr>
                                    </p:animEffect>
                                  </p:childTnLst>
                                </p:cTn>
                              </p:par>
                              <p:par>
                                <p:cTn id="15" presetID="55"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p:cTn id="17" dur="500" fill="hold"/>
                                        <p:tgtEl>
                                          <p:spTgt spid="38"/>
                                        </p:tgtEl>
                                        <p:attrNameLst>
                                          <p:attrName>ppt_w</p:attrName>
                                        </p:attrNameLst>
                                      </p:cBhvr>
                                      <p:tavLst>
                                        <p:tav tm="0">
                                          <p:val>
                                            <p:strVal val="#ppt_w*0.70"/>
                                          </p:val>
                                        </p:tav>
                                        <p:tav tm="100000">
                                          <p:val>
                                            <p:strVal val="#ppt_w"/>
                                          </p:val>
                                        </p:tav>
                                      </p:tavLst>
                                    </p:anim>
                                    <p:anim calcmode="lin" valueType="num">
                                      <p:cBhvr>
                                        <p:cTn id="18" dur="500" fill="hold"/>
                                        <p:tgtEl>
                                          <p:spTgt spid="38"/>
                                        </p:tgtEl>
                                        <p:attrNameLst>
                                          <p:attrName>ppt_h</p:attrName>
                                        </p:attrNameLst>
                                      </p:cBhvr>
                                      <p:tavLst>
                                        <p:tav tm="0">
                                          <p:val>
                                            <p:strVal val="#ppt_h"/>
                                          </p:val>
                                        </p:tav>
                                        <p:tav tm="100000">
                                          <p:val>
                                            <p:strVal val="#ppt_h"/>
                                          </p:val>
                                        </p:tav>
                                      </p:tavLst>
                                    </p:anim>
                                    <p:animEffect transition="in" filter="fade">
                                      <p:cBhvr>
                                        <p:cTn id="19" dur="500"/>
                                        <p:tgtEl>
                                          <p:spTgt spid="38"/>
                                        </p:tgtEl>
                                      </p:cBhvr>
                                    </p:animEffect>
                                  </p:childTnLst>
                                </p:cTn>
                              </p:par>
                              <p:par>
                                <p:cTn id="20" presetID="55" presetClass="entr" presetSubtype="0" fill="hold" nodeType="withEffect">
                                  <p:stCondLst>
                                    <p:cond delay="0"/>
                                  </p:stCondLst>
                                  <p:childTnLst>
                                    <p:set>
                                      <p:cBhvr>
                                        <p:cTn id="21" dur="1" fill="hold">
                                          <p:stCondLst>
                                            <p:cond delay="0"/>
                                          </p:stCondLst>
                                        </p:cTn>
                                        <p:tgtEl>
                                          <p:spTgt spid="1030"/>
                                        </p:tgtEl>
                                        <p:attrNameLst>
                                          <p:attrName>style.visibility</p:attrName>
                                        </p:attrNameLst>
                                      </p:cBhvr>
                                      <p:to>
                                        <p:strVal val="visible"/>
                                      </p:to>
                                    </p:set>
                                    <p:anim calcmode="lin" valueType="num">
                                      <p:cBhvr>
                                        <p:cTn id="22" dur="500" fill="hold"/>
                                        <p:tgtEl>
                                          <p:spTgt spid="1030"/>
                                        </p:tgtEl>
                                        <p:attrNameLst>
                                          <p:attrName>ppt_w</p:attrName>
                                        </p:attrNameLst>
                                      </p:cBhvr>
                                      <p:tavLst>
                                        <p:tav tm="0">
                                          <p:val>
                                            <p:strVal val="#ppt_w*0.70"/>
                                          </p:val>
                                        </p:tav>
                                        <p:tav tm="100000">
                                          <p:val>
                                            <p:strVal val="#ppt_w"/>
                                          </p:val>
                                        </p:tav>
                                      </p:tavLst>
                                    </p:anim>
                                    <p:anim calcmode="lin" valueType="num">
                                      <p:cBhvr>
                                        <p:cTn id="23" dur="500" fill="hold"/>
                                        <p:tgtEl>
                                          <p:spTgt spid="1030"/>
                                        </p:tgtEl>
                                        <p:attrNameLst>
                                          <p:attrName>ppt_h</p:attrName>
                                        </p:attrNameLst>
                                      </p:cBhvr>
                                      <p:tavLst>
                                        <p:tav tm="0">
                                          <p:val>
                                            <p:strVal val="#ppt_h"/>
                                          </p:val>
                                        </p:tav>
                                        <p:tav tm="100000">
                                          <p:val>
                                            <p:strVal val="#ppt_h"/>
                                          </p:val>
                                        </p:tav>
                                      </p:tavLst>
                                    </p:anim>
                                    <p:animEffect transition="in" filter="fade">
                                      <p:cBhvr>
                                        <p:cTn id="24" dur="500"/>
                                        <p:tgtEl>
                                          <p:spTgt spid="1030"/>
                                        </p:tgtEl>
                                      </p:cBhvr>
                                    </p:animEffect>
                                  </p:childTnLst>
                                </p:cTn>
                              </p:par>
                              <p:par>
                                <p:cTn id="25" presetID="55" presetClass="entr" presetSubtype="0" fill="hold" nodeType="withEffect">
                                  <p:stCondLst>
                                    <p:cond delay="0"/>
                                  </p:stCondLst>
                                  <p:childTnLst>
                                    <p:set>
                                      <p:cBhvr>
                                        <p:cTn id="26" dur="1" fill="hold">
                                          <p:stCondLst>
                                            <p:cond delay="0"/>
                                          </p:stCondLst>
                                        </p:cTn>
                                        <p:tgtEl>
                                          <p:spTgt spid="1028"/>
                                        </p:tgtEl>
                                        <p:attrNameLst>
                                          <p:attrName>style.visibility</p:attrName>
                                        </p:attrNameLst>
                                      </p:cBhvr>
                                      <p:to>
                                        <p:strVal val="visible"/>
                                      </p:to>
                                    </p:set>
                                    <p:anim calcmode="lin" valueType="num">
                                      <p:cBhvr>
                                        <p:cTn id="27" dur="500" fill="hold"/>
                                        <p:tgtEl>
                                          <p:spTgt spid="1028"/>
                                        </p:tgtEl>
                                        <p:attrNameLst>
                                          <p:attrName>ppt_w</p:attrName>
                                        </p:attrNameLst>
                                      </p:cBhvr>
                                      <p:tavLst>
                                        <p:tav tm="0">
                                          <p:val>
                                            <p:strVal val="#ppt_w*0.70"/>
                                          </p:val>
                                        </p:tav>
                                        <p:tav tm="100000">
                                          <p:val>
                                            <p:strVal val="#ppt_w"/>
                                          </p:val>
                                        </p:tav>
                                      </p:tavLst>
                                    </p:anim>
                                    <p:anim calcmode="lin" valueType="num">
                                      <p:cBhvr>
                                        <p:cTn id="28" dur="500" fill="hold"/>
                                        <p:tgtEl>
                                          <p:spTgt spid="1028"/>
                                        </p:tgtEl>
                                        <p:attrNameLst>
                                          <p:attrName>ppt_h</p:attrName>
                                        </p:attrNameLst>
                                      </p:cBhvr>
                                      <p:tavLst>
                                        <p:tav tm="0">
                                          <p:val>
                                            <p:strVal val="#ppt_h"/>
                                          </p:val>
                                        </p:tav>
                                        <p:tav tm="100000">
                                          <p:val>
                                            <p:strVal val="#ppt_h"/>
                                          </p:val>
                                        </p:tav>
                                      </p:tavLst>
                                    </p:anim>
                                    <p:animEffect transition="in" filter="fade">
                                      <p:cBhvr>
                                        <p:cTn id="29" dur="500"/>
                                        <p:tgtEl>
                                          <p:spTgt spid="10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10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10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10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10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10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54"/>
                                        </p:tgtEl>
                                        <p:attrNameLst>
                                          <p:attrName>style.visibility</p:attrName>
                                        </p:attrNameLst>
                                      </p:cBhvr>
                                      <p:to>
                                        <p:strVal val="visible"/>
                                      </p:to>
                                    </p:set>
                                    <p:anim calcmode="lin" valueType="num">
                                      <p:cBhvr additive="base">
                                        <p:cTn id="59" dur="500" fill="hold"/>
                                        <p:tgtEl>
                                          <p:spTgt spid="54"/>
                                        </p:tgtEl>
                                        <p:attrNameLst>
                                          <p:attrName>ppt_x</p:attrName>
                                        </p:attrNameLst>
                                      </p:cBhvr>
                                      <p:tavLst>
                                        <p:tav tm="0">
                                          <p:val>
                                            <p:strVal val="#ppt_x"/>
                                          </p:val>
                                        </p:tav>
                                        <p:tav tm="100000">
                                          <p:val>
                                            <p:strVal val="#ppt_x"/>
                                          </p:val>
                                        </p:tav>
                                      </p:tavLst>
                                    </p:anim>
                                    <p:anim calcmode="lin" valueType="num">
                                      <p:cBhvr additive="base">
                                        <p:cTn id="6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50" presetClass="entr" presetSubtype="0" decel="10000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p:cTn id="65" dur="1000" fill="hold"/>
                                        <p:tgtEl>
                                          <p:spTgt spid="43"/>
                                        </p:tgtEl>
                                        <p:attrNameLst>
                                          <p:attrName>ppt_w</p:attrName>
                                        </p:attrNameLst>
                                      </p:cBhvr>
                                      <p:tavLst>
                                        <p:tav tm="0">
                                          <p:val>
                                            <p:strVal val="#ppt_w+.3"/>
                                          </p:val>
                                        </p:tav>
                                        <p:tav tm="100000">
                                          <p:val>
                                            <p:strVal val="#ppt_w"/>
                                          </p:val>
                                        </p:tav>
                                      </p:tavLst>
                                    </p:anim>
                                    <p:anim calcmode="lin" valueType="num">
                                      <p:cBhvr>
                                        <p:cTn id="66" dur="1000" fill="hold"/>
                                        <p:tgtEl>
                                          <p:spTgt spid="43"/>
                                        </p:tgtEl>
                                        <p:attrNameLst>
                                          <p:attrName>ppt_h</p:attrName>
                                        </p:attrNameLst>
                                      </p:cBhvr>
                                      <p:tavLst>
                                        <p:tav tm="0">
                                          <p:val>
                                            <p:strVal val="#ppt_h"/>
                                          </p:val>
                                        </p:tav>
                                        <p:tav tm="100000">
                                          <p:val>
                                            <p:strVal val="#ppt_h"/>
                                          </p:val>
                                        </p:tav>
                                      </p:tavLst>
                                    </p:anim>
                                    <p:animEffect transition="in" filter="fade">
                                      <p:cBhvr>
                                        <p:cTn id="67"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a:spLocks/>
          </p:cNvSpPr>
          <p:nvPr/>
        </p:nvSpPr>
        <p:spPr>
          <a:xfrm>
            <a:off x="755576" y="1635646"/>
            <a:ext cx="2232248" cy="1296144"/>
          </a:xfrm>
          <a:prstGeom prst="rect">
            <a:avLst/>
          </a:prstGeom>
        </p:spPr>
        <p:txBody>
          <a:bodyP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dirty="0" smtClean="0">
                <a:ln>
                  <a:noFill/>
                </a:ln>
                <a:solidFill>
                  <a:srgbClr val="0070C0"/>
                </a:solidFill>
                <a:effectLst/>
                <a:uLnTx/>
                <a:uFillTx/>
                <a:latin typeface="微软雅黑" pitchFamily="34" charset="-122"/>
                <a:ea typeface="微软雅黑" pitchFamily="34" charset="-122"/>
                <a:cs typeface="+mn-cs"/>
              </a:rPr>
              <a:t>   权威</a:t>
            </a:r>
            <a:endParaRPr kumimoji="0" lang="en-US" altLang="zh-CN" sz="3600" b="1" i="0" u="none" strike="noStrike" kern="1200" cap="none" spc="0" normalizeH="0" baseline="0" noProof="0" dirty="0" smtClean="0">
              <a:ln>
                <a:noFill/>
              </a:ln>
              <a:solidFill>
                <a:srgbClr val="0070C0"/>
              </a:solidFill>
              <a:effectLst/>
              <a:uLnTx/>
              <a:uFillTx/>
              <a:latin typeface="微软雅黑" pitchFamily="34" charset="-122"/>
              <a:ea typeface="微软雅黑" pitchFamily="34" charset="-122"/>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dirty="0" smtClean="0">
                <a:ln>
                  <a:noFill/>
                </a:ln>
                <a:solidFill>
                  <a:srgbClr val="0070C0"/>
                </a:solidFill>
                <a:effectLst/>
                <a:uLnTx/>
                <a:uFillTx/>
                <a:latin typeface="微软雅黑" pitchFamily="34" charset="-122"/>
                <a:ea typeface="微软雅黑" pitchFamily="34" charset="-122"/>
                <a:cs typeface="+mn-cs"/>
              </a:rPr>
              <a:t>机构认证</a:t>
            </a:r>
            <a:endParaRPr kumimoji="0" lang="en-US" altLang="zh-CN" sz="3600" b="1" i="0" u="none" strike="noStrike" kern="1200" cap="none" spc="0" normalizeH="0" baseline="0" noProof="0" dirty="0" smtClean="0">
              <a:ln>
                <a:noFill/>
              </a:ln>
              <a:solidFill>
                <a:srgbClr val="0070C0"/>
              </a:solidFill>
              <a:effectLst/>
              <a:uLnTx/>
              <a:uFillTx/>
              <a:latin typeface="微软雅黑" pitchFamily="34" charset="-122"/>
              <a:ea typeface="微软雅黑" pitchFamily="34" charset="-122"/>
              <a:cs typeface="+mn-cs"/>
            </a:endParaRPr>
          </a:p>
        </p:txBody>
      </p:sp>
      <p:sp>
        <p:nvSpPr>
          <p:cNvPr id="39" name="Freeform 20"/>
          <p:cNvSpPr>
            <a:spLocks/>
          </p:cNvSpPr>
          <p:nvPr/>
        </p:nvSpPr>
        <p:spPr bwMode="auto">
          <a:xfrm>
            <a:off x="2691061" y="998562"/>
            <a:ext cx="795338" cy="849313"/>
          </a:xfrm>
          <a:custGeom>
            <a:avLst/>
            <a:gdLst/>
            <a:ahLst/>
            <a:cxnLst>
              <a:cxn ang="0">
                <a:pos x="321" y="0"/>
              </a:cxn>
              <a:cxn ang="0">
                <a:pos x="0" y="342"/>
              </a:cxn>
            </a:cxnLst>
            <a:rect l="0" t="0" r="r" b="b"/>
            <a:pathLst>
              <a:path w="321" h="342">
                <a:moveTo>
                  <a:pt x="321" y="0"/>
                </a:moveTo>
                <a:cubicBezTo>
                  <a:pt x="214" y="114"/>
                  <a:pt x="107" y="228"/>
                  <a:pt x="0" y="342"/>
                </a:cubicBezTo>
              </a:path>
            </a:pathLst>
          </a:custGeom>
          <a:noFill/>
          <a:ln w="38100" cap="rnd" cmpd="sng">
            <a:solidFill>
              <a:schemeClr val="accent1">
                <a:lumMod val="60000"/>
                <a:lumOff val="40000"/>
              </a:schemeClr>
            </a:solidFill>
            <a:prstDash val="solid"/>
            <a:round/>
            <a:headEnd/>
            <a:tailEnd/>
          </a:ln>
        </p:spPr>
        <p:txBody>
          <a:bodyPr/>
          <a:lstStyle/>
          <a:p>
            <a:endParaRPr lang="zh-CN" altLang="en-US"/>
          </a:p>
        </p:txBody>
      </p:sp>
      <p:sp>
        <p:nvSpPr>
          <p:cNvPr id="40" name="Freeform 21"/>
          <p:cNvSpPr>
            <a:spLocks/>
          </p:cNvSpPr>
          <p:nvPr/>
        </p:nvSpPr>
        <p:spPr bwMode="auto">
          <a:xfrm>
            <a:off x="3405436" y="771550"/>
            <a:ext cx="120650" cy="227012"/>
          </a:xfrm>
          <a:custGeom>
            <a:avLst/>
            <a:gdLst/>
            <a:ahLst/>
            <a:cxnLst>
              <a:cxn ang="0">
                <a:pos x="0" y="0"/>
              </a:cxn>
              <a:cxn ang="0">
                <a:pos x="5" y="1"/>
              </a:cxn>
              <a:cxn ang="0">
                <a:pos x="20" y="7"/>
              </a:cxn>
              <a:cxn ang="0">
                <a:pos x="37" y="21"/>
              </a:cxn>
              <a:cxn ang="0">
                <a:pos x="46" y="39"/>
              </a:cxn>
              <a:cxn ang="0">
                <a:pos x="49" y="58"/>
              </a:cxn>
              <a:cxn ang="0">
                <a:pos x="43" y="78"/>
              </a:cxn>
              <a:cxn ang="0">
                <a:pos x="42" y="81"/>
              </a:cxn>
              <a:cxn ang="0">
                <a:pos x="40" y="83"/>
              </a:cxn>
              <a:cxn ang="0">
                <a:pos x="38" y="86"/>
              </a:cxn>
              <a:cxn ang="0">
                <a:pos x="36" y="88"/>
              </a:cxn>
              <a:cxn ang="0">
                <a:pos x="33" y="92"/>
              </a:cxn>
            </a:cxnLst>
            <a:rect l="0" t="0" r="r" b="b"/>
            <a:pathLst>
              <a:path w="49" h="92">
                <a:moveTo>
                  <a:pt x="0" y="0"/>
                </a:moveTo>
                <a:cubicBezTo>
                  <a:pt x="2" y="1"/>
                  <a:pt x="4" y="1"/>
                  <a:pt x="5" y="1"/>
                </a:cubicBezTo>
                <a:cubicBezTo>
                  <a:pt x="10" y="2"/>
                  <a:pt x="15" y="4"/>
                  <a:pt x="20" y="7"/>
                </a:cubicBezTo>
                <a:cubicBezTo>
                  <a:pt x="27" y="11"/>
                  <a:pt x="32" y="15"/>
                  <a:pt x="37" y="21"/>
                </a:cubicBezTo>
                <a:cubicBezTo>
                  <a:pt x="41" y="26"/>
                  <a:pt x="44" y="32"/>
                  <a:pt x="46" y="39"/>
                </a:cubicBezTo>
                <a:cubicBezTo>
                  <a:pt x="48" y="45"/>
                  <a:pt x="49" y="52"/>
                  <a:pt x="49" y="58"/>
                </a:cubicBezTo>
                <a:cubicBezTo>
                  <a:pt x="48" y="65"/>
                  <a:pt x="47" y="72"/>
                  <a:pt x="43" y="78"/>
                </a:cubicBezTo>
                <a:cubicBezTo>
                  <a:pt x="43" y="79"/>
                  <a:pt x="42" y="80"/>
                  <a:pt x="42" y="81"/>
                </a:cubicBezTo>
                <a:cubicBezTo>
                  <a:pt x="41" y="81"/>
                  <a:pt x="41" y="82"/>
                  <a:pt x="40" y="83"/>
                </a:cubicBezTo>
                <a:cubicBezTo>
                  <a:pt x="39" y="84"/>
                  <a:pt x="39" y="85"/>
                  <a:pt x="38" y="86"/>
                </a:cubicBezTo>
                <a:cubicBezTo>
                  <a:pt x="38" y="86"/>
                  <a:pt x="37" y="87"/>
                  <a:pt x="36" y="88"/>
                </a:cubicBezTo>
                <a:cubicBezTo>
                  <a:pt x="35" y="89"/>
                  <a:pt x="34" y="90"/>
                  <a:pt x="33" y="92"/>
                </a:cubicBezTo>
              </a:path>
            </a:pathLst>
          </a:custGeom>
          <a:noFill/>
          <a:ln w="38100" cap="flat" cmpd="sng">
            <a:solidFill>
              <a:schemeClr val="accent1">
                <a:lumMod val="60000"/>
                <a:lumOff val="40000"/>
              </a:schemeClr>
            </a:solidFill>
            <a:prstDash val="solid"/>
            <a:miter lim="800000"/>
            <a:headEnd/>
            <a:tailEnd/>
          </a:ln>
        </p:spPr>
        <p:txBody>
          <a:bodyPr/>
          <a:lstStyle/>
          <a:p>
            <a:endParaRPr lang="zh-CN" altLang="en-US"/>
          </a:p>
        </p:txBody>
      </p:sp>
      <p:sp>
        <p:nvSpPr>
          <p:cNvPr id="41" name="Freeform 22"/>
          <p:cNvSpPr>
            <a:spLocks/>
          </p:cNvSpPr>
          <p:nvPr/>
        </p:nvSpPr>
        <p:spPr bwMode="auto">
          <a:xfrm>
            <a:off x="2403724" y="771550"/>
            <a:ext cx="1001712" cy="800100"/>
          </a:xfrm>
          <a:custGeom>
            <a:avLst/>
            <a:gdLst/>
            <a:ahLst/>
            <a:cxnLst>
              <a:cxn ang="0">
                <a:pos x="0" y="323"/>
              </a:cxn>
              <a:cxn ang="0">
                <a:pos x="367" y="11"/>
              </a:cxn>
              <a:cxn ang="0">
                <a:pos x="380" y="4"/>
              </a:cxn>
              <a:cxn ang="0">
                <a:pos x="394" y="0"/>
              </a:cxn>
              <a:cxn ang="0">
                <a:pos x="404" y="0"/>
              </a:cxn>
            </a:cxnLst>
            <a:rect l="0" t="0" r="r" b="b"/>
            <a:pathLst>
              <a:path w="404" h="323">
                <a:moveTo>
                  <a:pt x="0" y="323"/>
                </a:moveTo>
                <a:cubicBezTo>
                  <a:pt x="122" y="219"/>
                  <a:pt x="245" y="115"/>
                  <a:pt x="367" y="11"/>
                </a:cubicBezTo>
                <a:cubicBezTo>
                  <a:pt x="371" y="8"/>
                  <a:pt x="375" y="6"/>
                  <a:pt x="380" y="4"/>
                </a:cubicBezTo>
                <a:cubicBezTo>
                  <a:pt x="384" y="2"/>
                  <a:pt x="389" y="1"/>
                  <a:pt x="394" y="0"/>
                </a:cubicBezTo>
                <a:cubicBezTo>
                  <a:pt x="397" y="0"/>
                  <a:pt x="401" y="0"/>
                  <a:pt x="404" y="0"/>
                </a:cubicBezTo>
              </a:path>
            </a:pathLst>
          </a:custGeom>
          <a:noFill/>
          <a:ln w="38100" cap="rnd" cmpd="sng">
            <a:solidFill>
              <a:schemeClr val="accent1">
                <a:lumMod val="60000"/>
                <a:lumOff val="40000"/>
              </a:schemeClr>
            </a:solidFill>
            <a:prstDash val="solid"/>
            <a:round/>
            <a:headEnd/>
            <a:tailEnd/>
          </a:ln>
        </p:spPr>
        <p:txBody>
          <a:bodyPr/>
          <a:lstStyle/>
          <a:p>
            <a:endParaRPr lang="zh-CN" altLang="en-US"/>
          </a:p>
        </p:txBody>
      </p:sp>
      <p:sp>
        <p:nvSpPr>
          <p:cNvPr id="42" name="Freeform 23"/>
          <p:cNvSpPr>
            <a:spLocks/>
          </p:cNvSpPr>
          <p:nvPr/>
        </p:nvSpPr>
        <p:spPr bwMode="auto">
          <a:xfrm>
            <a:off x="2656136" y="2192362"/>
            <a:ext cx="155575" cy="946150"/>
          </a:xfrm>
          <a:custGeom>
            <a:avLst/>
            <a:gdLst/>
            <a:ahLst/>
            <a:cxnLst>
              <a:cxn ang="0">
                <a:pos x="0" y="0"/>
              </a:cxn>
              <a:cxn ang="0">
                <a:pos x="23" y="44"/>
              </a:cxn>
              <a:cxn ang="0">
                <a:pos x="50" y="116"/>
              </a:cxn>
              <a:cxn ang="0">
                <a:pos x="62" y="191"/>
              </a:cxn>
              <a:cxn ang="0">
                <a:pos x="59" y="250"/>
              </a:cxn>
              <a:cxn ang="0">
                <a:pos x="46" y="306"/>
              </a:cxn>
              <a:cxn ang="0">
                <a:pos x="21" y="357"/>
              </a:cxn>
              <a:cxn ang="0">
                <a:pos x="0" y="382"/>
              </a:cxn>
            </a:cxnLst>
            <a:rect l="0" t="0" r="r" b="b"/>
            <a:pathLst>
              <a:path w="63" h="382">
                <a:moveTo>
                  <a:pt x="0" y="0"/>
                </a:moveTo>
                <a:cubicBezTo>
                  <a:pt x="9" y="14"/>
                  <a:pt x="16" y="29"/>
                  <a:pt x="23" y="44"/>
                </a:cubicBezTo>
                <a:cubicBezTo>
                  <a:pt x="34" y="67"/>
                  <a:pt x="43" y="91"/>
                  <a:pt x="50" y="116"/>
                </a:cubicBezTo>
                <a:cubicBezTo>
                  <a:pt x="56" y="141"/>
                  <a:pt x="60" y="166"/>
                  <a:pt x="62" y="191"/>
                </a:cubicBezTo>
                <a:cubicBezTo>
                  <a:pt x="63" y="212"/>
                  <a:pt x="62" y="231"/>
                  <a:pt x="59" y="250"/>
                </a:cubicBezTo>
                <a:cubicBezTo>
                  <a:pt x="57" y="270"/>
                  <a:pt x="52" y="288"/>
                  <a:pt x="46" y="306"/>
                </a:cubicBezTo>
                <a:cubicBezTo>
                  <a:pt x="39" y="324"/>
                  <a:pt x="31" y="341"/>
                  <a:pt x="21" y="357"/>
                </a:cubicBezTo>
                <a:cubicBezTo>
                  <a:pt x="15" y="367"/>
                  <a:pt x="8" y="372"/>
                  <a:pt x="0" y="382"/>
                </a:cubicBezTo>
              </a:path>
            </a:pathLst>
          </a:custGeom>
          <a:noFill/>
          <a:ln w="38100" cap="rnd" cmpd="sng">
            <a:solidFill>
              <a:schemeClr val="accent1">
                <a:lumMod val="60000"/>
                <a:lumOff val="40000"/>
              </a:schemeClr>
            </a:solidFill>
            <a:prstDash val="solid"/>
            <a:round/>
            <a:headEnd/>
            <a:tailEnd/>
          </a:ln>
        </p:spPr>
        <p:txBody>
          <a:bodyPr/>
          <a:lstStyle/>
          <a:p>
            <a:endParaRPr lang="zh-CN" altLang="en-US"/>
          </a:p>
        </p:txBody>
      </p:sp>
      <p:sp>
        <p:nvSpPr>
          <p:cNvPr id="43" name="Freeform 24"/>
          <p:cNvSpPr>
            <a:spLocks/>
          </p:cNvSpPr>
          <p:nvPr/>
        </p:nvSpPr>
        <p:spPr bwMode="auto">
          <a:xfrm>
            <a:off x="501899" y="1408137"/>
            <a:ext cx="2154237" cy="784225"/>
          </a:xfrm>
          <a:custGeom>
            <a:avLst/>
            <a:gdLst/>
            <a:ahLst/>
            <a:cxnLst>
              <a:cxn ang="0">
                <a:pos x="0" y="180"/>
              </a:cxn>
              <a:cxn ang="0">
                <a:pos x="35" y="121"/>
              </a:cxn>
              <a:cxn ang="0">
                <a:pos x="86" y="71"/>
              </a:cxn>
              <a:cxn ang="0">
                <a:pos x="148" y="35"/>
              </a:cxn>
              <a:cxn ang="0">
                <a:pos x="217" y="12"/>
              </a:cxn>
              <a:cxn ang="0">
                <a:pos x="292" y="2"/>
              </a:cxn>
              <a:cxn ang="0">
                <a:pos x="370" y="3"/>
              </a:cxn>
              <a:cxn ang="0">
                <a:pos x="450" y="17"/>
              </a:cxn>
              <a:cxn ang="0">
                <a:pos x="532" y="42"/>
              </a:cxn>
              <a:cxn ang="0">
                <a:pos x="611" y="77"/>
              </a:cxn>
              <a:cxn ang="0">
                <a:pos x="683" y="121"/>
              </a:cxn>
              <a:cxn ang="0">
                <a:pos x="748" y="172"/>
              </a:cxn>
              <a:cxn ang="0">
                <a:pos x="805" y="229"/>
              </a:cxn>
              <a:cxn ang="0">
                <a:pos x="854" y="292"/>
              </a:cxn>
              <a:cxn ang="0">
                <a:pos x="869" y="316"/>
              </a:cxn>
            </a:cxnLst>
            <a:rect l="0" t="0" r="r" b="b"/>
            <a:pathLst>
              <a:path w="869" h="316">
                <a:moveTo>
                  <a:pt x="0" y="180"/>
                </a:moveTo>
                <a:cubicBezTo>
                  <a:pt x="9" y="158"/>
                  <a:pt x="21" y="138"/>
                  <a:pt x="35" y="121"/>
                </a:cubicBezTo>
                <a:cubicBezTo>
                  <a:pt x="49" y="102"/>
                  <a:pt x="67" y="85"/>
                  <a:pt x="86" y="71"/>
                </a:cubicBezTo>
                <a:cubicBezTo>
                  <a:pt x="105" y="57"/>
                  <a:pt x="126" y="45"/>
                  <a:pt x="148" y="35"/>
                </a:cubicBezTo>
                <a:cubicBezTo>
                  <a:pt x="170" y="25"/>
                  <a:pt x="193" y="18"/>
                  <a:pt x="217" y="12"/>
                </a:cubicBezTo>
                <a:cubicBezTo>
                  <a:pt x="241" y="7"/>
                  <a:pt x="266" y="3"/>
                  <a:pt x="292" y="2"/>
                </a:cubicBezTo>
                <a:cubicBezTo>
                  <a:pt x="317" y="0"/>
                  <a:pt x="343" y="1"/>
                  <a:pt x="370" y="3"/>
                </a:cubicBezTo>
                <a:cubicBezTo>
                  <a:pt x="396" y="6"/>
                  <a:pt x="423" y="10"/>
                  <a:pt x="450" y="17"/>
                </a:cubicBezTo>
                <a:cubicBezTo>
                  <a:pt x="477" y="23"/>
                  <a:pt x="504" y="31"/>
                  <a:pt x="532" y="42"/>
                </a:cubicBezTo>
                <a:cubicBezTo>
                  <a:pt x="559" y="52"/>
                  <a:pt x="586" y="64"/>
                  <a:pt x="611" y="77"/>
                </a:cubicBezTo>
                <a:cubicBezTo>
                  <a:pt x="636" y="91"/>
                  <a:pt x="660" y="105"/>
                  <a:pt x="683" y="121"/>
                </a:cubicBezTo>
                <a:cubicBezTo>
                  <a:pt x="706" y="137"/>
                  <a:pt x="728" y="154"/>
                  <a:pt x="748" y="172"/>
                </a:cubicBezTo>
                <a:cubicBezTo>
                  <a:pt x="768" y="190"/>
                  <a:pt x="788" y="209"/>
                  <a:pt x="805" y="229"/>
                </a:cubicBezTo>
                <a:cubicBezTo>
                  <a:pt x="823" y="249"/>
                  <a:pt x="839" y="270"/>
                  <a:pt x="854" y="292"/>
                </a:cubicBezTo>
                <a:cubicBezTo>
                  <a:pt x="859" y="300"/>
                  <a:pt x="864" y="308"/>
                  <a:pt x="869" y="316"/>
                </a:cubicBezTo>
              </a:path>
            </a:pathLst>
          </a:custGeom>
          <a:noFill/>
          <a:ln w="38100" cap="rnd" cmpd="sng">
            <a:solidFill>
              <a:schemeClr val="accent1">
                <a:lumMod val="60000"/>
                <a:lumOff val="40000"/>
              </a:schemeClr>
            </a:solidFill>
            <a:prstDash val="solid"/>
            <a:round/>
            <a:headEnd/>
            <a:tailEnd/>
          </a:ln>
        </p:spPr>
        <p:txBody>
          <a:bodyPr/>
          <a:lstStyle/>
          <a:p>
            <a:endParaRPr lang="zh-CN" altLang="en-US"/>
          </a:p>
        </p:txBody>
      </p:sp>
      <p:sp>
        <p:nvSpPr>
          <p:cNvPr id="44" name="Freeform 25"/>
          <p:cNvSpPr>
            <a:spLocks/>
          </p:cNvSpPr>
          <p:nvPr/>
        </p:nvSpPr>
        <p:spPr bwMode="auto">
          <a:xfrm>
            <a:off x="395536" y="1751037"/>
            <a:ext cx="2395538" cy="1743075"/>
          </a:xfrm>
          <a:custGeom>
            <a:avLst/>
            <a:gdLst/>
            <a:ahLst/>
            <a:cxnLst>
              <a:cxn ang="0">
                <a:pos x="38" y="0"/>
              </a:cxn>
              <a:cxn ang="0">
                <a:pos x="19" y="112"/>
              </a:cxn>
              <a:cxn ang="0">
                <a:pos x="3" y="191"/>
              </a:cxn>
              <a:cxn ang="0">
                <a:pos x="2" y="274"/>
              </a:cxn>
              <a:cxn ang="0">
                <a:pos x="14" y="360"/>
              </a:cxn>
              <a:cxn ang="0">
                <a:pos x="39" y="449"/>
              </a:cxn>
              <a:cxn ang="0">
                <a:pos x="50" y="477"/>
              </a:cxn>
              <a:cxn ang="0">
                <a:pos x="62" y="507"/>
              </a:cxn>
              <a:cxn ang="0">
                <a:pos x="77" y="535"/>
              </a:cxn>
              <a:cxn ang="0">
                <a:pos x="92" y="565"/>
              </a:cxn>
              <a:cxn ang="0">
                <a:pos x="100" y="578"/>
              </a:cxn>
              <a:cxn ang="0">
                <a:pos x="108" y="590"/>
              </a:cxn>
              <a:cxn ang="0">
                <a:pos x="116" y="604"/>
              </a:cxn>
              <a:cxn ang="0">
                <a:pos x="123" y="617"/>
              </a:cxn>
              <a:cxn ang="0">
                <a:pos x="169" y="678"/>
              </a:cxn>
              <a:cxn ang="0">
                <a:pos x="219" y="739"/>
              </a:cxn>
              <a:cxn ang="0">
                <a:pos x="276" y="796"/>
              </a:cxn>
              <a:cxn ang="0">
                <a:pos x="337" y="849"/>
              </a:cxn>
              <a:cxn ang="0">
                <a:pos x="426" y="915"/>
              </a:cxn>
              <a:cxn ang="0">
                <a:pos x="522" y="971"/>
              </a:cxn>
              <a:cxn ang="0">
                <a:pos x="623" y="1018"/>
              </a:cxn>
              <a:cxn ang="0">
                <a:pos x="729" y="1056"/>
              </a:cxn>
              <a:cxn ang="0">
                <a:pos x="811" y="1076"/>
              </a:cxn>
              <a:cxn ang="0">
                <a:pos x="890" y="1090"/>
              </a:cxn>
              <a:cxn ang="0">
                <a:pos x="967" y="1096"/>
              </a:cxn>
              <a:cxn ang="0">
                <a:pos x="1040" y="1096"/>
              </a:cxn>
              <a:cxn ang="0">
                <a:pos x="1095" y="1092"/>
              </a:cxn>
              <a:cxn ang="0">
                <a:pos x="1145" y="1084"/>
              </a:cxn>
              <a:cxn ang="0">
                <a:pos x="1193" y="1073"/>
              </a:cxn>
              <a:cxn ang="0">
                <a:pos x="1240" y="1057"/>
              </a:cxn>
              <a:cxn ang="0">
                <a:pos x="1271" y="1046"/>
              </a:cxn>
              <a:cxn ang="0">
                <a:pos x="1301" y="1032"/>
              </a:cxn>
              <a:cxn ang="0">
                <a:pos x="1329" y="1017"/>
              </a:cxn>
              <a:cxn ang="0">
                <a:pos x="1356" y="1001"/>
              </a:cxn>
              <a:cxn ang="0">
                <a:pos x="1376" y="987"/>
              </a:cxn>
              <a:cxn ang="0">
                <a:pos x="1396" y="971"/>
              </a:cxn>
              <a:cxn ang="0">
                <a:pos x="1414" y="956"/>
              </a:cxn>
              <a:cxn ang="0">
                <a:pos x="1431" y="940"/>
              </a:cxn>
              <a:cxn ang="0">
                <a:pos x="1509" y="854"/>
              </a:cxn>
            </a:cxnLst>
            <a:rect l="0" t="0" r="r" b="b"/>
            <a:pathLst>
              <a:path w="1509" h="1098">
                <a:moveTo>
                  <a:pt x="38" y="0"/>
                </a:moveTo>
                <a:cubicBezTo>
                  <a:pt x="29" y="34"/>
                  <a:pt x="28" y="80"/>
                  <a:pt x="19" y="112"/>
                </a:cubicBezTo>
                <a:cubicBezTo>
                  <a:pt x="11" y="138"/>
                  <a:pt x="6" y="163"/>
                  <a:pt x="3" y="191"/>
                </a:cubicBezTo>
                <a:cubicBezTo>
                  <a:pt x="2" y="218"/>
                  <a:pt x="0" y="246"/>
                  <a:pt x="2" y="274"/>
                </a:cubicBezTo>
                <a:cubicBezTo>
                  <a:pt x="3" y="302"/>
                  <a:pt x="8" y="331"/>
                  <a:pt x="14" y="360"/>
                </a:cubicBezTo>
                <a:cubicBezTo>
                  <a:pt x="20" y="390"/>
                  <a:pt x="28" y="420"/>
                  <a:pt x="39" y="449"/>
                </a:cubicBezTo>
                <a:cubicBezTo>
                  <a:pt x="42" y="459"/>
                  <a:pt x="47" y="468"/>
                  <a:pt x="50" y="477"/>
                </a:cubicBezTo>
                <a:cubicBezTo>
                  <a:pt x="55" y="487"/>
                  <a:pt x="58" y="498"/>
                  <a:pt x="62" y="507"/>
                </a:cubicBezTo>
                <a:cubicBezTo>
                  <a:pt x="67" y="517"/>
                  <a:pt x="72" y="526"/>
                  <a:pt x="77" y="535"/>
                </a:cubicBezTo>
                <a:cubicBezTo>
                  <a:pt x="81" y="545"/>
                  <a:pt x="87" y="554"/>
                  <a:pt x="92" y="565"/>
                </a:cubicBezTo>
                <a:cubicBezTo>
                  <a:pt x="95" y="568"/>
                  <a:pt x="97" y="573"/>
                  <a:pt x="100" y="578"/>
                </a:cubicBezTo>
                <a:cubicBezTo>
                  <a:pt x="103" y="582"/>
                  <a:pt x="105" y="585"/>
                  <a:pt x="108" y="590"/>
                </a:cubicBezTo>
                <a:cubicBezTo>
                  <a:pt x="111" y="595"/>
                  <a:pt x="112" y="599"/>
                  <a:pt x="116" y="604"/>
                </a:cubicBezTo>
                <a:cubicBezTo>
                  <a:pt x="119" y="607"/>
                  <a:pt x="122" y="612"/>
                  <a:pt x="123" y="617"/>
                </a:cubicBezTo>
                <a:cubicBezTo>
                  <a:pt x="137" y="637"/>
                  <a:pt x="153" y="657"/>
                  <a:pt x="169" y="678"/>
                </a:cubicBezTo>
                <a:cubicBezTo>
                  <a:pt x="184" y="699"/>
                  <a:pt x="201" y="718"/>
                  <a:pt x="219" y="739"/>
                </a:cubicBezTo>
                <a:cubicBezTo>
                  <a:pt x="237" y="757"/>
                  <a:pt x="256" y="778"/>
                  <a:pt x="276" y="796"/>
                </a:cubicBezTo>
                <a:cubicBezTo>
                  <a:pt x="295" y="815"/>
                  <a:pt x="317" y="832"/>
                  <a:pt x="337" y="849"/>
                </a:cubicBezTo>
                <a:cubicBezTo>
                  <a:pt x="365" y="873"/>
                  <a:pt x="395" y="895"/>
                  <a:pt x="426" y="915"/>
                </a:cubicBezTo>
                <a:cubicBezTo>
                  <a:pt x="456" y="935"/>
                  <a:pt x="489" y="954"/>
                  <a:pt x="522" y="971"/>
                </a:cubicBezTo>
                <a:cubicBezTo>
                  <a:pt x="554" y="989"/>
                  <a:pt x="589" y="1004"/>
                  <a:pt x="623" y="1018"/>
                </a:cubicBezTo>
                <a:cubicBezTo>
                  <a:pt x="658" y="1032"/>
                  <a:pt x="693" y="1045"/>
                  <a:pt x="729" y="1056"/>
                </a:cubicBezTo>
                <a:cubicBezTo>
                  <a:pt x="756" y="1064"/>
                  <a:pt x="784" y="1071"/>
                  <a:pt x="811" y="1076"/>
                </a:cubicBezTo>
                <a:cubicBezTo>
                  <a:pt x="837" y="1082"/>
                  <a:pt x="864" y="1087"/>
                  <a:pt x="890" y="1090"/>
                </a:cubicBezTo>
                <a:cubicBezTo>
                  <a:pt x="917" y="1093"/>
                  <a:pt x="942" y="1095"/>
                  <a:pt x="967" y="1096"/>
                </a:cubicBezTo>
                <a:cubicBezTo>
                  <a:pt x="992" y="1098"/>
                  <a:pt x="1017" y="1098"/>
                  <a:pt x="1040" y="1096"/>
                </a:cubicBezTo>
                <a:cubicBezTo>
                  <a:pt x="1059" y="1095"/>
                  <a:pt x="1076" y="1093"/>
                  <a:pt x="1095" y="1092"/>
                </a:cubicBezTo>
                <a:cubicBezTo>
                  <a:pt x="1112" y="1090"/>
                  <a:pt x="1129" y="1087"/>
                  <a:pt x="1145" y="1084"/>
                </a:cubicBezTo>
                <a:cubicBezTo>
                  <a:pt x="1162" y="1081"/>
                  <a:pt x="1178" y="1076"/>
                  <a:pt x="1193" y="1073"/>
                </a:cubicBezTo>
                <a:cubicBezTo>
                  <a:pt x="1210" y="1068"/>
                  <a:pt x="1225" y="1064"/>
                  <a:pt x="1240" y="1057"/>
                </a:cubicBezTo>
                <a:cubicBezTo>
                  <a:pt x="1251" y="1054"/>
                  <a:pt x="1260" y="1050"/>
                  <a:pt x="1271" y="1046"/>
                </a:cubicBezTo>
                <a:cubicBezTo>
                  <a:pt x="1281" y="1042"/>
                  <a:pt x="1292" y="1037"/>
                  <a:pt x="1301" y="1032"/>
                </a:cubicBezTo>
                <a:cubicBezTo>
                  <a:pt x="1310" y="1028"/>
                  <a:pt x="1320" y="1023"/>
                  <a:pt x="1329" y="1017"/>
                </a:cubicBezTo>
                <a:cubicBezTo>
                  <a:pt x="1339" y="1012"/>
                  <a:pt x="1348" y="1006"/>
                  <a:pt x="1356" y="1001"/>
                </a:cubicBezTo>
                <a:cubicBezTo>
                  <a:pt x="1364" y="996"/>
                  <a:pt x="1370" y="992"/>
                  <a:pt x="1376" y="987"/>
                </a:cubicBezTo>
                <a:cubicBezTo>
                  <a:pt x="1384" y="982"/>
                  <a:pt x="1390" y="976"/>
                  <a:pt x="1396" y="971"/>
                </a:cubicBezTo>
                <a:cubicBezTo>
                  <a:pt x="1403" y="967"/>
                  <a:pt x="1409" y="962"/>
                  <a:pt x="1414" y="956"/>
                </a:cubicBezTo>
                <a:cubicBezTo>
                  <a:pt x="1420" y="951"/>
                  <a:pt x="1426" y="945"/>
                  <a:pt x="1431" y="940"/>
                </a:cubicBezTo>
                <a:cubicBezTo>
                  <a:pt x="1501" y="868"/>
                  <a:pt x="1509" y="854"/>
                  <a:pt x="1509" y="854"/>
                </a:cubicBezTo>
              </a:path>
            </a:pathLst>
          </a:custGeom>
          <a:noFill/>
          <a:ln w="38100" cap="flat" cmpd="sng">
            <a:solidFill>
              <a:schemeClr val="accent1">
                <a:lumMod val="60000"/>
                <a:lumOff val="40000"/>
              </a:schemeClr>
            </a:solidFill>
            <a:prstDash val="solid"/>
            <a:miter lim="800000"/>
            <a:headEnd/>
            <a:tailEnd/>
          </a:ln>
        </p:spPr>
        <p:txBody>
          <a:bodyPr/>
          <a:lstStyle/>
          <a:p>
            <a:endParaRPr lang="zh-CN" altLang="en-US"/>
          </a:p>
        </p:txBody>
      </p:sp>
      <p:sp>
        <p:nvSpPr>
          <p:cNvPr id="45" name="Freeform 26"/>
          <p:cNvSpPr>
            <a:spLocks/>
          </p:cNvSpPr>
          <p:nvPr/>
        </p:nvSpPr>
        <p:spPr bwMode="auto">
          <a:xfrm>
            <a:off x="1103561" y="1182712"/>
            <a:ext cx="1296988" cy="392113"/>
          </a:xfrm>
          <a:custGeom>
            <a:avLst/>
            <a:gdLst/>
            <a:ahLst/>
            <a:cxnLst>
              <a:cxn ang="0">
                <a:pos x="0" y="8"/>
              </a:cxn>
              <a:cxn ang="0">
                <a:pos x="72" y="1"/>
              </a:cxn>
              <a:cxn ang="0">
                <a:pos x="155" y="5"/>
              </a:cxn>
              <a:cxn ang="0">
                <a:pos x="241" y="21"/>
              </a:cxn>
              <a:cxn ang="0">
                <a:pos x="328" y="49"/>
              </a:cxn>
              <a:cxn ang="0">
                <a:pos x="413" y="87"/>
              </a:cxn>
              <a:cxn ang="0">
                <a:pos x="490" y="134"/>
              </a:cxn>
              <a:cxn ang="0">
                <a:pos x="523" y="158"/>
              </a:cxn>
            </a:cxnLst>
            <a:rect l="0" t="0" r="r" b="b"/>
            <a:pathLst>
              <a:path w="523" h="158">
                <a:moveTo>
                  <a:pt x="0" y="8"/>
                </a:moveTo>
                <a:cubicBezTo>
                  <a:pt x="23" y="4"/>
                  <a:pt x="47" y="2"/>
                  <a:pt x="72" y="1"/>
                </a:cubicBezTo>
                <a:cubicBezTo>
                  <a:pt x="99" y="0"/>
                  <a:pt x="127" y="2"/>
                  <a:pt x="155" y="5"/>
                </a:cubicBezTo>
                <a:cubicBezTo>
                  <a:pt x="183" y="8"/>
                  <a:pt x="212" y="14"/>
                  <a:pt x="241" y="21"/>
                </a:cubicBezTo>
                <a:cubicBezTo>
                  <a:pt x="270" y="28"/>
                  <a:pt x="299" y="37"/>
                  <a:pt x="328" y="49"/>
                </a:cubicBezTo>
                <a:cubicBezTo>
                  <a:pt x="358" y="60"/>
                  <a:pt x="386" y="73"/>
                  <a:pt x="413" y="87"/>
                </a:cubicBezTo>
                <a:cubicBezTo>
                  <a:pt x="440" y="102"/>
                  <a:pt x="466" y="117"/>
                  <a:pt x="490" y="134"/>
                </a:cubicBezTo>
                <a:cubicBezTo>
                  <a:pt x="501" y="142"/>
                  <a:pt x="512" y="150"/>
                  <a:pt x="523" y="158"/>
                </a:cubicBezTo>
              </a:path>
            </a:pathLst>
          </a:custGeom>
          <a:noFill/>
          <a:ln w="38100" cap="rnd" cmpd="sng">
            <a:solidFill>
              <a:schemeClr val="accent1">
                <a:lumMod val="60000"/>
                <a:lumOff val="40000"/>
              </a:schemeClr>
            </a:solidFill>
            <a:prstDash val="solid"/>
            <a:round/>
            <a:headEnd/>
            <a:tailEnd/>
          </a:ln>
        </p:spPr>
        <p:txBody>
          <a:bodyPr/>
          <a:lstStyle/>
          <a:p>
            <a:endParaRPr lang="zh-CN" altLang="en-US"/>
          </a:p>
        </p:txBody>
      </p:sp>
      <p:sp>
        <p:nvSpPr>
          <p:cNvPr id="46" name="Freeform 27"/>
          <p:cNvSpPr>
            <a:spLocks/>
          </p:cNvSpPr>
          <p:nvPr/>
        </p:nvSpPr>
        <p:spPr bwMode="auto">
          <a:xfrm>
            <a:off x="455861" y="1201762"/>
            <a:ext cx="647700" cy="568325"/>
          </a:xfrm>
          <a:custGeom>
            <a:avLst/>
            <a:gdLst/>
            <a:ahLst/>
            <a:cxnLst>
              <a:cxn ang="0">
                <a:pos x="0" y="229"/>
              </a:cxn>
              <a:cxn ang="0">
                <a:pos x="16" y="177"/>
              </a:cxn>
              <a:cxn ang="0">
                <a:pos x="57" y="110"/>
              </a:cxn>
              <a:cxn ang="0">
                <a:pos x="112" y="59"/>
              </a:cxn>
              <a:cxn ang="0">
                <a:pos x="179" y="23"/>
              </a:cxn>
              <a:cxn ang="0">
                <a:pos x="253" y="2"/>
              </a:cxn>
              <a:cxn ang="0">
                <a:pos x="261" y="0"/>
              </a:cxn>
            </a:cxnLst>
            <a:rect l="0" t="0" r="r" b="b"/>
            <a:pathLst>
              <a:path w="261" h="229">
                <a:moveTo>
                  <a:pt x="0" y="229"/>
                </a:moveTo>
                <a:cubicBezTo>
                  <a:pt x="3" y="211"/>
                  <a:pt x="9" y="194"/>
                  <a:pt x="16" y="177"/>
                </a:cubicBezTo>
                <a:cubicBezTo>
                  <a:pt x="26" y="152"/>
                  <a:pt x="40" y="130"/>
                  <a:pt x="57" y="110"/>
                </a:cubicBezTo>
                <a:cubicBezTo>
                  <a:pt x="73" y="91"/>
                  <a:pt x="91" y="74"/>
                  <a:pt x="112" y="59"/>
                </a:cubicBezTo>
                <a:cubicBezTo>
                  <a:pt x="133" y="45"/>
                  <a:pt x="155" y="33"/>
                  <a:pt x="179" y="23"/>
                </a:cubicBezTo>
                <a:cubicBezTo>
                  <a:pt x="202" y="14"/>
                  <a:pt x="227" y="7"/>
                  <a:pt x="253" y="2"/>
                </a:cubicBezTo>
                <a:cubicBezTo>
                  <a:pt x="256" y="1"/>
                  <a:pt x="258" y="1"/>
                  <a:pt x="261" y="0"/>
                </a:cubicBezTo>
              </a:path>
            </a:pathLst>
          </a:custGeom>
          <a:noFill/>
          <a:ln w="38100" cap="flat" cmpd="sng">
            <a:solidFill>
              <a:schemeClr val="accent1">
                <a:lumMod val="60000"/>
                <a:lumOff val="40000"/>
              </a:schemeClr>
            </a:solidFill>
            <a:prstDash val="solid"/>
            <a:miter lim="800000"/>
            <a:headEnd/>
            <a:tailEnd/>
          </a:ln>
        </p:spPr>
        <p:txBody>
          <a:bodyPr/>
          <a:lstStyle/>
          <a:p>
            <a:endParaRPr lang="zh-CN" altLang="en-US"/>
          </a:p>
        </p:txBody>
      </p:sp>
      <p:sp>
        <p:nvSpPr>
          <p:cNvPr id="47" name="Freeform 28"/>
          <p:cNvSpPr>
            <a:spLocks/>
          </p:cNvSpPr>
          <p:nvPr/>
        </p:nvSpPr>
        <p:spPr bwMode="auto">
          <a:xfrm>
            <a:off x="481261" y="1208112"/>
            <a:ext cx="2487613" cy="2087563"/>
          </a:xfrm>
          <a:custGeom>
            <a:avLst/>
            <a:gdLst/>
            <a:ahLst/>
            <a:cxnLst>
              <a:cxn ang="0">
                <a:pos x="477" y="809"/>
              </a:cxn>
              <a:cxn ang="0">
                <a:pos x="704" y="836"/>
              </a:cxn>
              <a:cxn ang="0">
                <a:pos x="875" y="781"/>
              </a:cxn>
              <a:cxn ang="0">
                <a:pos x="974" y="671"/>
              </a:cxn>
              <a:cxn ang="0">
                <a:pos x="999" y="526"/>
              </a:cxn>
              <a:cxn ang="0">
                <a:pos x="955" y="376"/>
              </a:cxn>
              <a:cxn ang="0">
                <a:pos x="863" y="242"/>
              </a:cxn>
              <a:cxn ang="0">
                <a:pos x="735" y="131"/>
              </a:cxn>
              <a:cxn ang="0">
                <a:pos x="578" y="48"/>
              </a:cxn>
              <a:cxn ang="0">
                <a:pos x="410" y="6"/>
              </a:cxn>
              <a:cxn ang="0">
                <a:pos x="253" y="11"/>
              </a:cxn>
              <a:cxn ang="0">
                <a:pos x="117" y="68"/>
              </a:cxn>
              <a:cxn ang="0">
                <a:pos x="25" y="182"/>
              </a:cxn>
              <a:cxn ang="0">
                <a:pos x="10" y="346"/>
              </a:cxn>
              <a:cxn ang="0">
                <a:pos x="87" y="528"/>
              </a:cxn>
              <a:cxn ang="0">
                <a:pos x="251" y="695"/>
              </a:cxn>
              <a:cxn ang="0">
                <a:pos x="477" y="809"/>
              </a:cxn>
            </a:cxnLst>
            <a:rect l="0" t="0" r="r" b="b"/>
            <a:pathLst>
              <a:path w="1003" h="842">
                <a:moveTo>
                  <a:pt x="477" y="809"/>
                </a:moveTo>
                <a:cubicBezTo>
                  <a:pt x="558" y="834"/>
                  <a:pt x="635" y="842"/>
                  <a:pt x="704" y="836"/>
                </a:cubicBezTo>
                <a:cubicBezTo>
                  <a:pt x="770" y="830"/>
                  <a:pt x="828" y="811"/>
                  <a:pt x="875" y="781"/>
                </a:cubicBezTo>
                <a:cubicBezTo>
                  <a:pt x="919" y="753"/>
                  <a:pt x="953" y="715"/>
                  <a:pt x="974" y="671"/>
                </a:cubicBezTo>
                <a:cubicBezTo>
                  <a:pt x="995" y="628"/>
                  <a:pt x="1003" y="579"/>
                  <a:pt x="999" y="526"/>
                </a:cubicBezTo>
                <a:cubicBezTo>
                  <a:pt x="995" y="475"/>
                  <a:pt x="980" y="424"/>
                  <a:pt x="955" y="376"/>
                </a:cubicBezTo>
                <a:cubicBezTo>
                  <a:pt x="932" y="329"/>
                  <a:pt x="901" y="284"/>
                  <a:pt x="863" y="242"/>
                </a:cubicBezTo>
                <a:cubicBezTo>
                  <a:pt x="826" y="201"/>
                  <a:pt x="783" y="164"/>
                  <a:pt x="735" y="131"/>
                </a:cubicBezTo>
                <a:cubicBezTo>
                  <a:pt x="687" y="99"/>
                  <a:pt x="635" y="70"/>
                  <a:pt x="578" y="48"/>
                </a:cubicBezTo>
                <a:cubicBezTo>
                  <a:pt x="521" y="26"/>
                  <a:pt x="464" y="12"/>
                  <a:pt x="410" y="6"/>
                </a:cubicBezTo>
                <a:cubicBezTo>
                  <a:pt x="355" y="0"/>
                  <a:pt x="301" y="2"/>
                  <a:pt x="253" y="11"/>
                </a:cubicBezTo>
                <a:cubicBezTo>
                  <a:pt x="202" y="22"/>
                  <a:pt x="156" y="40"/>
                  <a:pt x="117" y="68"/>
                </a:cubicBezTo>
                <a:cubicBezTo>
                  <a:pt x="77" y="96"/>
                  <a:pt x="45" y="134"/>
                  <a:pt x="25" y="182"/>
                </a:cubicBezTo>
                <a:cubicBezTo>
                  <a:pt x="5" y="232"/>
                  <a:pt x="0" y="288"/>
                  <a:pt x="10" y="346"/>
                </a:cubicBezTo>
                <a:cubicBezTo>
                  <a:pt x="21" y="407"/>
                  <a:pt x="47" y="469"/>
                  <a:pt x="87" y="528"/>
                </a:cubicBezTo>
                <a:cubicBezTo>
                  <a:pt x="129" y="589"/>
                  <a:pt x="184" y="646"/>
                  <a:pt x="251" y="695"/>
                </a:cubicBezTo>
                <a:cubicBezTo>
                  <a:pt x="318" y="744"/>
                  <a:pt x="395" y="784"/>
                  <a:pt x="477" y="809"/>
                </a:cubicBezTo>
              </a:path>
            </a:pathLst>
          </a:custGeom>
          <a:noFill/>
          <a:ln w="38100" cap="rnd" cmpd="sng">
            <a:solidFill>
              <a:schemeClr val="accent1">
                <a:lumMod val="60000"/>
                <a:lumOff val="40000"/>
              </a:schemeClr>
            </a:solidFill>
            <a:prstDash val="solid"/>
            <a:round/>
            <a:headEnd/>
            <a:tailEnd/>
          </a:ln>
        </p:spPr>
        <p:txBody>
          <a:bodyPr/>
          <a:lstStyle/>
          <a:p>
            <a:endParaRPr lang="zh-CN" altLang="en-US"/>
          </a:p>
        </p:txBody>
      </p:sp>
      <p:grpSp>
        <p:nvGrpSpPr>
          <p:cNvPr id="48" name="Group 29"/>
          <p:cNvGrpSpPr>
            <a:grpSpLocks/>
          </p:cNvGrpSpPr>
          <p:nvPr/>
        </p:nvGrpSpPr>
        <p:grpSpPr bwMode="auto">
          <a:xfrm>
            <a:off x="582861" y="1292250"/>
            <a:ext cx="2290763" cy="1916112"/>
            <a:chOff x="590" y="2765"/>
            <a:chExt cx="1443" cy="1207"/>
          </a:xfrm>
        </p:grpSpPr>
        <p:sp>
          <p:nvSpPr>
            <p:cNvPr id="49" name="Freeform 30"/>
            <p:cNvSpPr>
              <a:spLocks/>
            </p:cNvSpPr>
            <p:nvPr/>
          </p:nvSpPr>
          <p:spPr bwMode="auto">
            <a:xfrm>
              <a:off x="1420" y="3410"/>
              <a:ext cx="613" cy="562"/>
            </a:xfrm>
            <a:custGeom>
              <a:avLst/>
              <a:gdLst/>
              <a:ahLst/>
              <a:cxnLst>
                <a:cxn ang="0">
                  <a:pos x="389" y="71"/>
                </a:cxn>
                <a:cxn ang="0">
                  <a:pos x="376" y="0"/>
                </a:cxn>
                <a:cxn ang="0">
                  <a:pos x="379" y="26"/>
                </a:cxn>
                <a:cxn ang="0">
                  <a:pos x="352" y="178"/>
                </a:cxn>
                <a:cxn ang="0">
                  <a:pos x="243" y="294"/>
                </a:cxn>
                <a:cxn ang="0">
                  <a:pos x="57" y="351"/>
                </a:cxn>
                <a:cxn ang="0">
                  <a:pos x="0" y="353"/>
                </a:cxn>
                <a:cxn ang="0">
                  <a:pos x="116" y="357"/>
                </a:cxn>
                <a:cxn ang="0">
                  <a:pos x="274" y="307"/>
                </a:cxn>
                <a:cxn ang="0">
                  <a:pos x="366" y="205"/>
                </a:cxn>
                <a:cxn ang="0">
                  <a:pos x="389" y="71"/>
                </a:cxn>
              </a:cxnLst>
              <a:rect l="0" t="0" r="r" b="b"/>
              <a:pathLst>
                <a:path w="393" h="360">
                  <a:moveTo>
                    <a:pt x="389" y="71"/>
                  </a:moveTo>
                  <a:cubicBezTo>
                    <a:pt x="387" y="47"/>
                    <a:pt x="383" y="23"/>
                    <a:pt x="376" y="0"/>
                  </a:cubicBezTo>
                  <a:cubicBezTo>
                    <a:pt x="377" y="9"/>
                    <a:pt x="378" y="17"/>
                    <a:pt x="379" y="26"/>
                  </a:cubicBezTo>
                  <a:cubicBezTo>
                    <a:pt x="384" y="82"/>
                    <a:pt x="374" y="133"/>
                    <a:pt x="352" y="178"/>
                  </a:cubicBezTo>
                  <a:cubicBezTo>
                    <a:pt x="329" y="225"/>
                    <a:pt x="292" y="264"/>
                    <a:pt x="243" y="294"/>
                  </a:cubicBezTo>
                  <a:cubicBezTo>
                    <a:pt x="193" y="325"/>
                    <a:pt x="130" y="345"/>
                    <a:pt x="57" y="351"/>
                  </a:cubicBezTo>
                  <a:cubicBezTo>
                    <a:pt x="38" y="353"/>
                    <a:pt x="19" y="353"/>
                    <a:pt x="0" y="353"/>
                  </a:cubicBezTo>
                  <a:cubicBezTo>
                    <a:pt x="41" y="359"/>
                    <a:pt x="80" y="360"/>
                    <a:pt x="116" y="357"/>
                  </a:cubicBezTo>
                  <a:cubicBezTo>
                    <a:pt x="178" y="351"/>
                    <a:pt x="231" y="334"/>
                    <a:pt x="274" y="307"/>
                  </a:cubicBezTo>
                  <a:cubicBezTo>
                    <a:pt x="316" y="281"/>
                    <a:pt x="347" y="246"/>
                    <a:pt x="366" y="205"/>
                  </a:cubicBezTo>
                  <a:cubicBezTo>
                    <a:pt x="385" y="165"/>
                    <a:pt x="393" y="120"/>
                    <a:pt x="389" y="71"/>
                  </a:cubicBezTo>
                  <a:close/>
                </a:path>
              </a:pathLst>
            </a:custGeom>
            <a:solidFill>
              <a:schemeClr val="accent1">
                <a:lumMod val="40000"/>
                <a:lumOff val="60000"/>
              </a:schemeClr>
            </a:solidFill>
            <a:ln w="38100" cap="flat">
              <a:noFill/>
              <a:prstDash val="solid"/>
              <a:miter lim="800000"/>
              <a:headEnd/>
              <a:tailEnd/>
            </a:ln>
          </p:spPr>
          <p:txBody>
            <a:bodyPr/>
            <a:lstStyle/>
            <a:p>
              <a:endParaRPr lang="zh-CN" altLang="en-US"/>
            </a:p>
          </p:txBody>
        </p:sp>
        <p:sp>
          <p:nvSpPr>
            <p:cNvPr id="50" name="Freeform 31"/>
            <p:cNvSpPr>
              <a:spLocks/>
            </p:cNvSpPr>
            <p:nvPr/>
          </p:nvSpPr>
          <p:spPr bwMode="auto">
            <a:xfrm>
              <a:off x="590" y="2765"/>
              <a:ext cx="850" cy="509"/>
            </a:xfrm>
            <a:custGeom>
              <a:avLst/>
              <a:gdLst/>
              <a:ahLst/>
              <a:cxnLst>
                <a:cxn ang="0">
                  <a:pos x="32" y="218"/>
                </a:cxn>
                <a:cxn ang="0">
                  <a:pos x="130" y="96"/>
                </a:cxn>
                <a:cxn ang="0">
                  <a:pos x="275" y="36"/>
                </a:cxn>
                <a:cxn ang="0">
                  <a:pos x="443" y="31"/>
                </a:cxn>
                <a:cxn ang="0">
                  <a:pos x="544" y="50"/>
                </a:cxn>
                <a:cxn ang="0">
                  <a:pos x="531" y="45"/>
                </a:cxn>
                <a:cxn ang="0">
                  <a:pos x="377" y="6"/>
                </a:cxn>
                <a:cxn ang="0">
                  <a:pos x="232" y="11"/>
                </a:cxn>
                <a:cxn ang="0">
                  <a:pos x="108" y="62"/>
                </a:cxn>
                <a:cxn ang="0">
                  <a:pos x="23" y="168"/>
                </a:cxn>
                <a:cxn ang="0">
                  <a:pos x="9" y="318"/>
                </a:cxn>
                <a:cxn ang="0">
                  <a:pos x="11" y="326"/>
                </a:cxn>
                <a:cxn ang="0">
                  <a:pos x="32" y="218"/>
                </a:cxn>
              </a:cxnLst>
              <a:rect l="0" t="0" r="r" b="b"/>
              <a:pathLst>
                <a:path w="544" h="326">
                  <a:moveTo>
                    <a:pt x="32" y="218"/>
                  </a:moveTo>
                  <a:cubicBezTo>
                    <a:pt x="53" y="167"/>
                    <a:pt x="87" y="126"/>
                    <a:pt x="130" y="96"/>
                  </a:cubicBezTo>
                  <a:cubicBezTo>
                    <a:pt x="171" y="67"/>
                    <a:pt x="221" y="47"/>
                    <a:pt x="275" y="36"/>
                  </a:cubicBezTo>
                  <a:cubicBezTo>
                    <a:pt x="327" y="26"/>
                    <a:pt x="384" y="24"/>
                    <a:pt x="443" y="31"/>
                  </a:cubicBezTo>
                  <a:cubicBezTo>
                    <a:pt x="476" y="34"/>
                    <a:pt x="510" y="41"/>
                    <a:pt x="544" y="50"/>
                  </a:cubicBezTo>
                  <a:cubicBezTo>
                    <a:pt x="540" y="48"/>
                    <a:pt x="535" y="46"/>
                    <a:pt x="531" y="45"/>
                  </a:cubicBezTo>
                  <a:cubicBezTo>
                    <a:pt x="478" y="24"/>
                    <a:pt x="426" y="12"/>
                    <a:pt x="377" y="6"/>
                  </a:cubicBezTo>
                  <a:cubicBezTo>
                    <a:pt x="326" y="0"/>
                    <a:pt x="277" y="2"/>
                    <a:pt x="232" y="11"/>
                  </a:cubicBezTo>
                  <a:cubicBezTo>
                    <a:pt x="185" y="20"/>
                    <a:pt x="143" y="37"/>
                    <a:pt x="108" y="62"/>
                  </a:cubicBezTo>
                  <a:cubicBezTo>
                    <a:pt x="71" y="89"/>
                    <a:pt x="41" y="124"/>
                    <a:pt x="23" y="168"/>
                  </a:cubicBezTo>
                  <a:cubicBezTo>
                    <a:pt x="4" y="214"/>
                    <a:pt x="0" y="265"/>
                    <a:pt x="9" y="318"/>
                  </a:cubicBezTo>
                  <a:cubicBezTo>
                    <a:pt x="10" y="321"/>
                    <a:pt x="10" y="324"/>
                    <a:pt x="11" y="326"/>
                  </a:cubicBezTo>
                  <a:cubicBezTo>
                    <a:pt x="11" y="288"/>
                    <a:pt x="19" y="252"/>
                    <a:pt x="32" y="218"/>
                  </a:cubicBezTo>
                  <a:close/>
                </a:path>
              </a:pathLst>
            </a:custGeom>
            <a:solidFill>
              <a:schemeClr val="accent1">
                <a:lumMod val="40000"/>
                <a:lumOff val="60000"/>
              </a:schemeClr>
            </a:solidFill>
            <a:ln w="38100" cap="flat">
              <a:noFill/>
              <a:prstDash val="solid"/>
              <a:miter lim="800000"/>
              <a:headEnd/>
              <a:tailEnd/>
            </a:ln>
          </p:spPr>
          <p:txBody>
            <a:bodyPr/>
            <a:lstStyle/>
            <a:p>
              <a:endParaRPr lang="zh-CN" altLang="en-US"/>
            </a:p>
          </p:txBody>
        </p:sp>
      </p:grpSp>
      <p:sp>
        <p:nvSpPr>
          <p:cNvPr id="51" name="Freeform 38"/>
          <p:cNvSpPr>
            <a:spLocks/>
          </p:cNvSpPr>
          <p:nvPr/>
        </p:nvSpPr>
        <p:spPr bwMode="auto">
          <a:xfrm>
            <a:off x="436811" y="1770087"/>
            <a:ext cx="2325688" cy="1566863"/>
          </a:xfrm>
          <a:custGeom>
            <a:avLst/>
            <a:gdLst/>
            <a:ahLst/>
            <a:cxnLst>
              <a:cxn ang="0">
                <a:pos x="938" y="548"/>
              </a:cxn>
              <a:cxn ang="0">
                <a:pos x="907" y="571"/>
              </a:cxn>
              <a:cxn ang="0">
                <a:pos x="827" y="609"/>
              </a:cxn>
              <a:cxn ang="0">
                <a:pos x="729" y="629"/>
              </a:cxn>
              <a:cxn ang="0">
                <a:pos x="616" y="627"/>
              </a:cxn>
              <a:cxn ang="0">
                <a:pos x="492" y="602"/>
              </a:cxn>
              <a:cxn ang="0">
                <a:pos x="368" y="552"/>
              </a:cxn>
              <a:cxn ang="0">
                <a:pos x="256" y="483"/>
              </a:cxn>
              <a:cxn ang="0">
                <a:pos x="161" y="400"/>
              </a:cxn>
              <a:cxn ang="0">
                <a:pos x="86" y="308"/>
              </a:cxn>
              <a:cxn ang="0">
                <a:pos x="34" y="213"/>
              </a:cxn>
              <a:cxn ang="0">
                <a:pos x="6" y="119"/>
              </a:cxn>
              <a:cxn ang="0">
                <a:pos x="3" y="29"/>
              </a:cxn>
              <a:cxn ang="0">
                <a:pos x="8" y="0"/>
              </a:cxn>
            </a:cxnLst>
            <a:rect l="0" t="0" r="r" b="b"/>
            <a:pathLst>
              <a:path w="938" h="632">
                <a:moveTo>
                  <a:pt x="938" y="548"/>
                </a:moveTo>
                <a:cubicBezTo>
                  <a:pt x="928" y="556"/>
                  <a:pt x="918" y="564"/>
                  <a:pt x="907" y="571"/>
                </a:cubicBezTo>
                <a:cubicBezTo>
                  <a:pt x="883" y="586"/>
                  <a:pt x="856" y="599"/>
                  <a:pt x="827" y="609"/>
                </a:cubicBezTo>
                <a:cubicBezTo>
                  <a:pt x="797" y="619"/>
                  <a:pt x="764" y="626"/>
                  <a:pt x="729" y="629"/>
                </a:cubicBezTo>
                <a:cubicBezTo>
                  <a:pt x="694" y="632"/>
                  <a:pt x="656" y="632"/>
                  <a:pt x="616" y="627"/>
                </a:cubicBezTo>
                <a:cubicBezTo>
                  <a:pt x="576" y="623"/>
                  <a:pt x="535" y="615"/>
                  <a:pt x="492" y="602"/>
                </a:cubicBezTo>
                <a:cubicBezTo>
                  <a:pt x="450" y="589"/>
                  <a:pt x="408" y="572"/>
                  <a:pt x="368" y="552"/>
                </a:cubicBezTo>
                <a:cubicBezTo>
                  <a:pt x="329" y="532"/>
                  <a:pt x="291" y="509"/>
                  <a:pt x="256" y="483"/>
                </a:cubicBezTo>
                <a:cubicBezTo>
                  <a:pt x="221" y="458"/>
                  <a:pt x="189" y="430"/>
                  <a:pt x="161" y="400"/>
                </a:cubicBezTo>
                <a:cubicBezTo>
                  <a:pt x="132" y="371"/>
                  <a:pt x="107" y="340"/>
                  <a:pt x="86" y="308"/>
                </a:cubicBezTo>
                <a:cubicBezTo>
                  <a:pt x="65" y="277"/>
                  <a:pt x="47" y="245"/>
                  <a:pt x="34" y="213"/>
                </a:cubicBezTo>
                <a:cubicBezTo>
                  <a:pt x="21" y="181"/>
                  <a:pt x="12" y="150"/>
                  <a:pt x="6" y="119"/>
                </a:cubicBezTo>
                <a:cubicBezTo>
                  <a:pt x="1" y="88"/>
                  <a:pt x="0" y="58"/>
                  <a:pt x="3" y="29"/>
                </a:cubicBezTo>
                <a:cubicBezTo>
                  <a:pt x="4" y="19"/>
                  <a:pt x="6" y="10"/>
                  <a:pt x="8" y="0"/>
                </a:cubicBezTo>
              </a:path>
            </a:pathLst>
          </a:custGeom>
          <a:noFill/>
          <a:ln w="38100" cap="flat" cmpd="sng">
            <a:solidFill>
              <a:schemeClr val="accent1">
                <a:lumMod val="60000"/>
                <a:lumOff val="40000"/>
              </a:schemeClr>
            </a:solidFill>
            <a:prstDash val="solid"/>
            <a:miter lim="800000"/>
            <a:headEnd/>
            <a:tailEnd/>
          </a:ln>
        </p:spPr>
        <p:txBody>
          <a:bodyPr/>
          <a:lstStyle/>
          <a:p>
            <a:endParaRPr lang="zh-CN" altLang="en-US"/>
          </a:p>
        </p:txBody>
      </p:sp>
      <p:sp>
        <p:nvSpPr>
          <p:cNvPr id="52" name="Freeform 39"/>
          <p:cNvSpPr>
            <a:spLocks/>
          </p:cNvSpPr>
          <p:nvPr/>
        </p:nvSpPr>
        <p:spPr bwMode="auto">
          <a:xfrm>
            <a:off x="2691061" y="1847875"/>
            <a:ext cx="314325" cy="1281112"/>
          </a:xfrm>
          <a:custGeom>
            <a:avLst/>
            <a:gdLst/>
            <a:ahLst/>
            <a:cxnLst>
              <a:cxn ang="0">
                <a:pos x="0" y="0"/>
              </a:cxn>
              <a:cxn ang="0">
                <a:pos x="35" y="47"/>
              </a:cxn>
              <a:cxn ang="0">
                <a:pos x="78" y="118"/>
              </a:cxn>
              <a:cxn ang="0">
                <a:pos x="109" y="194"/>
              </a:cxn>
              <a:cxn ang="0">
                <a:pos x="124" y="274"/>
              </a:cxn>
              <a:cxn ang="0">
                <a:pos x="122" y="352"/>
              </a:cxn>
              <a:cxn ang="0">
                <a:pos x="100" y="424"/>
              </a:cxn>
              <a:cxn ang="0">
                <a:pos x="58" y="488"/>
              </a:cxn>
              <a:cxn ang="0">
                <a:pos x="29" y="517"/>
              </a:cxn>
            </a:cxnLst>
            <a:rect l="0" t="0" r="r" b="b"/>
            <a:pathLst>
              <a:path w="127" h="517">
                <a:moveTo>
                  <a:pt x="0" y="0"/>
                </a:moveTo>
                <a:cubicBezTo>
                  <a:pt x="12" y="15"/>
                  <a:pt x="24" y="31"/>
                  <a:pt x="35" y="47"/>
                </a:cubicBezTo>
                <a:cubicBezTo>
                  <a:pt x="52" y="70"/>
                  <a:pt x="66" y="94"/>
                  <a:pt x="78" y="118"/>
                </a:cubicBezTo>
                <a:cubicBezTo>
                  <a:pt x="91" y="143"/>
                  <a:pt x="101" y="168"/>
                  <a:pt x="109" y="194"/>
                </a:cubicBezTo>
                <a:cubicBezTo>
                  <a:pt x="117" y="220"/>
                  <a:pt x="122" y="247"/>
                  <a:pt x="124" y="274"/>
                </a:cubicBezTo>
                <a:cubicBezTo>
                  <a:pt x="127" y="301"/>
                  <a:pt x="126" y="327"/>
                  <a:pt x="122" y="352"/>
                </a:cubicBezTo>
                <a:cubicBezTo>
                  <a:pt x="118" y="378"/>
                  <a:pt x="110" y="402"/>
                  <a:pt x="100" y="424"/>
                </a:cubicBezTo>
                <a:cubicBezTo>
                  <a:pt x="89" y="447"/>
                  <a:pt x="75" y="469"/>
                  <a:pt x="58" y="488"/>
                </a:cubicBezTo>
                <a:cubicBezTo>
                  <a:pt x="49" y="498"/>
                  <a:pt x="40" y="508"/>
                  <a:pt x="29" y="517"/>
                </a:cubicBezTo>
              </a:path>
            </a:pathLst>
          </a:custGeom>
          <a:noFill/>
          <a:ln w="38100" cap="rnd" cmpd="sng">
            <a:solidFill>
              <a:schemeClr val="accent1">
                <a:lumMod val="60000"/>
                <a:lumOff val="40000"/>
              </a:schemeClr>
            </a:solidFill>
            <a:prstDash val="solid"/>
            <a:round/>
            <a:headEnd/>
            <a:tailEnd/>
          </a:ln>
        </p:spPr>
        <p:txBody>
          <a:bodyPr/>
          <a:lstStyle/>
          <a:p>
            <a:endParaRPr lang="zh-CN" altLang="en-US"/>
          </a:p>
        </p:txBody>
      </p:sp>
      <p:sp>
        <p:nvSpPr>
          <p:cNvPr id="53" name="Line 43"/>
          <p:cNvSpPr>
            <a:spLocks noChangeShapeType="1"/>
          </p:cNvSpPr>
          <p:nvPr/>
        </p:nvSpPr>
        <p:spPr bwMode="auto">
          <a:xfrm flipH="1">
            <a:off x="3500686" y="969987"/>
            <a:ext cx="5643314" cy="0"/>
          </a:xfrm>
          <a:prstGeom prst="line">
            <a:avLst/>
          </a:prstGeom>
          <a:noFill/>
          <a:ln w="38100">
            <a:solidFill>
              <a:schemeClr val="accent1">
                <a:lumMod val="60000"/>
                <a:lumOff val="40000"/>
              </a:schemeClr>
            </a:solidFill>
            <a:round/>
            <a:headEnd/>
            <a:tailEnd/>
          </a:ln>
          <a:effectLst/>
        </p:spPr>
        <p:txBody>
          <a:bodyPr/>
          <a:lstStyle/>
          <a:p>
            <a:endParaRPr lang="zh-CN" altLang="en-US"/>
          </a:p>
        </p:txBody>
      </p:sp>
      <p:grpSp>
        <p:nvGrpSpPr>
          <p:cNvPr id="37" name="组合 36"/>
          <p:cNvGrpSpPr/>
          <p:nvPr/>
        </p:nvGrpSpPr>
        <p:grpSpPr>
          <a:xfrm>
            <a:off x="3419872" y="1203598"/>
            <a:ext cx="5472609" cy="3384674"/>
            <a:chOff x="3419872" y="1203598"/>
            <a:chExt cx="5472609" cy="3384674"/>
          </a:xfrm>
        </p:grpSpPr>
        <p:grpSp>
          <p:nvGrpSpPr>
            <p:cNvPr id="4" name="组合 22"/>
            <p:cNvGrpSpPr>
              <a:grpSpLocks/>
            </p:cNvGrpSpPr>
            <p:nvPr/>
          </p:nvGrpSpPr>
          <p:grpSpPr bwMode="auto">
            <a:xfrm>
              <a:off x="3491880" y="1280523"/>
              <a:ext cx="5400601" cy="3307749"/>
              <a:chOff x="674865" y="1419622"/>
              <a:chExt cx="5183049" cy="3096343"/>
            </a:xfrm>
          </p:grpSpPr>
          <p:pic>
            <p:nvPicPr>
              <p:cNvPr id="24" name="Picture 81" descr="11"/>
              <p:cNvPicPr>
                <a:picLocks noChangeAspect="1" noChangeArrowheads="1"/>
              </p:cNvPicPr>
              <p:nvPr/>
            </p:nvPicPr>
            <p:blipFill>
              <a:blip r:embed="rId2" cstate="screen">
                <a:clrChange>
                  <a:clrFrom>
                    <a:srgbClr val="FFFFFF"/>
                  </a:clrFrom>
                  <a:clrTo>
                    <a:srgbClr val="FFFFFF">
                      <a:alpha val="0"/>
                    </a:srgbClr>
                  </a:clrTo>
                </a:clrChange>
              </a:blip>
              <a:srcRect/>
              <a:stretch>
                <a:fillRect/>
              </a:stretch>
            </p:blipFill>
            <p:spPr bwMode="auto">
              <a:xfrm>
                <a:off x="1907414" y="1491630"/>
                <a:ext cx="1324421" cy="432048"/>
              </a:xfrm>
              <a:prstGeom prst="rect">
                <a:avLst/>
              </a:prstGeom>
              <a:noFill/>
              <a:ln w="9525">
                <a:noFill/>
                <a:miter lim="800000"/>
                <a:headEnd/>
                <a:tailEnd/>
              </a:ln>
            </p:spPr>
          </p:pic>
          <p:pic>
            <p:nvPicPr>
              <p:cNvPr id="25" name="Picture 23" descr="verisign"/>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1805417" y="2859782"/>
                <a:ext cx="1357312" cy="746125"/>
              </a:xfrm>
              <a:prstGeom prst="rect">
                <a:avLst/>
              </a:prstGeom>
              <a:noFill/>
              <a:ln w="9525">
                <a:noFill/>
                <a:miter lim="800000"/>
                <a:headEnd/>
                <a:tailEnd/>
              </a:ln>
            </p:spPr>
          </p:pic>
          <p:pic>
            <p:nvPicPr>
              <p:cNvPr id="26" name="图片 8" descr="Mastercard.jpg"/>
              <p:cNvPicPr>
                <a:picLocks noChangeAspect="1"/>
              </p:cNvPicPr>
              <p:nvPr/>
            </p:nvPicPr>
            <p:blipFill>
              <a:blip r:embed="rId4" cstate="screen">
                <a:clrChange>
                  <a:clrFrom>
                    <a:srgbClr val="F7FBFE"/>
                  </a:clrFrom>
                  <a:clrTo>
                    <a:srgbClr val="F7FBFE">
                      <a:alpha val="0"/>
                    </a:srgbClr>
                  </a:clrTo>
                </a:clrChange>
              </a:blip>
              <a:srcRect/>
              <a:stretch>
                <a:fillRect/>
              </a:stretch>
            </p:blipFill>
            <p:spPr bwMode="auto">
              <a:xfrm>
                <a:off x="3265479" y="2931790"/>
                <a:ext cx="1428750" cy="666750"/>
              </a:xfrm>
              <a:prstGeom prst="rect">
                <a:avLst/>
              </a:prstGeom>
              <a:noFill/>
              <a:ln w="9525">
                <a:noFill/>
                <a:miter lim="800000"/>
                <a:headEnd/>
                <a:tailEnd/>
              </a:ln>
            </p:spPr>
          </p:pic>
          <p:pic>
            <p:nvPicPr>
              <p:cNvPr id="27" name="图片 9" descr="visa2.jpg"/>
              <p:cNvPicPr>
                <a:picLocks noChangeAspect="1"/>
              </p:cNvPicPr>
              <p:nvPr/>
            </p:nvPicPr>
            <p:blipFill>
              <a:blip r:embed="rId5" cstate="screen">
                <a:clrChange>
                  <a:clrFrom>
                    <a:srgbClr val="FFFFFF"/>
                  </a:clrFrom>
                  <a:clrTo>
                    <a:srgbClr val="FFFFFF">
                      <a:alpha val="0"/>
                    </a:srgbClr>
                  </a:clrTo>
                </a:clrChange>
              </a:blip>
              <a:srcRect/>
              <a:stretch>
                <a:fillRect/>
              </a:stretch>
            </p:blipFill>
            <p:spPr bwMode="auto">
              <a:xfrm>
                <a:off x="4643476" y="2211455"/>
                <a:ext cx="1214438" cy="654050"/>
              </a:xfrm>
              <a:prstGeom prst="rect">
                <a:avLst/>
              </a:prstGeom>
              <a:noFill/>
              <a:ln w="9525">
                <a:noFill/>
                <a:miter lim="800000"/>
                <a:headEnd/>
                <a:tailEnd/>
              </a:ln>
            </p:spPr>
          </p:pic>
          <p:pic>
            <p:nvPicPr>
              <p:cNvPr id="28" name="Picture 22" descr="http://www.yeepay.com/images/ec_logo.gif"/>
              <p:cNvPicPr>
                <a:picLocks noChangeAspect="1" noChangeArrowheads="1"/>
              </p:cNvPicPr>
              <p:nvPr/>
            </p:nvPicPr>
            <p:blipFill>
              <a:blip r:embed="rId6" r:link="rId7" cstate="screen"/>
              <a:srcRect/>
              <a:stretch>
                <a:fillRect/>
              </a:stretch>
            </p:blipFill>
            <p:spPr bwMode="auto">
              <a:xfrm>
                <a:off x="4859512" y="3058492"/>
                <a:ext cx="792133" cy="376984"/>
              </a:xfrm>
              <a:prstGeom prst="rect">
                <a:avLst/>
              </a:prstGeom>
              <a:noFill/>
              <a:ln w="9525">
                <a:noFill/>
                <a:miter lim="800000"/>
                <a:headEnd/>
                <a:tailEnd/>
              </a:ln>
            </p:spPr>
          </p:pic>
          <p:pic>
            <p:nvPicPr>
              <p:cNvPr id="30" name="图片 15" descr="zizhi_jc.jpg"/>
              <p:cNvPicPr>
                <a:picLocks noChangeAspect="1" noChangeArrowheads="1"/>
              </p:cNvPicPr>
              <p:nvPr/>
            </p:nvPicPr>
            <p:blipFill>
              <a:blip r:embed="rId8" cstate="screen"/>
              <a:srcRect/>
              <a:stretch>
                <a:fillRect/>
              </a:stretch>
            </p:blipFill>
            <p:spPr bwMode="auto">
              <a:xfrm>
                <a:off x="674865" y="2283717"/>
                <a:ext cx="888248" cy="1080120"/>
              </a:xfrm>
              <a:prstGeom prst="rect">
                <a:avLst/>
              </a:prstGeom>
              <a:noFill/>
              <a:ln w="9525">
                <a:noFill/>
                <a:miter lim="800000"/>
                <a:headEnd/>
                <a:tailEnd/>
              </a:ln>
            </p:spPr>
          </p:pic>
          <p:pic>
            <p:nvPicPr>
              <p:cNvPr id="31" name="图片 16" descr="http://www.baofoo.com/images/zizhi_zz.jpg"/>
              <p:cNvPicPr>
                <a:picLocks noChangeAspect="1" noChangeArrowheads="1"/>
              </p:cNvPicPr>
              <p:nvPr/>
            </p:nvPicPr>
            <p:blipFill>
              <a:blip r:embed="rId9" cstate="screen"/>
              <a:srcRect/>
              <a:stretch>
                <a:fillRect/>
              </a:stretch>
            </p:blipFill>
            <p:spPr bwMode="auto">
              <a:xfrm>
                <a:off x="734338" y="3579861"/>
                <a:ext cx="769814" cy="936104"/>
              </a:xfrm>
              <a:prstGeom prst="rect">
                <a:avLst/>
              </a:prstGeom>
              <a:noFill/>
              <a:ln w="9525">
                <a:noFill/>
                <a:miter lim="800000"/>
                <a:headEnd/>
                <a:tailEnd/>
              </a:ln>
            </p:spPr>
          </p:pic>
          <p:pic>
            <p:nvPicPr>
              <p:cNvPr id="32" name="图片 17" descr="http://www.baofoo.com/images/zizhi_trust.jpg"/>
              <p:cNvPicPr>
                <a:picLocks noChangeAspect="1" noChangeArrowheads="1"/>
              </p:cNvPicPr>
              <p:nvPr/>
            </p:nvPicPr>
            <p:blipFill>
              <a:blip r:embed="rId10" cstate="screen"/>
              <a:srcRect/>
              <a:stretch>
                <a:fillRect/>
              </a:stretch>
            </p:blipFill>
            <p:spPr bwMode="auto">
              <a:xfrm>
                <a:off x="1835696" y="2355726"/>
                <a:ext cx="1347000" cy="360040"/>
              </a:xfrm>
              <a:prstGeom prst="rect">
                <a:avLst/>
              </a:prstGeom>
              <a:noFill/>
              <a:ln w="9525">
                <a:noFill/>
                <a:miter lim="800000"/>
                <a:headEnd/>
                <a:tailEnd/>
              </a:ln>
            </p:spPr>
          </p:pic>
          <p:pic>
            <p:nvPicPr>
              <p:cNvPr id="33" name="图片 18" descr="http://www.baofoo.com/images/zizhi_ssl.jpg"/>
              <p:cNvPicPr>
                <a:picLocks noChangeAspect="1" noChangeArrowheads="1"/>
              </p:cNvPicPr>
              <p:nvPr/>
            </p:nvPicPr>
            <p:blipFill>
              <a:blip r:embed="rId11" cstate="screen"/>
              <a:srcRect/>
              <a:stretch>
                <a:fillRect/>
              </a:stretch>
            </p:blipFill>
            <p:spPr bwMode="auto">
              <a:xfrm>
                <a:off x="3568429" y="1419622"/>
                <a:ext cx="849243" cy="504056"/>
              </a:xfrm>
              <a:prstGeom prst="rect">
                <a:avLst/>
              </a:prstGeom>
              <a:noFill/>
              <a:ln w="9525">
                <a:noFill/>
                <a:miter lim="800000"/>
                <a:headEnd/>
                <a:tailEnd/>
              </a:ln>
            </p:spPr>
          </p:pic>
          <p:pic>
            <p:nvPicPr>
              <p:cNvPr id="34" name="图片 19" descr="http://www.baofoo.com/images/zizhi_hongdun.jpg"/>
              <p:cNvPicPr>
                <a:picLocks noChangeAspect="1" noChangeArrowheads="1"/>
              </p:cNvPicPr>
              <p:nvPr/>
            </p:nvPicPr>
            <p:blipFill>
              <a:blip r:embed="rId12" cstate="screen"/>
              <a:srcRect/>
              <a:stretch>
                <a:fillRect/>
              </a:stretch>
            </p:blipFill>
            <p:spPr bwMode="auto">
              <a:xfrm>
                <a:off x="2185331" y="3795482"/>
                <a:ext cx="576064" cy="720080"/>
              </a:xfrm>
              <a:prstGeom prst="rect">
                <a:avLst/>
              </a:prstGeom>
              <a:noFill/>
              <a:ln w="9525">
                <a:noFill/>
                <a:miter lim="800000"/>
                <a:headEnd/>
                <a:tailEnd/>
              </a:ln>
            </p:spPr>
          </p:pic>
          <p:pic>
            <p:nvPicPr>
              <p:cNvPr id="35" name="图片 20" descr="http://www.baofoo.com/images/zizhi_geo.jpg"/>
              <p:cNvPicPr>
                <a:picLocks noChangeAspect="1" noChangeArrowheads="1"/>
              </p:cNvPicPr>
              <p:nvPr/>
            </p:nvPicPr>
            <p:blipFill>
              <a:blip r:embed="rId13" cstate="screen"/>
              <a:srcRect/>
              <a:stretch>
                <a:fillRect/>
              </a:stretch>
            </p:blipFill>
            <p:spPr bwMode="auto">
              <a:xfrm>
                <a:off x="3419872" y="2355726"/>
                <a:ext cx="1116412" cy="288032"/>
              </a:xfrm>
              <a:prstGeom prst="rect">
                <a:avLst/>
              </a:prstGeom>
              <a:noFill/>
              <a:ln w="9525">
                <a:noFill/>
                <a:miter lim="800000"/>
                <a:headEnd/>
                <a:tailEnd/>
              </a:ln>
            </p:spPr>
          </p:pic>
          <p:pic>
            <p:nvPicPr>
              <p:cNvPr id="36" name="图片 21" descr="logo.png"/>
              <p:cNvPicPr>
                <a:picLocks noChangeAspect="1" noChangeArrowheads="1"/>
              </p:cNvPicPr>
              <p:nvPr/>
            </p:nvPicPr>
            <p:blipFill>
              <a:blip r:embed="rId14" cstate="screen"/>
              <a:srcRect/>
              <a:stretch>
                <a:fillRect/>
              </a:stretch>
            </p:blipFill>
            <p:spPr bwMode="auto">
              <a:xfrm>
                <a:off x="3490984" y="3939483"/>
                <a:ext cx="2159607" cy="477078"/>
              </a:xfrm>
              <a:prstGeom prst="rect">
                <a:avLst/>
              </a:prstGeom>
              <a:noFill/>
              <a:ln w="9525">
                <a:noFill/>
                <a:miter lim="800000"/>
                <a:headEnd/>
                <a:tailEnd/>
              </a:ln>
            </p:spPr>
          </p:pic>
          <p:pic>
            <p:nvPicPr>
              <p:cNvPr id="38" name="Picture 14"/>
              <p:cNvPicPr>
                <a:picLocks noChangeAspect="1" noChangeArrowheads="1"/>
              </p:cNvPicPr>
              <p:nvPr/>
            </p:nvPicPr>
            <p:blipFill>
              <a:blip r:embed="rId15" cstate="screen"/>
              <a:srcRect/>
              <a:stretch>
                <a:fillRect/>
              </a:stretch>
            </p:blipFill>
            <p:spPr bwMode="auto">
              <a:xfrm>
                <a:off x="4994041" y="1491442"/>
                <a:ext cx="431800" cy="419100"/>
              </a:xfrm>
              <a:prstGeom prst="rect">
                <a:avLst/>
              </a:prstGeom>
              <a:noFill/>
              <a:ln w="9525">
                <a:noFill/>
                <a:miter lim="800000"/>
                <a:headEnd/>
                <a:tailEnd/>
              </a:ln>
            </p:spPr>
          </p:pic>
        </p:grpSp>
        <p:pic>
          <p:nvPicPr>
            <p:cNvPr id="1026" name="Picture 2"/>
            <p:cNvPicPr>
              <a:picLocks noChangeAspect="1" noChangeArrowheads="1"/>
            </p:cNvPicPr>
            <p:nvPr/>
          </p:nvPicPr>
          <p:blipFill>
            <a:blip r:embed="rId16" cstate="screen"/>
            <a:srcRect/>
            <a:stretch>
              <a:fillRect/>
            </a:stretch>
          </p:blipFill>
          <p:spPr bwMode="auto">
            <a:xfrm>
              <a:off x="3419872" y="1203598"/>
              <a:ext cx="1092093" cy="792088"/>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100"/>
                                        <p:tgtEl>
                                          <p:spTgt spid="40"/>
                                        </p:tgtEl>
                                      </p:cBhvr>
                                    </p:animEffect>
                                  </p:childTnLst>
                                </p:cTn>
                              </p:par>
                              <p:par>
                                <p:cTn id="8" presetID="22" presetClass="entr" presetSubtype="2" fill="hold" grpId="0" nodeType="withEffect">
                                  <p:stCondLst>
                                    <p:cond delay="100"/>
                                  </p:stCondLst>
                                  <p:childTnLst>
                                    <p:set>
                                      <p:cBhvr>
                                        <p:cTn id="9" dur="1" fill="hold">
                                          <p:stCondLst>
                                            <p:cond delay="0"/>
                                          </p:stCondLst>
                                        </p:cTn>
                                        <p:tgtEl>
                                          <p:spTgt spid="41"/>
                                        </p:tgtEl>
                                        <p:attrNameLst>
                                          <p:attrName>style.visibility</p:attrName>
                                        </p:attrNameLst>
                                      </p:cBhvr>
                                      <p:to>
                                        <p:strVal val="visible"/>
                                      </p:to>
                                    </p:set>
                                    <p:animEffect transition="in" filter="wipe(right)">
                                      <p:cBhvr>
                                        <p:cTn id="10" dur="200"/>
                                        <p:tgtEl>
                                          <p:spTgt spid="41"/>
                                        </p:tgtEl>
                                      </p:cBhvr>
                                    </p:animEffect>
                                  </p:childTnLst>
                                </p:cTn>
                              </p:par>
                              <p:par>
                                <p:cTn id="11" presetID="22" presetClass="entr" presetSubtype="2" fill="hold" grpId="0" nodeType="withEffect">
                                  <p:stCondLst>
                                    <p:cond delay="400"/>
                                  </p:stCondLst>
                                  <p:childTnLst>
                                    <p:set>
                                      <p:cBhvr>
                                        <p:cTn id="12" dur="1" fill="hold">
                                          <p:stCondLst>
                                            <p:cond delay="0"/>
                                          </p:stCondLst>
                                        </p:cTn>
                                        <p:tgtEl>
                                          <p:spTgt spid="45"/>
                                        </p:tgtEl>
                                        <p:attrNameLst>
                                          <p:attrName>style.visibility</p:attrName>
                                        </p:attrNameLst>
                                      </p:cBhvr>
                                      <p:to>
                                        <p:strVal val="visible"/>
                                      </p:to>
                                    </p:set>
                                    <p:animEffect transition="in" filter="wipe(right)">
                                      <p:cBhvr>
                                        <p:cTn id="13" dur="200"/>
                                        <p:tgtEl>
                                          <p:spTgt spid="45"/>
                                        </p:tgtEl>
                                      </p:cBhvr>
                                    </p:animEffect>
                                  </p:childTnLst>
                                </p:cTn>
                              </p:par>
                              <p:par>
                                <p:cTn id="14" presetID="22" presetClass="entr" presetSubtype="1" fill="hold" grpId="0" nodeType="withEffect">
                                  <p:stCondLst>
                                    <p:cond delay="600"/>
                                  </p:stCondLst>
                                  <p:childTnLst>
                                    <p:set>
                                      <p:cBhvr>
                                        <p:cTn id="15" dur="1" fill="hold">
                                          <p:stCondLst>
                                            <p:cond delay="0"/>
                                          </p:stCondLst>
                                        </p:cTn>
                                        <p:tgtEl>
                                          <p:spTgt spid="46"/>
                                        </p:tgtEl>
                                        <p:attrNameLst>
                                          <p:attrName>style.visibility</p:attrName>
                                        </p:attrNameLst>
                                      </p:cBhvr>
                                      <p:to>
                                        <p:strVal val="visible"/>
                                      </p:to>
                                    </p:set>
                                    <p:animEffect transition="in" filter="wipe(up)">
                                      <p:cBhvr>
                                        <p:cTn id="16" dur="200"/>
                                        <p:tgtEl>
                                          <p:spTgt spid="46"/>
                                        </p:tgtEl>
                                      </p:cBhvr>
                                    </p:animEffect>
                                  </p:childTnLst>
                                </p:cTn>
                              </p:par>
                              <p:par>
                                <p:cTn id="17" presetID="18" presetClass="entr" presetSubtype="6" fill="hold" grpId="0" nodeType="withEffect">
                                  <p:stCondLst>
                                    <p:cond delay="800"/>
                                  </p:stCondLst>
                                  <p:childTnLst>
                                    <p:set>
                                      <p:cBhvr>
                                        <p:cTn id="18" dur="1" fill="hold">
                                          <p:stCondLst>
                                            <p:cond delay="0"/>
                                          </p:stCondLst>
                                        </p:cTn>
                                        <p:tgtEl>
                                          <p:spTgt spid="44"/>
                                        </p:tgtEl>
                                        <p:attrNameLst>
                                          <p:attrName>style.visibility</p:attrName>
                                        </p:attrNameLst>
                                      </p:cBhvr>
                                      <p:to>
                                        <p:strVal val="visible"/>
                                      </p:to>
                                    </p:set>
                                    <p:animEffect transition="in" filter="strips(downRight)">
                                      <p:cBhvr>
                                        <p:cTn id="19" dur="300"/>
                                        <p:tgtEl>
                                          <p:spTgt spid="44"/>
                                        </p:tgtEl>
                                      </p:cBhvr>
                                    </p:animEffect>
                                  </p:childTnLst>
                                </p:cTn>
                              </p:par>
                              <p:par>
                                <p:cTn id="20" presetID="22" presetClass="entr" presetSubtype="4" fill="hold" grpId="0" nodeType="withEffect">
                                  <p:stCondLst>
                                    <p:cond delay="1100"/>
                                  </p:stCondLst>
                                  <p:childTnLst>
                                    <p:set>
                                      <p:cBhvr>
                                        <p:cTn id="21" dur="1" fill="hold">
                                          <p:stCondLst>
                                            <p:cond delay="0"/>
                                          </p:stCondLst>
                                        </p:cTn>
                                        <p:tgtEl>
                                          <p:spTgt spid="52"/>
                                        </p:tgtEl>
                                        <p:attrNameLst>
                                          <p:attrName>style.visibility</p:attrName>
                                        </p:attrNameLst>
                                      </p:cBhvr>
                                      <p:to>
                                        <p:strVal val="visible"/>
                                      </p:to>
                                    </p:set>
                                    <p:animEffect transition="in" filter="wipe(down)">
                                      <p:cBhvr>
                                        <p:cTn id="22" dur="200"/>
                                        <p:tgtEl>
                                          <p:spTgt spid="52"/>
                                        </p:tgtEl>
                                      </p:cBhvr>
                                    </p:animEffect>
                                  </p:childTnLst>
                                </p:cTn>
                              </p:par>
                              <p:par>
                                <p:cTn id="23" presetID="22" presetClass="entr" presetSubtype="2" fill="hold" grpId="0" nodeType="withEffect">
                                  <p:stCondLst>
                                    <p:cond delay="110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300"/>
                                        <p:tgtEl>
                                          <p:spTgt spid="51"/>
                                        </p:tgtEl>
                                      </p:cBhvr>
                                    </p:animEffect>
                                  </p:childTnLst>
                                </p:cTn>
                              </p:par>
                              <p:par>
                                <p:cTn id="26" presetID="22" presetClass="entr" presetSubtype="4" fill="hold" grpId="0" nodeType="withEffect">
                                  <p:stCondLst>
                                    <p:cond delay="1100"/>
                                  </p:stCondLst>
                                  <p:childTnLst>
                                    <p:set>
                                      <p:cBhvr>
                                        <p:cTn id="27" dur="1" fill="hold">
                                          <p:stCondLst>
                                            <p:cond delay="0"/>
                                          </p:stCondLst>
                                        </p:cTn>
                                        <p:tgtEl>
                                          <p:spTgt spid="39"/>
                                        </p:tgtEl>
                                        <p:attrNameLst>
                                          <p:attrName>style.visibility</p:attrName>
                                        </p:attrNameLst>
                                      </p:cBhvr>
                                      <p:to>
                                        <p:strVal val="visible"/>
                                      </p:to>
                                    </p:set>
                                    <p:animEffect transition="in" filter="wipe(down)">
                                      <p:cBhvr>
                                        <p:cTn id="28" dur="200"/>
                                        <p:tgtEl>
                                          <p:spTgt spid="39"/>
                                        </p:tgtEl>
                                      </p:cBhvr>
                                    </p:animEffect>
                                  </p:childTnLst>
                                </p:cTn>
                              </p:par>
                              <p:par>
                                <p:cTn id="29" presetID="16" presetClass="entr" presetSubtype="21" fill="hold" grpId="0" nodeType="withEffect">
                                  <p:stCondLst>
                                    <p:cond delay="1400"/>
                                  </p:stCondLst>
                                  <p:childTnLst>
                                    <p:set>
                                      <p:cBhvr>
                                        <p:cTn id="30" dur="1" fill="hold">
                                          <p:stCondLst>
                                            <p:cond delay="0"/>
                                          </p:stCondLst>
                                        </p:cTn>
                                        <p:tgtEl>
                                          <p:spTgt spid="47"/>
                                        </p:tgtEl>
                                        <p:attrNameLst>
                                          <p:attrName>style.visibility</p:attrName>
                                        </p:attrNameLst>
                                      </p:cBhvr>
                                      <p:to>
                                        <p:strVal val="visible"/>
                                      </p:to>
                                    </p:set>
                                    <p:animEffect transition="in" filter="barn(inVertical)">
                                      <p:cBhvr>
                                        <p:cTn id="31" dur="400"/>
                                        <p:tgtEl>
                                          <p:spTgt spid="47"/>
                                        </p:tgtEl>
                                      </p:cBhvr>
                                    </p:animEffect>
                                  </p:childTnLst>
                                </p:cTn>
                              </p:par>
                              <p:par>
                                <p:cTn id="32" presetID="22" presetClass="entr" presetSubtype="8" fill="hold" grpId="0" nodeType="withEffect">
                                  <p:stCondLst>
                                    <p:cond delay="1800"/>
                                  </p:stCondLst>
                                  <p:childTnLst>
                                    <p:set>
                                      <p:cBhvr>
                                        <p:cTn id="33" dur="1" fill="hold">
                                          <p:stCondLst>
                                            <p:cond delay="0"/>
                                          </p:stCondLst>
                                        </p:cTn>
                                        <p:tgtEl>
                                          <p:spTgt spid="43"/>
                                        </p:tgtEl>
                                        <p:attrNameLst>
                                          <p:attrName>style.visibility</p:attrName>
                                        </p:attrNameLst>
                                      </p:cBhvr>
                                      <p:to>
                                        <p:strVal val="visible"/>
                                      </p:to>
                                    </p:set>
                                    <p:animEffect transition="in" filter="wipe(left)">
                                      <p:cBhvr>
                                        <p:cTn id="34" dur="200"/>
                                        <p:tgtEl>
                                          <p:spTgt spid="43"/>
                                        </p:tgtEl>
                                      </p:cBhvr>
                                    </p:animEffect>
                                  </p:childTnLst>
                                </p:cTn>
                              </p:par>
                              <p:par>
                                <p:cTn id="35" presetID="22" presetClass="entr" presetSubtype="1" fill="hold" grpId="0" nodeType="withEffect">
                                  <p:stCondLst>
                                    <p:cond delay="2000"/>
                                  </p:stCondLst>
                                  <p:childTnLst>
                                    <p:set>
                                      <p:cBhvr>
                                        <p:cTn id="36" dur="1" fill="hold">
                                          <p:stCondLst>
                                            <p:cond delay="0"/>
                                          </p:stCondLst>
                                        </p:cTn>
                                        <p:tgtEl>
                                          <p:spTgt spid="42"/>
                                        </p:tgtEl>
                                        <p:attrNameLst>
                                          <p:attrName>style.visibility</p:attrName>
                                        </p:attrNameLst>
                                      </p:cBhvr>
                                      <p:to>
                                        <p:strVal val="visible"/>
                                      </p:to>
                                    </p:set>
                                    <p:animEffect transition="in" filter="wipe(up)">
                                      <p:cBhvr>
                                        <p:cTn id="37" dur="100"/>
                                        <p:tgtEl>
                                          <p:spTgt spid="42"/>
                                        </p:tgtEl>
                                      </p:cBhvr>
                                    </p:animEffect>
                                  </p:childTnLst>
                                </p:cTn>
                              </p:par>
                              <p:par>
                                <p:cTn id="38" presetID="22" presetClass="entr" presetSubtype="8" fill="hold" grpId="0" nodeType="withEffect">
                                  <p:stCondLst>
                                    <p:cond delay="2000"/>
                                  </p:stCondLst>
                                  <p:childTnLst>
                                    <p:set>
                                      <p:cBhvr>
                                        <p:cTn id="39" dur="1" fill="hold">
                                          <p:stCondLst>
                                            <p:cond delay="0"/>
                                          </p:stCondLst>
                                        </p:cTn>
                                        <p:tgtEl>
                                          <p:spTgt spid="53"/>
                                        </p:tgtEl>
                                        <p:attrNameLst>
                                          <p:attrName>style.visibility</p:attrName>
                                        </p:attrNameLst>
                                      </p:cBhvr>
                                      <p:to>
                                        <p:strVal val="visible"/>
                                      </p:to>
                                    </p:set>
                                    <p:animEffect transition="in" filter="wipe(left)">
                                      <p:cBhvr>
                                        <p:cTn id="40" dur="500"/>
                                        <p:tgtEl>
                                          <p:spTgt spid="53"/>
                                        </p:tgtEl>
                                      </p:cBhvr>
                                    </p:animEffect>
                                  </p:childTnLst>
                                </p:cTn>
                              </p:par>
                              <p:par>
                                <p:cTn id="41" presetID="10" presetClass="entr" presetSubtype="0" fill="hold" nodeType="withEffect">
                                  <p:stCondLst>
                                    <p:cond delay="200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grpId="1" nodeType="withEffect">
                                  <p:stCondLst>
                                    <p:cond delay="200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wipe(up)">
                                      <p:cBhvr>
                                        <p:cTn id="51"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39" grpId="0" animBg="1"/>
      <p:bldP spid="40" grpId="0" animBg="1"/>
      <p:bldP spid="41" grpId="0" animBg="1"/>
      <p:bldP spid="42" grpId="0" animBg="1"/>
      <p:bldP spid="43" grpId="0" animBg="1"/>
      <p:bldP spid="44" grpId="0" animBg="1"/>
      <p:bldP spid="45" grpId="0" animBg="1"/>
      <p:bldP spid="46" grpId="0" animBg="1"/>
      <p:bldP spid="47" grpId="0" animBg="1"/>
      <p:bldP spid="51" grpId="0" animBg="1"/>
      <p:bldP spid="52" grpId="0" animBg="1"/>
      <p:bldP spid="5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a:spLocks/>
          </p:cNvSpPr>
          <p:nvPr/>
        </p:nvSpPr>
        <p:spPr>
          <a:xfrm>
            <a:off x="107504" y="771550"/>
            <a:ext cx="3500438" cy="609600"/>
          </a:xfrm>
          <a:prstGeom prst="rect">
            <a:avLst/>
          </a:prstGeom>
        </p:spPr>
        <p:txBody>
          <a:bodyP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dirty="0" smtClean="0">
                <a:ln>
                  <a:noFill/>
                </a:ln>
                <a:solidFill>
                  <a:srgbClr val="0070C0"/>
                </a:solidFill>
                <a:effectLst/>
                <a:uLnTx/>
                <a:uFillTx/>
                <a:latin typeface="微软雅黑" pitchFamily="34" charset="-122"/>
                <a:ea typeface="微软雅黑" pitchFamily="34" charset="-122"/>
                <a:cs typeface="+mn-cs"/>
              </a:rPr>
              <a:t>合作金融机构</a:t>
            </a:r>
            <a:endParaRPr kumimoji="0" lang="en-US" altLang="zh-CN" sz="3600" b="1" i="0" u="none" strike="noStrike" kern="1200" cap="none" spc="0" normalizeH="0" baseline="0" noProof="0" dirty="0" smtClean="0">
              <a:ln>
                <a:noFill/>
              </a:ln>
              <a:solidFill>
                <a:srgbClr val="0070C0"/>
              </a:solidFill>
              <a:effectLst/>
              <a:uLnTx/>
              <a:uFillTx/>
              <a:latin typeface="微软雅黑" pitchFamily="34" charset="-122"/>
              <a:ea typeface="微软雅黑" pitchFamily="34" charset="-122"/>
              <a:cs typeface="+mn-cs"/>
            </a:endParaRPr>
          </a:p>
        </p:txBody>
      </p:sp>
      <p:pic>
        <p:nvPicPr>
          <p:cNvPr id="2051" name="Picture 3"/>
          <p:cNvPicPr>
            <a:picLocks noChangeAspect="1" noChangeArrowheads="1"/>
          </p:cNvPicPr>
          <p:nvPr/>
        </p:nvPicPr>
        <p:blipFill>
          <a:blip r:embed="rId2" cstate="screen"/>
          <a:srcRect/>
          <a:stretch>
            <a:fillRect/>
          </a:stretch>
        </p:blipFill>
        <p:spPr bwMode="auto">
          <a:xfrm>
            <a:off x="3563888" y="555526"/>
            <a:ext cx="5112568" cy="4398683"/>
          </a:xfrm>
          <a:prstGeom prst="rect">
            <a:avLst/>
          </a:prstGeom>
          <a:noFill/>
          <a:ln w="9525">
            <a:noFill/>
            <a:miter lim="800000"/>
            <a:headEnd/>
            <a:tailEnd/>
          </a:ln>
        </p:spPr>
      </p:pic>
      <p:sp>
        <p:nvSpPr>
          <p:cNvPr id="163" name="Line 80"/>
          <p:cNvSpPr>
            <a:spLocks noChangeShapeType="1"/>
          </p:cNvSpPr>
          <p:nvPr/>
        </p:nvSpPr>
        <p:spPr bwMode="auto">
          <a:xfrm>
            <a:off x="2915816" y="3219822"/>
            <a:ext cx="1588" cy="1587"/>
          </a:xfrm>
          <a:prstGeom prst="line">
            <a:avLst/>
          </a:prstGeom>
          <a:noFill/>
          <a:ln w="38100">
            <a:solidFill>
              <a:schemeClr val="accent1">
                <a:lumMod val="60000"/>
                <a:lumOff val="40000"/>
              </a:schemeClr>
            </a:solidFill>
            <a:round/>
            <a:headEnd/>
            <a:tailEnd/>
          </a:ln>
        </p:spPr>
        <p:txBody>
          <a:bodyPr/>
          <a:lstStyle/>
          <a:p>
            <a:endParaRPr lang="zh-CN" altLang="en-US"/>
          </a:p>
        </p:txBody>
      </p:sp>
      <p:sp>
        <p:nvSpPr>
          <p:cNvPr id="164" name="Line 81"/>
          <p:cNvSpPr>
            <a:spLocks noChangeShapeType="1"/>
          </p:cNvSpPr>
          <p:nvPr/>
        </p:nvSpPr>
        <p:spPr bwMode="auto">
          <a:xfrm>
            <a:off x="2915816" y="3219822"/>
            <a:ext cx="1588" cy="1587"/>
          </a:xfrm>
          <a:prstGeom prst="line">
            <a:avLst/>
          </a:prstGeom>
          <a:noFill/>
          <a:ln w="38100">
            <a:solidFill>
              <a:schemeClr val="accent1">
                <a:lumMod val="60000"/>
                <a:lumOff val="40000"/>
              </a:schemeClr>
            </a:solidFill>
            <a:round/>
            <a:headEnd/>
            <a:tailEnd/>
          </a:ln>
        </p:spPr>
        <p:txBody>
          <a:bodyPr/>
          <a:lstStyle/>
          <a:p>
            <a:endParaRPr lang="zh-CN" altLang="en-US"/>
          </a:p>
        </p:txBody>
      </p:sp>
      <p:sp>
        <p:nvSpPr>
          <p:cNvPr id="165" name="Line 153"/>
          <p:cNvSpPr>
            <a:spLocks noChangeShapeType="1"/>
          </p:cNvSpPr>
          <p:nvPr/>
        </p:nvSpPr>
        <p:spPr bwMode="auto">
          <a:xfrm flipH="1" flipV="1">
            <a:off x="1188616" y="3446834"/>
            <a:ext cx="130175" cy="198438"/>
          </a:xfrm>
          <a:prstGeom prst="line">
            <a:avLst/>
          </a:prstGeom>
          <a:noFill/>
          <a:ln w="38100" cap="rnd">
            <a:solidFill>
              <a:schemeClr val="accent1">
                <a:lumMod val="60000"/>
                <a:lumOff val="40000"/>
              </a:schemeClr>
            </a:solidFill>
            <a:round/>
            <a:headEnd/>
            <a:tailEnd/>
          </a:ln>
        </p:spPr>
        <p:txBody>
          <a:bodyPr/>
          <a:lstStyle/>
          <a:p>
            <a:endParaRPr lang="zh-CN" altLang="en-US"/>
          </a:p>
        </p:txBody>
      </p:sp>
      <p:sp>
        <p:nvSpPr>
          <p:cNvPr id="166" name="Freeform 154"/>
          <p:cNvSpPr>
            <a:spLocks/>
          </p:cNvSpPr>
          <p:nvPr/>
        </p:nvSpPr>
        <p:spPr bwMode="auto">
          <a:xfrm>
            <a:off x="1055266" y="4118347"/>
            <a:ext cx="241300" cy="234950"/>
          </a:xfrm>
          <a:custGeom>
            <a:avLst/>
            <a:gdLst/>
            <a:ahLst/>
            <a:cxnLst>
              <a:cxn ang="0">
                <a:pos x="152" y="142"/>
              </a:cxn>
              <a:cxn ang="0">
                <a:pos x="111" y="148"/>
              </a:cxn>
              <a:cxn ang="0">
                <a:pos x="0" y="0"/>
              </a:cxn>
            </a:cxnLst>
            <a:rect l="0" t="0" r="r" b="b"/>
            <a:pathLst>
              <a:path w="152" h="148">
                <a:moveTo>
                  <a:pt x="152" y="142"/>
                </a:moveTo>
                <a:lnTo>
                  <a:pt x="111" y="148"/>
                </a:lnTo>
                <a:lnTo>
                  <a:pt x="0" y="0"/>
                </a:lnTo>
              </a:path>
            </a:pathLst>
          </a:custGeom>
          <a:noFill/>
          <a:ln w="38100" cap="rnd">
            <a:solidFill>
              <a:schemeClr val="accent1">
                <a:lumMod val="60000"/>
                <a:lumOff val="40000"/>
              </a:schemeClr>
            </a:solidFill>
            <a:prstDash val="solid"/>
            <a:round/>
            <a:headEnd/>
            <a:tailEnd/>
          </a:ln>
        </p:spPr>
        <p:txBody>
          <a:bodyPr/>
          <a:lstStyle/>
          <a:p>
            <a:endParaRPr lang="zh-CN" altLang="en-US"/>
          </a:p>
        </p:txBody>
      </p:sp>
      <p:grpSp>
        <p:nvGrpSpPr>
          <p:cNvPr id="167" name="Group 224"/>
          <p:cNvGrpSpPr>
            <a:grpSpLocks/>
          </p:cNvGrpSpPr>
          <p:nvPr/>
        </p:nvGrpSpPr>
        <p:grpSpPr bwMode="auto">
          <a:xfrm>
            <a:off x="3019004" y="3488109"/>
            <a:ext cx="215900" cy="363538"/>
            <a:chOff x="1639" y="2180"/>
            <a:chExt cx="136" cy="229"/>
          </a:xfrm>
        </p:grpSpPr>
        <p:sp>
          <p:nvSpPr>
            <p:cNvPr id="168" name="Line 155"/>
            <p:cNvSpPr>
              <a:spLocks noChangeShapeType="1"/>
            </p:cNvSpPr>
            <p:nvPr/>
          </p:nvSpPr>
          <p:spPr bwMode="auto">
            <a:xfrm flipH="1">
              <a:off x="1639" y="2350"/>
              <a:ext cx="128" cy="59"/>
            </a:xfrm>
            <a:prstGeom prst="line">
              <a:avLst/>
            </a:prstGeom>
            <a:noFill/>
            <a:ln w="38100" cap="rnd">
              <a:solidFill>
                <a:schemeClr val="accent1">
                  <a:lumMod val="60000"/>
                  <a:lumOff val="40000"/>
                </a:schemeClr>
              </a:solidFill>
              <a:round/>
              <a:headEnd/>
              <a:tailEnd/>
            </a:ln>
          </p:spPr>
          <p:txBody>
            <a:bodyPr/>
            <a:lstStyle/>
            <a:p>
              <a:endParaRPr lang="zh-CN" altLang="en-US"/>
            </a:p>
          </p:txBody>
        </p:sp>
        <p:sp>
          <p:nvSpPr>
            <p:cNvPr id="169" name="Freeform 156"/>
            <p:cNvSpPr>
              <a:spLocks/>
            </p:cNvSpPr>
            <p:nvPr/>
          </p:nvSpPr>
          <p:spPr bwMode="auto">
            <a:xfrm>
              <a:off x="1720" y="2180"/>
              <a:ext cx="55" cy="170"/>
            </a:xfrm>
            <a:custGeom>
              <a:avLst/>
              <a:gdLst/>
              <a:ahLst/>
              <a:cxnLst>
                <a:cxn ang="0">
                  <a:pos x="0" y="0"/>
                </a:cxn>
                <a:cxn ang="0">
                  <a:pos x="55" y="165"/>
                </a:cxn>
                <a:cxn ang="0">
                  <a:pos x="47" y="170"/>
                </a:cxn>
              </a:cxnLst>
              <a:rect l="0" t="0" r="r" b="b"/>
              <a:pathLst>
                <a:path w="55" h="170">
                  <a:moveTo>
                    <a:pt x="0" y="0"/>
                  </a:moveTo>
                  <a:lnTo>
                    <a:pt x="55" y="165"/>
                  </a:lnTo>
                  <a:lnTo>
                    <a:pt x="47" y="170"/>
                  </a:lnTo>
                </a:path>
              </a:pathLst>
            </a:custGeom>
            <a:noFill/>
            <a:ln w="38100" cap="rnd">
              <a:solidFill>
                <a:schemeClr val="accent1">
                  <a:lumMod val="60000"/>
                  <a:lumOff val="40000"/>
                </a:schemeClr>
              </a:solidFill>
              <a:prstDash val="solid"/>
              <a:round/>
              <a:headEnd/>
              <a:tailEnd/>
            </a:ln>
          </p:spPr>
          <p:txBody>
            <a:bodyPr/>
            <a:lstStyle/>
            <a:p>
              <a:endParaRPr lang="zh-CN" altLang="en-US"/>
            </a:p>
          </p:txBody>
        </p:sp>
      </p:grpSp>
      <p:grpSp>
        <p:nvGrpSpPr>
          <p:cNvPr id="170" name="Group 222"/>
          <p:cNvGrpSpPr>
            <a:grpSpLocks/>
          </p:cNvGrpSpPr>
          <p:nvPr/>
        </p:nvGrpSpPr>
        <p:grpSpPr bwMode="auto">
          <a:xfrm>
            <a:off x="1714079" y="4605709"/>
            <a:ext cx="292100" cy="215900"/>
            <a:chOff x="817" y="2884"/>
            <a:chExt cx="184" cy="136"/>
          </a:xfrm>
        </p:grpSpPr>
        <p:sp>
          <p:nvSpPr>
            <p:cNvPr id="171" name="Freeform 159"/>
            <p:cNvSpPr>
              <a:spLocks/>
            </p:cNvSpPr>
            <p:nvPr/>
          </p:nvSpPr>
          <p:spPr bwMode="auto">
            <a:xfrm>
              <a:off x="954" y="2884"/>
              <a:ext cx="47" cy="5"/>
            </a:xfrm>
            <a:custGeom>
              <a:avLst/>
              <a:gdLst/>
              <a:ahLst/>
              <a:cxnLst>
                <a:cxn ang="0">
                  <a:pos x="33" y="4"/>
                </a:cxn>
                <a:cxn ang="0">
                  <a:pos x="29" y="3"/>
                </a:cxn>
                <a:cxn ang="0">
                  <a:pos x="14" y="2"/>
                </a:cxn>
                <a:cxn ang="0">
                  <a:pos x="0" y="0"/>
                </a:cxn>
              </a:cxnLst>
              <a:rect l="0" t="0" r="r" b="b"/>
              <a:pathLst>
                <a:path w="33" h="4">
                  <a:moveTo>
                    <a:pt x="33" y="4"/>
                  </a:moveTo>
                  <a:cubicBezTo>
                    <a:pt x="32" y="3"/>
                    <a:pt x="31" y="3"/>
                    <a:pt x="29" y="3"/>
                  </a:cubicBezTo>
                  <a:cubicBezTo>
                    <a:pt x="24" y="3"/>
                    <a:pt x="19" y="3"/>
                    <a:pt x="14" y="2"/>
                  </a:cubicBezTo>
                  <a:cubicBezTo>
                    <a:pt x="9" y="1"/>
                    <a:pt x="4" y="1"/>
                    <a:pt x="0" y="0"/>
                  </a:cubicBezTo>
                </a:path>
              </a:pathLst>
            </a:custGeom>
            <a:noFill/>
            <a:ln w="38100" cap="rnd">
              <a:solidFill>
                <a:schemeClr val="accent1">
                  <a:lumMod val="60000"/>
                  <a:lumOff val="40000"/>
                </a:schemeClr>
              </a:solidFill>
              <a:prstDash val="solid"/>
              <a:round/>
              <a:headEnd/>
              <a:tailEnd/>
            </a:ln>
          </p:spPr>
          <p:txBody>
            <a:bodyPr/>
            <a:lstStyle/>
            <a:p>
              <a:endParaRPr lang="zh-CN" altLang="en-US"/>
            </a:p>
          </p:txBody>
        </p:sp>
        <p:sp>
          <p:nvSpPr>
            <p:cNvPr id="172" name="Line 163"/>
            <p:cNvSpPr>
              <a:spLocks noChangeShapeType="1"/>
            </p:cNvSpPr>
            <p:nvPr/>
          </p:nvSpPr>
          <p:spPr bwMode="auto">
            <a:xfrm flipH="1">
              <a:off x="817" y="2884"/>
              <a:ext cx="137" cy="136"/>
            </a:xfrm>
            <a:prstGeom prst="line">
              <a:avLst/>
            </a:prstGeom>
            <a:noFill/>
            <a:ln w="38100" cap="rnd">
              <a:solidFill>
                <a:schemeClr val="accent1">
                  <a:lumMod val="60000"/>
                  <a:lumOff val="40000"/>
                </a:schemeClr>
              </a:solidFill>
              <a:round/>
              <a:headEnd/>
              <a:tailEnd/>
            </a:ln>
          </p:spPr>
          <p:txBody>
            <a:bodyPr/>
            <a:lstStyle/>
            <a:p>
              <a:endParaRPr lang="zh-CN" altLang="en-US"/>
            </a:p>
          </p:txBody>
        </p:sp>
      </p:grpSp>
      <p:sp>
        <p:nvSpPr>
          <p:cNvPr id="173" name="Line 165"/>
          <p:cNvSpPr>
            <a:spLocks noChangeShapeType="1"/>
          </p:cNvSpPr>
          <p:nvPr/>
        </p:nvSpPr>
        <p:spPr bwMode="auto">
          <a:xfrm flipH="1" flipV="1">
            <a:off x="2677691" y="4381872"/>
            <a:ext cx="268288" cy="71437"/>
          </a:xfrm>
          <a:prstGeom prst="line">
            <a:avLst/>
          </a:prstGeom>
          <a:noFill/>
          <a:ln w="38100" cap="rnd">
            <a:solidFill>
              <a:schemeClr val="accent1">
                <a:lumMod val="60000"/>
                <a:lumOff val="40000"/>
              </a:schemeClr>
            </a:solidFill>
            <a:round/>
            <a:headEnd/>
            <a:tailEnd/>
          </a:ln>
        </p:spPr>
        <p:txBody>
          <a:bodyPr/>
          <a:lstStyle/>
          <a:p>
            <a:endParaRPr lang="zh-CN" altLang="en-US"/>
          </a:p>
        </p:txBody>
      </p:sp>
      <p:sp>
        <p:nvSpPr>
          <p:cNvPr id="174" name="Freeform 171"/>
          <p:cNvSpPr>
            <a:spLocks/>
          </p:cNvSpPr>
          <p:nvPr/>
        </p:nvSpPr>
        <p:spPr bwMode="auto">
          <a:xfrm>
            <a:off x="2915816" y="3197597"/>
            <a:ext cx="231775" cy="290512"/>
          </a:xfrm>
          <a:custGeom>
            <a:avLst/>
            <a:gdLst/>
            <a:ahLst/>
            <a:cxnLst>
              <a:cxn ang="0">
                <a:pos x="0" y="14"/>
              </a:cxn>
              <a:cxn ang="0">
                <a:pos x="93" y="0"/>
              </a:cxn>
              <a:cxn ang="0">
                <a:pos x="146" y="183"/>
              </a:cxn>
            </a:cxnLst>
            <a:rect l="0" t="0" r="r" b="b"/>
            <a:pathLst>
              <a:path w="146" h="183">
                <a:moveTo>
                  <a:pt x="0" y="14"/>
                </a:moveTo>
                <a:lnTo>
                  <a:pt x="93" y="0"/>
                </a:lnTo>
                <a:lnTo>
                  <a:pt x="146" y="183"/>
                </a:lnTo>
              </a:path>
            </a:pathLst>
          </a:custGeom>
          <a:noFill/>
          <a:ln w="38100" cap="rnd">
            <a:solidFill>
              <a:schemeClr val="accent1">
                <a:lumMod val="60000"/>
                <a:lumOff val="40000"/>
              </a:schemeClr>
            </a:solidFill>
            <a:prstDash val="solid"/>
            <a:round/>
            <a:headEnd/>
            <a:tailEnd/>
          </a:ln>
        </p:spPr>
        <p:txBody>
          <a:bodyPr/>
          <a:lstStyle/>
          <a:p>
            <a:endParaRPr lang="zh-CN" altLang="en-US"/>
          </a:p>
        </p:txBody>
      </p:sp>
      <p:grpSp>
        <p:nvGrpSpPr>
          <p:cNvPr id="175" name="Group 221"/>
          <p:cNvGrpSpPr>
            <a:grpSpLocks/>
          </p:cNvGrpSpPr>
          <p:nvPr/>
        </p:nvGrpSpPr>
        <p:grpSpPr bwMode="auto">
          <a:xfrm>
            <a:off x="2126829" y="2845172"/>
            <a:ext cx="695325" cy="171450"/>
            <a:chOff x="1077" y="1775"/>
            <a:chExt cx="438" cy="108"/>
          </a:xfrm>
        </p:grpSpPr>
        <p:sp>
          <p:nvSpPr>
            <p:cNvPr id="176" name="Freeform 173"/>
            <p:cNvSpPr>
              <a:spLocks/>
            </p:cNvSpPr>
            <p:nvPr/>
          </p:nvSpPr>
          <p:spPr bwMode="auto">
            <a:xfrm>
              <a:off x="1209" y="1775"/>
              <a:ext cx="306" cy="108"/>
            </a:xfrm>
            <a:custGeom>
              <a:avLst/>
              <a:gdLst/>
              <a:ahLst/>
              <a:cxnLst>
                <a:cxn ang="0">
                  <a:pos x="0" y="108"/>
                </a:cxn>
                <a:cxn ang="0">
                  <a:pos x="119" y="0"/>
                </a:cxn>
                <a:cxn ang="0">
                  <a:pos x="306" y="66"/>
                </a:cxn>
              </a:cxnLst>
              <a:rect l="0" t="0" r="r" b="b"/>
              <a:pathLst>
                <a:path w="306" h="108">
                  <a:moveTo>
                    <a:pt x="0" y="108"/>
                  </a:moveTo>
                  <a:lnTo>
                    <a:pt x="119" y="0"/>
                  </a:lnTo>
                  <a:lnTo>
                    <a:pt x="306" y="66"/>
                  </a:lnTo>
                </a:path>
              </a:pathLst>
            </a:custGeom>
            <a:noFill/>
            <a:ln w="38100" cap="rnd">
              <a:solidFill>
                <a:schemeClr val="accent1">
                  <a:lumMod val="60000"/>
                  <a:lumOff val="40000"/>
                </a:schemeClr>
              </a:solidFill>
              <a:prstDash val="solid"/>
              <a:round/>
              <a:headEnd/>
              <a:tailEnd/>
            </a:ln>
          </p:spPr>
          <p:txBody>
            <a:bodyPr/>
            <a:lstStyle/>
            <a:p>
              <a:endParaRPr lang="zh-CN" altLang="en-US"/>
            </a:p>
          </p:txBody>
        </p:sp>
        <p:sp>
          <p:nvSpPr>
            <p:cNvPr id="177" name="Freeform 174"/>
            <p:cNvSpPr>
              <a:spLocks/>
            </p:cNvSpPr>
            <p:nvPr/>
          </p:nvSpPr>
          <p:spPr bwMode="auto">
            <a:xfrm>
              <a:off x="1077" y="1782"/>
              <a:ext cx="132" cy="101"/>
            </a:xfrm>
            <a:custGeom>
              <a:avLst/>
              <a:gdLst/>
              <a:ahLst/>
              <a:cxnLst>
                <a:cxn ang="0">
                  <a:pos x="0" y="0"/>
                </a:cxn>
                <a:cxn ang="0">
                  <a:pos x="34" y="72"/>
                </a:cxn>
                <a:cxn ang="0">
                  <a:pos x="49" y="71"/>
                </a:cxn>
                <a:cxn ang="0">
                  <a:pos x="65" y="71"/>
                </a:cxn>
                <a:cxn ang="0">
                  <a:pos x="80" y="71"/>
                </a:cxn>
                <a:cxn ang="0">
                  <a:pos x="94" y="72"/>
                </a:cxn>
              </a:cxnLst>
              <a:rect l="0" t="0" r="r" b="b"/>
              <a:pathLst>
                <a:path w="94" h="72">
                  <a:moveTo>
                    <a:pt x="0" y="0"/>
                  </a:moveTo>
                  <a:cubicBezTo>
                    <a:pt x="34" y="72"/>
                    <a:pt x="34" y="72"/>
                    <a:pt x="34" y="72"/>
                  </a:cubicBezTo>
                  <a:cubicBezTo>
                    <a:pt x="39" y="72"/>
                    <a:pt x="44" y="71"/>
                    <a:pt x="49" y="71"/>
                  </a:cubicBezTo>
                  <a:cubicBezTo>
                    <a:pt x="55" y="71"/>
                    <a:pt x="60" y="71"/>
                    <a:pt x="65" y="71"/>
                  </a:cubicBezTo>
                  <a:cubicBezTo>
                    <a:pt x="70" y="71"/>
                    <a:pt x="75" y="71"/>
                    <a:pt x="80" y="71"/>
                  </a:cubicBezTo>
                  <a:cubicBezTo>
                    <a:pt x="85" y="71"/>
                    <a:pt x="90" y="72"/>
                    <a:pt x="94" y="72"/>
                  </a:cubicBezTo>
                </a:path>
              </a:pathLst>
            </a:custGeom>
            <a:noFill/>
            <a:ln w="38100" cap="rnd">
              <a:solidFill>
                <a:schemeClr val="accent1">
                  <a:lumMod val="60000"/>
                  <a:lumOff val="40000"/>
                </a:schemeClr>
              </a:solidFill>
              <a:prstDash val="solid"/>
              <a:round/>
              <a:headEnd/>
              <a:tailEnd/>
            </a:ln>
          </p:spPr>
          <p:txBody>
            <a:bodyPr/>
            <a:lstStyle/>
            <a:p>
              <a:endParaRPr lang="zh-CN" altLang="en-US"/>
            </a:p>
          </p:txBody>
        </p:sp>
      </p:grpSp>
      <p:sp>
        <p:nvSpPr>
          <p:cNvPr id="178" name="Freeform 175"/>
          <p:cNvSpPr>
            <a:spLocks/>
          </p:cNvSpPr>
          <p:nvPr/>
        </p:nvSpPr>
        <p:spPr bwMode="auto">
          <a:xfrm>
            <a:off x="1755354" y="2845172"/>
            <a:ext cx="371475" cy="307975"/>
          </a:xfrm>
          <a:custGeom>
            <a:avLst/>
            <a:gdLst/>
            <a:ahLst/>
            <a:cxnLst>
              <a:cxn ang="0">
                <a:pos x="0" y="194"/>
              </a:cxn>
              <a:cxn ang="0">
                <a:pos x="13" y="66"/>
              </a:cxn>
              <a:cxn ang="0">
                <a:pos x="231" y="0"/>
              </a:cxn>
              <a:cxn ang="0">
                <a:pos x="234" y="7"/>
              </a:cxn>
            </a:cxnLst>
            <a:rect l="0" t="0" r="r" b="b"/>
            <a:pathLst>
              <a:path w="234" h="194">
                <a:moveTo>
                  <a:pt x="0" y="194"/>
                </a:moveTo>
                <a:lnTo>
                  <a:pt x="13" y="66"/>
                </a:lnTo>
                <a:lnTo>
                  <a:pt x="231" y="0"/>
                </a:lnTo>
                <a:lnTo>
                  <a:pt x="234" y="7"/>
                </a:lnTo>
              </a:path>
            </a:pathLst>
          </a:custGeom>
          <a:noFill/>
          <a:ln w="38100" cap="rnd">
            <a:solidFill>
              <a:schemeClr val="accent1">
                <a:lumMod val="60000"/>
                <a:lumOff val="40000"/>
              </a:schemeClr>
            </a:solidFill>
            <a:prstDash val="solid"/>
            <a:round/>
            <a:headEnd/>
            <a:tailEnd/>
          </a:ln>
        </p:spPr>
        <p:txBody>
          <a:bodyPr/>
          <a:lstStyle/>
          <a:p>
            <a:endParaRPr lang="zh-CN" altLang="en-US"/>
          </a:p>
        </p:txBody>
      </p:sp>
      <p:sp>
        <p:nvSpPr>
          <p:cNvPr id="179" name="Freeform 176"/>
          <p:cNvSpPr>
            <a:spLocks/>
          </p:cNvSpPr>
          <p:nvPr/>
        </p:nvSpPr>
        <p:spPr bwMode="auto">
          <a:xfrm>
            <a:off x="1188616" y="3153147"/>
            <a:ext cx="566738" cy="293687"/>
          </a:xfrm>
          <a:custGeom>
            <a:avLst/>
            <a:gdLst/>
            <a:ahLst/>
            <a:cxnLst>
              <a:cxn ang="0">
                <a:pos x="0" y="132"/>
              </a:cxn>
              <a:cxn ang="0">
                <a:pos x="104" y="12"/>
              </a:cxn>
              <a:cxn ang="0">
                <a:pos x="203" y="33"/>
              </a:cxn>
              <a:cxn ang="0">
                <a:pos x="215" y="25"/>
              </a:cxn>
              <a:cxn ang="0">
                <a:pos x="228" y="16"/>
              </a:cxn>
              <a:cxn ang="0">
                <a:pos x="241" y="8"/>
              </a:cxn>
              <a:cxn ang="0">
                <a:pos x="254" y="0"/>
              </a:cxn>
            </a:cxnLst>
            <a:rect l="0" t="0" r="r" b="b"/>
            <a:pathLst>
              <a:path w="254" h="132">
                <a:moveTo>
                  <a:pt x="0" y="132"/>
                </a:moveTo>
                <a:cubicBezTo>
                  <a:pt x="104" y="12"/>
                  <a:pt x="104" y="12"/>
                  <a:pt x="104" y="12"/>
                </a:cubicBezTo>
                <a:cubicBezTo>
                  <a:pt x="203" y="33"/>
                  <a:pt x="203" y="33"/>
                  <a:pt x="203" y="33"/>
                </a:cubicBezTo>
                <a:cubicBezTo>
                  <a:pt x="207" y="30"/>
                  <a:pt x="211" y="27"/>
                  <a:pt x="215" y="25"/>
                </a:cubicBezTo>
                <a:cubicBezTo>
                  <a:pt x="220" y="22"/>
                  <a:pt x="224" y="19"/>
                  <a:pt x="228" y="16"/>
                </a:cubicBezTo>
                <a:cubicBezTo>
                  <a:pt x="232" y="13"/>
                  <a:pt x="237" y="11"/>
                  <a:pt x="241" y="8"/>
                </a:cubicBezTo>
                <a:cubicBezTo>
                  <a:pt x="245" y="5"/>
                  <a:pt x="250" y="3"/>
                  <a:pt x="254" y="0"/>
                </a:cubicBezTo>
              </a:path>
            </a:pathLst>
          </a:custGeom>
          <a:noFill/>
          <a:ln w="38100" cap="rnd">
            <a:solidFill>
              <a:schemeClr val="accent1">
                <a:lumMod val="60000"/>
                <a:lumOff val="40000"/>
              </a:schemeClr>
            </a:solidFill>
            <a:prstDash val="solid"/>
            <a:round/>
            <a:headEnd/>
            <a:tailEnd/>
          </a:ln>
        </p:spPr>
        <p:txBody>
          <a:bodyPr/>
          <a:lstStyle/>
          <a:p>
            <a:endParaRPr lang="zh-CN" altLang="en-US"/>
          </a:p>
        </p:txBody>
      </p:sp>
      <p:sp>
        <p:nvSpPr>
          <p:cNvPr id="180" name="Freeform 178"/>
          <p:cNvSpPr>
            <a:spLocks/>
          </p:cNvSpPr>
          <p:nvPr/>
        </p:nvSpPr>
        <p:spPr bwMode="auto">
          <a:xfrm>
            <a:off x="1042566" y="3645272"/>
            <a:ext cx="276225" cy="473075"/>
          </a:xfrm>
          <a:custGeom>
            <a:avLst/>
            <a:gdLst/>
            <a:ahLst/>
            <a:cxnLst>
              <a:cxn ang="0">
                <a:pos x="6" y="212"/>
              </a:cxn>
              <a:cxn ang="0">
                <a:pos x="0" y="74"/>
              </a:cxn>
              <a:cxn ang="0">
                <a:pos x="117" y="21"/>
              </a:cxn>
              <a:cxn ang="0">
                <a:pos x="121" y="7"/>
              </a:cxn>
              <a:cxn ang="0">
                <a:pos x="124" y="0"/>
              </a:cxn>
            </a:cxnLst>
            <a:rect l="0" t="0" r="r" b="b"/>
            <a:pathLst>
              <a:path w="124" h="212">
                <a:moveTo>
                  <a:pt x="6" y="212"/>
                </a:moveTo>
                <a:cubicBezTo>
                  <a:pt x="0" y="74"/>
                  <a:pt x="0" y="74"/>
                  <a:pt x="0" y="74"/>
                </a:cubicBezTo>
                <a:cubicBezTo>
                  <a:pt x="117" y="21"/>
                  <a:pt x="117" y="21"/>
                  <a:pt x="117" y="21"/>
                </a:cubicBezTo>
                <a:cubicBezTo>
                  <a:pt x="118" y="16"/>
                  <a:pt x="120" y="11"/>
                  <a:pt x="121" y="7"/>
                </a:cubicBezTo>
                <a:cubicBezTo>
                  <a:pt x="122" y="4"/>
                  <a:pt x="123" y="2"/>
                  <a:pt x="124" y="0"/>
                </a:cubicBezTo>
              </a:path>
            </a:pathLst>
          </a:custGeom>
          <a:noFill/>
          <a:ln w="38100" cap="rnd">
            <a:solidFill>
              <a:schemeClr val="accent1">
                <a:lumMod val="60000"/>
                <a:lumOff val="40000"/>
              </a:schemeClr>
            </a:solidFill>
            <a:prstDash val="solid"/>
            <a:round/>
            <a:headEnd/>
            <a:tailEnd/>
          </a:ln>
        </p:spPr>
        <p:txBody>
          <a:bodyPr/>
          <a:lstStyle/>
          <a:p>
            <a:endParaRPr lang="zh-CN" altLang="en-US"/>
          </a:p>
        </p:txBody>
      </p:sp>
      <p:grpSp>
        <p:nvGrpSpPr>
          <p:cNvPr id="181" name="Group 220"/>
          <p:cNvGrpSpPr>
            <a:grpSpLocks/>
          </p:cNvGrpSpPr>
          <p:nvPr/>
        </p:nvGrpSpPr>
        <p:grpSpPr bwMode="auto">
          <a:xfrm>
            <a:off x="1248941" y="4343772"/>
            <a:ext cx="465138" cy="477837"/>
            <a:chOff x="524" y="2719"/>
            <a:chExt cx="293" cy="301"/>
          </a:xfrm>
        </p:grpSpPr>
        <p:sp>
          <p:nvSpPr>
            <p:cNvPr id="182" name="Freeform 164"/>
            <p:cNvSpPr>
              <a:spLocks/>
            </p:cNvSpPr>
            <p:nvPr/>
          </p:nvSpPr>
          <p:spPr bwMode="auto">
            <a:xfrm>
              <a:off x="524" y="2771"/>
              <a:ext cx="293" cy="249"/>
            </a:xfrm>
            <a:custGeom>
              <a:avLst/>
              <a:gdLst/>
              <a:ahLst/>
              <a:cxnLst>
                <a:cxn ang="0">
                  <a:pos x="293" y="249"/>
                </a:cxn>
                <a:cxn ang="0">
                  <a:pos x="110" y="144"/>
                </a:cxn>
                <a:cxn ang="0">
                  <a:pos x="0" y="0"/>
                </a:cxn>
              </a:cxnLst>
              <a:rect l="0" t="0" r="r" b="b"/>
              <a:pathLst>
                <a:path w="293" h="249">
                  <a:moveTo>
                    <a:pt x="293" y="249"/>
                  </a:moveTo>
                  <a:lnTo>
                    <a:pt x="110" y="144"/>
                  </a:lnTo>
                  <a:lnTo>
                    <a:pt x="0" y="0"/>
                  </a:lnTo>
                </a:path>
              </a:pathLst>
            </a:custGeom>
            <a:noFill/>
            <a:ln w="38100" cap="rnd">
              <a:solidFill>
                <a:schemeClr val="accent1">
                  <a:lumMod val="60000"/>
                  <a:lumOff val="40000"/>
                </a:schemeClr>
              </a:solidFill>
              <a:prstDash val="solid"/>
              <a:round/>
              <a:headEnd/>
              <a:tailEnd/>
            </a:ln>
          </p:spPr>
          <p:txBody>
            <a:bodyPr/>
            <a:lstStyle/>
            <a:p>
              <a:endParaRPr lang="zh-CN" altLang="en-US"/>
            </a:p>
          </p:txBody>
        </p:sp>
        <p:sp>
          <p:nvSpPr>
            <p:cNvPr id="183" name="Line 180"/>
            <p:cNvSpPr>
              <a:spLocks noChangeShapeType="1"/>
            </p:cNvSpPr>
            <p:nvPr/>
          </p:nvSpPr>
          <p:spPr bwMode="auto">
            <a:xfrm flipV="1">
              <a:off x="524" y="2719"/>
              <a:ext cx="30" cy="52"/>
            </a:xfrm>
            <a:prstGeom prst="line">
              <a:avLst/>
            </a:prstGeom>
            <a:noFill/>
            <a:ln w="38100" cap="rnd">
              <a:solidFill>
                <a:schemeClr val="accent1">
                  <a:lumMod val="60000"/>
                  <a:lumOff val="40000"/>
                </a:schemeClr>
              </a:solidFill>
              <a:round/>
              <a:headEnd/>
              <a:tailEnd/>
            </a:ln>
          </p:spPr>
          <p:txBody>
            <a:bodyPr/>
            <a:lstStyle/>
            <a:p>
              <a:endParaRPr lang="zh-CN" altLang="en-US"/>
            </a:p>
          </p:txBody>
        </p:sp>
      </p:grpSp>
      <p:sp>
        <p:nvSpPr>
          <p:cNvPr id="184" name="Freeform 183"/>
          <p:cNvSpPr>
            <a:spLocks/>
          </p:cNvSpPr>
          <p:nvPr/>
        </p:nvSpPr>
        <p:spPr bwMode="auto">
          <a:xfrm>
            <a:off x="2010941" y="4623172"/>
            <a:ext cx="536575" cy="230187"/>
          </a:xfrm>
          <a:custGeom>
            <a:avLst/>
            <a:gdLst/>
            <a:ahLst/>
            <a:cxnLst>
              <a:cxn ang="0">
                <a:pos x="338" y="72"/>
              </a:cxn>
              <a:cxn ang="0">
                <a:pos x="91" y="145"/>
              </a:cxn>
              <a:cxn ang="0">
                <a:pos x="0" y="0"/>
              </a:cxn>
            </a:cxnLst>
            <a:rect l="0" t="0" r="r" b="b"/>
            <a:pathLst>
              <a:path w="338" h="145">
                <a:moveTo>
                  <a:pt x="338" y="72"/>
                </a:moveTo>
                <a:lnTo>
                  <a:pt x="91" y="145"/>
                </a:lnTo>
                <a:lnTo>
                  <a:pt x="0" y="0"/>
                </a:lnTo>
              </a:path>
            </a:pathLst>
          </a:custGeom>
          <a:noFill/>
          <a:ln w="38100" cap="rnd">
            <a:solidFill>
              <a:schemeClr val="accent1">
                <a:lumMod val="60000"/>
                <a:lumOff val="40000"/>
              </a:schemeClr>
            </a:solidFill>
            <a:prstDash val="solid"/>
            <a:round/>
            <a:headEnd/>
            <a:tailEnd/>
          </a:ln>
        </p:spPr>
        <p:txBody>
          <a:bodyPr/>
          <a:lstStyle/>
          <a:p>
            <a:endParaRPr lang="zh-CN" altLang="en-US"/>
          </a:p>
        </p:txBody>
      </p:sp>
      <p:grpSp>
        <p:nvGrpSpPr>
          <p:cNvPr id="185" name="Group 223"/>
          <p:cNvGrpSpPr>
            <a:grpSpLocks/>
          </p:cNvGrpSpPr>
          <p:nvPr/>
        </p:nvGrpSpPr>
        <p:grpSpPr bwMode="auto">
          <a:xfrm>
            <a:off x="2547516" y="4381872"/>
            <a:ext cx="130175" cy="355600"/>
            <a:chOff x="1342" y="2743"/>
            <a:chExt cx="82" cy="224"/>
          </a:xfrm>
        </p:grpSpPr>
        <p:sp>
          <p:nvSpPr>
            <p:cNvPr id="186" name="Freeform 160"/>
            <p:cNvSpPr>
              <a:spLocks/>
            </p:cNvSpPr>
            <p:nvPr/>
          </p:nvSpPr>
          <p:spPr bwMode="auto">
            <a:xfrm>
              <a:off x="1345" y="2743"/>
              <a:ext cx="79" cy="56"/>
            </a:xfrm>
            <a:custGeom>
              <a:avLst/>
              <a:gdLst/>
              <a:ahLst/>
              <a:cxnLst>
                <a:cxn ang="0">
                  <a:pos x="56" y="0"/>
                </a:cxn>
                <a:cxn ang="0">
                  <a:pos x="43" y="11"/>
                </a:cxn>
                <a:cxn ang="0">
                  <a:pos x="29" y="21"/>
                </a:cxn>
                <a:cxn ang="0">
                  <a:pos x="15" y="31"/>
                </a:cxn>
                <a:cxn ang="0">
                  <a:pos x="0" y="40"/>
                </a:cxn>
              </a:cxnLst>
              <a:rect l="0" t="0" r="r" b="b"/>
              <a:pathLst>
                <a:path w="56" h="40">
                  <a:moveTo>
                    <a:pt x="56" y="0"/>
                  </a:moveTo>
                  <a:cubicBezTo>
                    <a:pt x="52" y="3"/>
                    <a:pt x="47" y="7"/>
                    <a:pt x="43" y="11"/>
                  </a:cubicBezTo>
                  <a:cubicBezTo>
                    <a:pt x="38" y="14"/>
                    <a:pt x="34" y="18"/>
                    <a:pt x="29" y="21"/>
                  </a:cubicBezTo>
                  <a:cubicBezTo>
                    <a:pt x="24" y="24"/>
                    <a:pt x="19" y="27"/>
                    <a:pt x="15" y="31"/>
                  </a:cubicBezTo>
                  <a:cubicBezTo>
                    <a:pt x="10" y="34"/>
                    <a:pt x="5" y="37"/>
                    <a:pt x="0" y="40"/>
                  </a:cubicBezTo>
                </a:path>
              </a:pathLst>
            </a:custGeom>
            <a:noFill/>
            <a:ln w="38100" cap="rnd">
              <a:solidFill>
                <a:schemeClr val="accent1">
                  <a:lumMod val="60000"/>
                  <a:lumOff val="40000"/>
                </a:schemeClr>
              </a:solidFill>
              <a:prstDash val="solid"/>
              <a:round/>
              <a:headEnd/>
              <a:tailEnd/>
            </a:ln>
          </p:spPr>
          <p:txBody>
            <a:bodyPr/>
            <a:lstStyle/>
            <a:p>
              <a:endParaRPr lang="zh-CN" altLang="en-US"/>
            </a:p>
          </p:txBody>
        </p:sp>
        <p:sp>
          <p:nvSpPr>
            <p:cNvPr id="187" name="Line 185"/>
            <p:cNvSpPr>
              <a:spLocks noChangeShapeType="1"/>
            </p:cNvSpPr>
            <p:nvPr/>
          </p:nvSpPr>
          <p:spPr bwMode="auto">
            <a:xfrm flipH="1">
              <a:off x="1342" y="2799"/>
              <a:ext cx="3" cy="168"/>
            </a:xfrm>
            <a:prstGeom prst="line">
              <a:avLst/>
            </a:prstGeom>
            <a:noFill/>
            <a:ln w="38100" cap="rnd">
              <a:solidFill>
                <a:schemeClr val="accent1">
                  <a:lumMod val="60000"/>
                  <a:lumOff val="40000"/>
                </a:schemeClr>
              </a:solidFill>
              <a:round/>
              <a:headEnd/>
              <a:tailEnd/>
            </a:ln>
          </p:spPr>
          <p:txBody>
            <a:bodyPr/>
            <a:lstStyle/>
            <a:p>
              <a:endParaRPr lang="zh-CN" altLang="en-US"/>
            </a:p>
          </p:txBody>
        </p:sp>
      </p:grpSp>
      <p:sp>
        <p:nvSpPr>
          <p:cNvPr id="188" name="Line 201"/>
          <p:cNvSpPr>
            <a:spLocks noChangeShapeType="1"/>
          </p:cNvSpPr>
          <p:nvPr/>
        </p:nvSpPr>
        <p:spPr bwMode="auto">
          <a:xfrm>
            <a:off x="2822154" y="2949947"/>
            <a:ext cx="93662" cy="269875"/>
          </a:xfrm>
          <a:prstGeom prst="line">
            <a:avLst/>
          </a:prstGeom>
          <a:noFill/>
          <a:ln w="38100" cap="rnd">
            <a:solidFill>
              <a:schemeClr val="accent1">
                <a:lumMod val="60000"/>
                <a:lumOff val="40000"/>
              </a:schemeClr>
            </a:solidFill>
            <a:round/>
            <a:headEnd/>
            <a:tailEnd/>
          </a:ln>
        </p:spPr>
        <p:txBody>
          <a:bodyPr/>
          <a:lstStyle/>
          <a:p>
            <a:endParaRPr lang="zh-CN" altLang="en-US"/>
          </a:p>
        </p:txBody>
      </p:sp>
      <p:grpSp>
        <p:nvGrpSpPr>
          <p:cNvPr id="189" name="Group 253"/>
          <p:cNvGrpSpPr>
            <a:grpSpLocks/>
          </p:cNvGrpSpPr>
          <p:nvPr/>
        </p:nvGrpSpPr>
        <p:grpSpPr bwMode="auto">
          <a:xfrm>
            <a:off x="2128417" y="2122861"/>
            <a:ext cx="1146176" cy="1046163"/>
            <a:chOff x="1078" y="1320"/>
            <a:chExt cx="722" cy="659"/>
          </a:xfrm>
        </p:grpSpPr>
        <p:sp>
          <p:nvSpPr>
            <p:cNvPr id="190" name="Line 84"/>
            <p:cNvSpPr>
              <a:spLocks noChangeShapeType="1"/>
            </p:cNvSpPr>
            <p:nvPr/>
          </p:nvSpPr>
          <p:spPr bwMode="auto">
            <a:xfrm flipH="1" flipV="1">
              <a:off x="1445" y="1975"/>
              <a:ext cx="1" cy="4"/>
            </a:xfrm>
            <a:prstGeom prst="line">
              <a:avLst/>
            </a:prstGeom>
            <a:noFill/>
            <a:ln w="38100">
              <a:solidFill>
                <a:schemeClr val="accent1">
                  <a:lumMod val="60000"/>
                  <a:lumOff val="40000"/>
                </a:schemeClr>
              </a:solidFill>
              <a:round/>
              <a:headEnd/>
              <a:tailEnd/>
            </a:ln>
          </p:spPr>
          <p:txBody>
            <a:bodyPr/>
            <a:lstStyle/>
            <a:p>
              <a:endParaRPr lang="zh-CN" altLang="en-US"/>
            </a:p>
          </p:txBody>
        </p:sp>
        <p:sp>
          <p:nvSpPr>
            <p:cNvPr id="191" name="Freeform 186"/>
            <p:cNvSpPr>
              <a:spLocks/>
            </p:cNvSpPr>
            <p:nvPr/>
          </p:nvSpPr>
          <p:spPr bwMode="auto">
            <a:xfrm>
              <a:off x="1629" y="1348"/>
              <a:ext cx="79" cy="149"/>
            </a:xfrm>
            <a:custGeom>
              <a:avLst/>
              <a:gdLst/>
              <a:ahLst/>
              <a:cxnLst>
                <a:cxn ang="0">
                  <a:pos x="1" y="80"/>
                </a:cxn>
                <a:cxn ang="0">
                  <a:pos x="0" y="77"/>
                </a:cxn>
                <a:cxn ang="0">
                  <a:pos x="37" y="0"/>
                </a:cxn>
                <a:cxn ang="0">
                  <a:pos x="79" y="149"/>
                </a:cxn>
              </a:cxnLst>
              <a:rect l="0" t="0" r="r" b="b"/>
              <a:pathLst>
                <a:path w="79" h="149">
                  <a:moveTo>
                    <a:pt x="1" y="80"/>
                  </a:moveTo>
                  <a:lnTo>
                    <a:pt x="0" y="77"/>
                  </a:lnTo>
                  <a:lnTo>
                    <a:pt x="37" y="0"/>
                  </a:lnTo>
                  <a:lnTo>
                    <a:pt x="79" y="149"/>
                  </a:lnTo>
                </a:path>
              </a:pathLst>
            </a:custGeom>
            <a:noFill/>
            <a:ln w="38100" cap="rnd">
              <a:solidFill>
                <a:schemeClr val="accent1">
                  <a:lumMod val="60000"/>
                  <a:lumOff val="40000"/>
                </a:schemeClr>
              </a:solidFill>
              <a:prstDash val="solid"/>
              <a:round/>
              <a:headEnd/>
              <a:tailEnd/>
            </a:ln>
          </p:spPr>
          <p:txBody>
            <a:bodyPr/>
            <a:lstStyle/>
            <a:p>
              <a:endParaRPr lang="zh-CN" altLang="en-US"/>
            </a:p>
          </p:txBody>
        </p:sp>
        <p:sp>
          <p:nvSpPr>
            <p:cNvPr id="192" name="Line 187"/>
            <p:cNvSpPr>
              <a:spLocks noChangeShapeType="1"/>
            </p:cNvSpPr>
            <p:nvPr/>
          </p:nvSpPr>
          <p:spPr bwMode="auto">
            <a:xfrm>
              <a:off x="1193" y="1679"/>
              <a:ext cx="1" cy="1"/>
            </a:xfrm>
            <a:prstGeom prst="line">
              <a:avLst/>
            </a:prstGeom>
            <a:noFill/>
            <a:ln w="38100" cap="rnd">
              <a:solidFill>
                <a:schemeClr val="accent1">
                  <a:lumMod val="60000"/>
                  <a:lumOff val="40000"/>
                </a:schemeClr>
              </a:solidFill>
              <a:round/>
              <a:headEnd/>
              <a:tailEnd/>
            </a:ln>
          </p:spPr>
          <p:txBody>
            <a:bodyPr/>
            <a:lstStyle/>
            <a:p>
              <a:endParaRPr lang="zh-CN" altLang="en-US"/>
            </a:p>
          </p:txBody>
        </p:sp>
        <p:sp>
          <p:nvSpPr>
            <p:cNvPr id="193" name="Freeform 188"/>
            <p:cNvSpPr>
              <a:spLocks/>
            </p:cNvSpPr>
            <p:nvPr/>
          </p:nvSpPr>
          <p:spPr bwMode="auto">
            <a:xfrm>
              <a:off x="1078" y="1591"/>
              <a:ext cx="90" cy="167"/>
            </a:xfrm>
            <a:custGeom>
              <a:avLst/>
              <a:gdLst/>
              <a:ahLst/>
              <a:cxnLst>
                <a:cxn ang="0">
                  <a:pos x="72" y="167"/>
                </a:cxn>
                <a:cxn ang="0">
                  <a:pos x="0" y="0"/>
                </a:cxn>
                <a:cxn ang="0">
                  <a:pos x="90" y="26"/>
                </a:cxn>
                <a:cxn ang="0">
                  <a:pos x="90" y="29"/>
                </a:cxn>
              </a:cxnLst>
              <a:rect l="0" t="0" r="r" b="b"/>
              <a:pathLst>
                <a:path w="90" h="167">
                  <a:moveTo>
                    <a:pt x="72" y="167"/>
                  </a:moveTo>
                  <a:lnTo>
                    <a:pt x="0" y="0"/>
                  </a:lnTo>
                  <a:lnTo>
                    <a:pt x="90" y="26"/>
                  </a:lnTo>
                  <a:lnTo>
                    <a:pt x="90" y="29"/>
                  </a:lnTo>
                </a:path>
              </a:pathLst>
            </a:custGeom>
            <a:noFill/>
            <a:ln w="38100" cap="rnd">
              <a:solidFill>
                <a:schemeClr val="accent1">
                  <a:lumMod val="60000"/>
                  <a:lumOff val="40000"/>
                </a:schemeClr>
              </a:solidFill>
              <a:prstDash val="solid"/>
              <a:round/>
              <a:headEnd/>
              <a:tailEnd/>
            </a:ln>
          </p:spPr>
          <p:txBody>
            <a:bodyPr/>
            <a:lstStyle/>
            <a:p>
              <a:endParaRPr lang="zh-CN" altLang="en-US"/>
            </a:p>
          </p:txBody>
        </p:sp>
        <p:sp>
          <p:nvSpPr>
            <p:cNvPr id="194" name="Freeform 189"/>
            <p:cNvSpPr>
              <a:spLocks/>
            </p:cNvSpPr>
            <p:nvPr/>
          </p:nvSpPr>
          <p:spPr bwMode="auto">
            <a:xfrm>
              <a:off x="1751" y="1511"/>
              <a:ext cx="49" cy="249"/>
            </a:xfrm>
            <a:custGeom>
              <a:avLst/>
              <a:gdLst>
                <a:gd name="connsiteX0" fmla="*/ 1429 w 20678"/>
                <a:gd name="connsiteY0" fmla="*/ 10000 h 28082"/>
                <a:gd name="connsiteX1" fmla="*/ 0 w 20678"/>
                <a:gd name="connsiteY1" fmla="*/ 7356 h 28082"/>
                <a:gd name="connsiteX2" fmla="*/ 4286 w 20678"/>
                <a:gd name="connsiteY2" fmla="*/ 0 h 28082"/>
                <a:gd name="connsiteX3" fmla="*/ 20678 w 20678"/>
                <a:gd name="connsiteY3" fmla="*/ 28082 h 28082"/>
                <a:gd name="connsiteX0" fmla="*/ 0 w 19249"/>
                <a:gd name="connsiteY0" fmla="*/ 10000 h 28082"/>
                <a:gd name="connsiteX1" fmla="*/ 6290 w 19249"/>
                <a:gd name="connsiteY1" fmla="*/ 28082 h 28082"/>
                <a:gd name="connsiteX2" fmla="*/ 2857 w 19249"/>
                <a:gd name="connsiteY2" fmla="*/ 0 h 28082"/>
                <a:gd name="connsiteX3" fmla="*/ 19249 w 19249"/>
                <a:gd name="connsiteY3" fmla="*/ 28082 h 28082"/>
                <a:gd name="connsiteX0" fmla="*/ 0 w 19249"/>
                <a:gd name="connsiteY0" fmla="*/ 10000 h 28665"/>
                <a:gd name="connsiteX1" fmla="*/ 6290 w 19249"/>
                <a:gd name="connsiteY1" fmla="*/ 28082 h 28665"/>
                <a:gd name="connsiteX2" fmla="*/ 2857 w 19249"/>
                <a:gd name="connsiteY2" fmla="*/ 0 h 28665"/>
                <a:gd name="connsiteX3" fmla="*/ 19249 w 19249"/>
                <a:gd name="connsiteY3" fmla="*/ 28082 h 28665"/>
                <a:gd name="connsiteX0" fmla="*/ 0 w 19249"/>
                <a:gd name="connsiteY0" fmla="*/ 23628 h 42293"/>
                <a:gd name="connsiteX1" fmla="*/ 6290 w 19249"/>
                <a:gd name="connsiteY1" fmla="*/ 41710 h 42293"/>
                <a:gd name="connsiteX2" fmla="*/ 2857 w 19249"/>
                <a:gd name="connsiteY2" fmla="*/ 13628 h 42293"/>
                <a:gd name="connsiteX3" fmla="*/ 19249 w 19249"/>
                <a:gd name="connsiteY3" fmla="*/ 0 h 42293"/>
                <a:gd name="connsiteX0" fmla="*/ 0 w 13891"/>
                <a:gd name="connsiteY0" fmla="*/ 10000 h 28665"/>
                <a:gd name="connsiteX1" fmla="*/ 6290 w 13891"/>
                <a:gd name="connsiteY1" fmla="*/ 28082 h 28665"/>
                <a:gd name="connsiteX2" fmla="*/ 2857 w 13891"/>
                <a:gd name="connsiteY2" fmla="*/ 0 h 28665"/>
                <a:gd name="connsiteX3" fmla="*/ 6290 w 13891"/>
                <a:gd name="connsiteY3" fmla="*/ 2013 h 28665"/>
              </a:gdLst>
              <a:ahLst/>
              <a:cxnLst>
                <a:cxn ang="0">
                  <a:pos x="connsiteX0" y="connsiteY0"/>
                </a:cxn>
                <a:cxn ang="0">
                  <a:pos x="connsiteX1" y="connsiteY1"/>
                </a:cxn>
                <a:cxn ang="0">
                  <a:pos x="connsiteX2" y="connsiteY2"/>
                </a:cxn>
                <a:cxn ang="0">
                  <a:pos x="connsiteX3" y="connsiteY3"/>
                </a:cxn>
              </a:cxnLst>
              <a:rect l="l" t="t" r="r" b="b"/>
              <a:pathLst>
                <a:path w="13891" h="28665">
                  <a:moveTo>
                    <a:pt x="0" y="10000"/>
                  </a:moveTo>
                  <a:lnTo>
                    <a:pt x="6290" y="28082"/>
                  </a:lnTo>
                  <a:cubicBezTo>
                    <a:pt x="13891" y="28665"/>
                    <a:pt x="4001" y="9361"/>
                    <a:pt x="2857" y="0"/>
                  </a:cubicBezTo>
                  <a:lnTo>
                    <a:pt x="6290" y="2013"/>
                  </a:lnTo>
                </a:path>
              </a:pathLst>
            </a:custGeom>
            <a:noFill/>
            <a:ln w="38100" cap="rnd">
              <a:solidFill>
                <a:schemeClr val="accent1">
                  <a:lumMod val="60000"/>
                  <a:lumOff val="40000"/>
                </a:schemeClr>
              </a:solidFill>
              <a:prstDash val="solid"/>
              <a:round/>
              <a:headEnd/>
              <a:tailEnd/>
            </a:ln>
          </p:spPr>
          <p:txBody>
            <a:bodyPr/>
            <a:lstStyle/>
            <a:p>
              <a:endParaRPr lang="zh-CN" altLang="en-US"/>
            </a:p>
          </p:txBody>
        </p:sp>
        <p:sp>
          <p:nvSpPr>
            <p:cNvPr id="195" name="Freeform 190"/>
            <p:cNvSpPr>
              <a:spLocks/>
            </p:cNvSpPr>
            <p:nvPr/>
          </p:nvSpPr>
          <p:spPr bwMode="auto">
            <a:xfrm>
              <a:off x="1635" y="1575"/>
              <a:ext cx="138" cy="206"/>
            </a:xfrm>
            <a:custGeom>
              <a:avLst/>
              <a:gdLst>
                <a:gd name="connsiteX0" fmla="*/ 11898 w 11898"/>
                <a:gd name="connsiteY0" fmla="*/ 8753 h 10000"/>
                <a:gd name="connsiteX1" fmla="*/ 4483 w 11898"/>
                <a:gd name="connsiteY1" fmla="*/ 10000 h 10000"/>
                <a:gd name="connsiteX2" fmla="*/ 0 w 11898"/>
                <a:gd name="connsiteY2" fmla="*/ 1602 h 10000"/>
                <a:gd name="connsiteX3" fmla="*/ 9569 w 11898"/>
                <a:gd name="connsiteY3" fmla="*/ 0 h 10000"/>
                <a:gd name="connsiteX4" fmla="*/ 10000 w 11898"/>
                <a:gd name="connsiteY4" fmla="*/ 111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8" h="10000">
                  <a:moveTo>
                    <a:pt x="11898" y="8753"/>
                  </a:moveTo>
                  <a:lnTo>
                    <a:pt x="4483" y="10000"/>
                  </a:lnTo>
                  <a:lnTo>
                    <a:pt x="0" y="1602"/>
                  </a:lnTo>
                  <a:lnTo>
                    <a:pt x="9569" y="0"/>
                  </a:lnTo>
                  <a:lnTo>
                    <a:pt x="10000" y="1117"/>
                  </a:lnTo>
                </a:path>
              </a:pathLst>
            </a:custGeom>
            <a:noFill/>
            <a:ln w="38100" cap="rnd">
              <a:solidFill>
                <a:schemeClr val="accent1">
                  <a:lumMod val="60000"/>
                  <a:lumOff val="40000"/>
                </a:schemeClr>
              </a:solidFill>
              <a:prstDash val="solid"/>
              <a:round/>
              <a:headEnd/>
              <a:tailEnd/>
            </a:ln>
          </p:spPr>
          <p:txBody>
            <a:bodyPr/>
            <a:lstStyle/>
            <a:p>
              <a:endParaRPr lang="zh-CN" altLang="en-US"/>
            </a:p>
          </p:txBody>
        </p:sp>
        <p:sp>
          <p:nvSpPr>
            <p:cNvPr id="196" name="Freeform 191"/>
            <p:cNvSpPr>
              <a:spLocks/>
            </p:cNvSpPr>
            <p:nvPr/>
          </p:nvSpPr>
          <p:spPr bwMode="auto">
            <a:xfrm>
              <a:off x="1573" y="1608"/>
              <a:ext cx="114" cy="234"/>
            </a:xfrm>
            <a:custGeom>
              <a:avLst/>
              <a:gdLst/>
              <a:ahLst/>
              <a:cxnLst>
                <a:cxn ang="0">
                  <a:pos x="44" y="0"/>
                </a:cxn>
                <a:cxn ang="0">
                  <a:pos x="81" y="123"/>
                </a:cxn>
                <a:cxn ang="0">
                  <a:pos x="73" y="135"/>
                </a:cxn>
                <a:cxn ang="0">
                  <a:pos x="63" y="146"/>
                </a:cxn>
                <a:cxn ang="0">
                  <a:pos x="52" y="157"/>
                </a:cxn>
                <a:cxn ang="0">
                  <a:pos x="40" y="167"/>
                </a:cxn>
                <a:cxn ang="0">
                  <a:pos x="0" y="45"/>
                </a:cxn>
                <a:cxn ang="0">
                  <a:pos x="13" y="35"/>
                </a:cxn>
                <a:cxn ang="0">
                  <a:pos x="24" y="24"/>
                </a:cxn>
                <a:cxn ang="0">
                  <a:pos x="35" y="12"/>
                </a:cxn>
                <a:cxn ang="0">
                  <a:pos x="44" y="0"/>
                </a:cxn>
              </a:cxnLst>
              <a:rect l="0" t="0" r="r" b="b"/>
              <a:pathLst>
                <a:path w="81" h="167">
                  <a:moveTo>
                    <a:pt x="44" y="0"/>
                  </a:moveTo>
                  <a:cubicBezTo>
                    <a:pt x="81" y="123"/>
                    <a:pt x="81" y="123"/>
                    <a:pt x="81" y="123"/>
                  </a:cubicBezTo>
                  <a:cubicBezTo>
                    <a:pt x="79" y="127"/>
                    <a:pt x="76" y="131"/>
                    <a:pt x="73" y="135"/>
                  </a:cubicBezTo>
                  <a:cubicBezTo>
                    <a:pt x="70" y="139"/>
                    <a:pt x="66" y="143"/>
                    <a:pt x="63" y="146"/>
                  </a:cubicBezTo>
                  <a:cubicBezTo>
                    <a:pt x="59" y="150"/>
                    <a:pt x="56" y="154"/>
                    <a:pt x="52" y="157"/>
                  </a:cubicBezTo>
                  <a:cubicBezTo>
                    <a:pt x="48" y="161"/>
                    <a:pt x="44" y="164"/>
                    <a:pt x="40" y="167"/>
                  </a:cubicBezTo>
                  <a:cubicBezTo>
                    <a:pt x="0" y="45"/>
                    <a:pt x="0" y="45"/>
                    <a:pt x="0" y="45"/>
                  </a:cubicBezTo>
                  <a:cubicBezTo>
                    <a:pt x="4" y="42"/>
                    <a:pt x="9" y="38"/>
                    <a:pt x="13" y="35"/>
                  </a:cubicBezTo>
                  <a:cubicBezTo>
                    <a:pt x="17" y="31"/>
                    <a:pt x="21" y="27"/>
                    <a:pt x="24" y="24"/>
                  </a:cubicBezTo>
                  <a:cubicBezTo>
                    <a:pt x="28" y="20"/>
                    <a:pt x="31" y="16"/>
                    <a:pt x="35" y="12"/>
                  </a:cubicBezTo>
                  <a:cubicBezTo>
                    <a:pt x="38" y="8"/>
                    <a:pt x="41" y="4"/>
                    <a:pt x="44" y="0"/>
                  </a:cubicBezTo>
                  <a:close/>
                </a:path>
              </a:pathLst>
            </a:custGeom>
            <a:noFill/>
            <a:ln w="38100" cap="rnd">
              <a:solidFill>
                <a:schemeClr val="accent1">
                  <a:lumMod val="60000"/>
                  <a:lumOff val="40000"/>
                </a:schemeClr>
              </a:solidFill>
              <a:prstDash val="solid"/>
              <a:round/>
              <a:headEnd/>
              <a:tailEnd/>
            </a:ln>
          </p:spPr>
          <p:txBody>
            <a:bodyPr/>
            <a:lstStyle/>
            <a:p>
              <a:endParaRPr lang="zh-CN" altLang="en-US"/>
            </a:p>
          </p:txBody>
        </p:sp>
        <p:sp>
          <p:nvSpPr>
            <p:cNvPr id="197" name="Freeform 192"/>
            <p:cNvSpPr>
              <a:spLocks/>
            </p:cNvSpPr>
            <p:nvPr/>
          </p:nvSpPr>
          <p:spPr bwMode="auto">
            <a:xfrm>
              <a:off x="1210" y="1741"/>
              <a:ext cx="118" cy="118"/>
            </a:xfrm>
            <a:custGeom>
              <a:avLst/>
              <a:gdLst/>
              <a:ahLst/>
              <a:cxnLst>
                <a:cxn ang="0">
                  <a:pos x="26" y="118"/>
                </a:cxn>
                <a:cxn ang="0">
                  <a:pos x="0" y="58"/>
                </a:cxn>
                <a:cxn ang="0">
                  <a:pos x="104" y="0"/>
                </a:cxn>
                <a:cxn ang="0">
                  <a:pos x="118" y="34"/>
                </a:cxn>
              </a:cxnLst>
              <a:rect l="0" t="0" r="r" b="b"/>
              <a:pathLst>
                <a:path w="118" h="118">
                  <a:moveTo>
                    <a:pt x="26" y="118"/>
                  </a:moveTo>
                  <a:lnTo>
                    <a:pt x="0" y="58"/>
                  </a:lnTo>
                  <a:lnTo>
                    <a:pt x="104" y="0"/>
                  </a:lnTo>
                  <a:lnTo>
                    <a:pt x="118" y="34"/>
                  </a:lnTo>
                </a:path>
              </a:pathLst>
            </a:custGeom>
            <a:noFill/>
            <a:ln w="38100" cap="rnd">
              <a:solidFill>
                <a:schemeClr val="accent1">
                  <a:lumMod val="60000"/>
                  <a:lumOff val="40000"/>
                </a:schemeClr>
              </a:solidFill>
              <a:prstDash val="solid"/>
              <a:round/>
              <a:headEnd/>
              <a:tailEnd/>
            </a:ln>
          </p:spPr>
          <p:txBody>
            <a:bodyPr/>
            <a:lstStyle/>
            <a:p>
              <a:endParaRPr lang="zh-CN" altLang="en-US"/>
            </a:p>
          </p:txBody>
        </p:sp>
        <p:sp>
          <p:nvSpPr>
            <p:cNvPr id="198" name="Freeform 193"/>
            <p:cNvSpPr>
              <a:spLocks/>
            </p:cNvSpPr>
            <p:nvPr/>
          </p:nvSpPr>
          <p:spPr bwMode="auto">
            <a:xfrm>
              <a:off x="1148" y="1765"/>
              <a:ext cx="88" cy="118"/>
            </a:xfrm>
            <a:custGeom>
              <a:avLst/>
              <a:gdLst/>
              <a:ahLst/>
              <a:cxnLst>
                <a:cxn ang="0">
                  <a:pos x="52" y="118"/>
                </a:cxn>
                <a:cxn ang="0">
                  <a:pos x="0" y="0"/>
                </a:cxn>
                <a:cxn ang="0">
                  <a:pos x="62" y="34"/>
                </a:cxn>
                <a:cxn ang="0">
                  <a:pos x="88" y="94"/>
                </a:cxn>
              </a:cxnLst>
              <a:rect l="0" t="0" r="r" b="b"/>
              <a:pathLst>
                <a:path w="88" h="118">
                  <a:moveTo>
                    <a:pt x="52" y="118"/>
                  </a:moveTo>
                  <a:lnTo>
                    <a:pt x="0" y="0"/>
                  </a:lnTo>
                  <a:lnTo>
                    <a:pt x="62" y="34"/>
                  </a:lnTo>
                  <a:lnTo>
                    <a:pt x="88" y="94"/>
                  </a:lnTo>
                </a:path>
              </a:pathLst>
            </a:custGeom>
            <a:noFill/>
            <a:ln w="38100" cap="rnd">
              <a:solidFill>
                <a:schemeClr val="accent1">
                  <a:lumMod val="60000"/>
                  <a:lumOff val="40000"/>
                </a:schemeClr>
              </a:solidFill>
              <a:prstDash val="solid"/>
              <a:round/>
              <a:headEnd/>
              <a:tailEnd/>
            </a:ln>
          </p:spPr>
          <p:txBody>
            <a:bodyPr/>
            <a:lstStyle/>
            <a:p>
              <a:endParaRPr lang="zh-CN" altLang="en-US"/>
            </a:p>
          </p:txBody>
        </p:sp>
        <p:sp>
          <p:nvSpPr>
            <p:cNvPr id="199" name="Freeform 194"/>
            <p:cNvSpPr>
              <a:spLocks/>
            </p:cNvSpPr>
            <p:nvPr/>
          </p:nvSpPr>
          <p:spPr bwMode="auto">
            <a:xfrm>
              <a:off x="1314" y="1740"/>
              <a:ext cx="127" cy="74"/>
            </a:xfrm>
            <a:custGeom>
              <a:avLst/>
              <a:gdLst/>
              <a:ahLst/>
              <a:cxnLst>
                <a:cxn ang="0">
                  <a:pos x="10" y="25"/>
                </a:cxn>
                <a:cxn ang="0">
                  <a:pos x="0" y="1"/>
                </a:cxn>
                <a:cxn ang="0">
                  <a:pos x="14" y="2"/>
                </a:cxn>
                <a:cxn ang="0">
                  <a:pos x="27" y="3"/>
                </a:cxn>
                <a:cxn ang="0">
                  <a:pos x="41" y="3"/>
                </a:cxn>
                <a:cxn ang="0">
                  <a:pos x="56" y="2"/>
                </a:cxn>
                <a:cxn ang="0">
                  <a:pos x="60" y="1"/>
                </a:cxn>
                <a:cxn ang="0">
                  <a:pos x="63" y="1"/>
                </a:cxn>
                <a:cxn ang="0">
                  <a:pos x="67" y="0"/>
                </a:cxn>
                <a:cxn ang="0">
                  <a:pos x="70" y="0"/>
                </a:cxn>
                <a:cxn ang="0">
                  <a:pos x="90" y="53"/>
                </a:cxn>
              </a:cxnLst>
              <a:rect l="0" t="0" r="r" b="b"/>
              <a:pathLst>
                <a:path w="90" h="53">
                  <a:moveTo>
                    <a:pt x="10" y="25"/>
                  </a:moveTo>
                  <a:cubicBezTo>
                    <a:pt x="0" y="1"/>
                    <a:pt x="0" y="1"/>
                    <a:pt x="0" y="1"/>
                  </a:cubicBezTo>
                  <a:cubicBezTo>
                    <a:pt x="5" y="2"/>
                    <a:pt x="9" y="2"/>
                    <a:pt x="14" y="2"/>
                  </a:cubicBezTo>
                  <a:cubicBezTo>
                    <a:pt x="18" y="3"/>
                    <a:pt x="23" y="3"/>
                    <a:pt x="27" y="3"/>
                  </a:cubicBezTo>
                  <a:cubicBezTo>
                    <a:pt x="32" y="3"/>
                    <a:pt x="37" y="3"/>
                    <a:pt x="41" y="3"/>
                  </a:cubicBezTo>
                  <a:cubicBezTo>
                    <a:pt x="46" y="3"/>
                    <a:pt x="51" y="2"/>
                    <a:pt x="56" y="2"/>
                  </a:cubicBezTo>
                  <a:cubicBezTo>
                    <a:pt x="57" y="2"/>
                    <a:pt x="58" y="1"/>
                    <a:pt x="60" y="1"/>
                  </a:cubicBezTo>
                  <a:cubicBezTo>
                    <a:pt x="61" y="1"/>
                    <a:pt x="62" y="1"/>
                    <a:pt x="63" y="1"/>
                  </a:cubicBezTo>
                  <a:cubicBezTo>
                    <a:pt x="64" y="1"/>
                    <a:pt x="66" y="0"/>
                    <a:pt x="67" y="0"/>
                  </a:cubicBezTo>
                  <a:cubicBezTo>
                    <a:pt x="68" y="0"/>
                    <a:pt x="69" y="0"/>
                    <a:pt x="70" y="0"/>
                  </a:cubicBezTo>
                  <a:cubicBezTo>
                    <a:pt x="90" y="53"/>
                    <a:pt x="90" y="53"/>
                    <a:pt x="90" y="53"/>
                  </a:cubicBezTo>
                </a:path>
              </a:pathLst>
            </a:custGeom>
            <a:noFill/>
            <a:ln w="38100" cap="rnd">
              <a:solidFill>
                <a:schemeClr val="accent1">
                  <a:lumMod val="60000"/>
                  <a:lumOff val="40000"/>
                </a:schemeClr>
              </a:solidFill>
              <a:prstDash val="solid"/>
              <a:round/>
              <a:headEnd/>
              <a:tailEnd/>
            </a:ln>
          </p:spPr>
          <p:txBody>
            <a:bodyPr/>
            <a:lstStyle/>
            <a:p>
              <a:endParaRPr lang="zh-CN" altLang="en-US"/>
            </a:p>
          </p:txBody>
        </p:sp>
        <p:sp>
          <p:nvSpPr>
            <p:cNvPr id="200" name="Freeform 195"/>
            <p:cNvSpPr>
              <a:spLocks/>
            </p:cNvSpPr>
            <p:nvPr/>
          </p:nvSpPr>
          <p:spPr bwMode="auto">
            <a:xfrm>
              <a:off x="1573" y="1671"/>
              <a:ext cx="56" cy="258"/>
            </a:xfrm>
            <a:custGeom>
              <a:avLst/>
              <a:gdLst/>
              <a:ahLst/>
              <a:cxnLst>
                <a:cxn ang="0">
                  <a:pos x="0" y="0"/>
                </a:cxn>
                <a:cxn ang="0">
                  <a:pos x="56" y="171"/>
                </a:cxn>
                <a:cxn ang="0">
                  <a:pos x="56" y="258"/>
                </a:cxn>
                <a:cxn ang="0">
                  <a:pos x="0" y="87"/>
                </a:cxn>
                <a:cxn ang="0">
                  <a:pos x="0" y="0"/>
                </a:cxn>
              </a:cxnLst>
              <a:rect l="0" t="0" r="r" b="b"/>
              <a:pathLst>
                <a:path w="56" h="258">
                  <a:moveTo>
                    <a:pt x="0" y="0"/>
                  </a:moveTo>
                  <a:lnTo>
                    <a:pt x="56" y="171"/>
                  </a:lnTo>
                  <a:lnTo>
                    <a:pt x="56" y="258"/>
                  </a:lnTo>
                  <a:lnTo>
                    <a:pt x="0" y="87"/>
                  </a:lnTo>
                  <a:lnTo>
                    <a:pt x="0" y="0"/>
                  </a:lnTo>
                  <a:close/>
                </a:path>
              </a:pathLst>
            </a:custGeom>
            <a:noFill/>
            <a:ln w="38100" cap="rnd">
              <a:solidFill>
                <a:schemeClr val="accent1">
                  <a:lumMod val="60000"/>
                  <a:lumOff val="40000"/>
                </a:schemeClr>
              </a:solidFill>
              <a:prstDash val="solid"/>
              <a:round/>
              <a:headEnd/>
              <a:tailEnd/>
            </a:ln>
          </p:spPr>
          <p:txBody>
            <a:bodyPr/>
            <a:lstStyle/>
            <a:p>
              <a:endParaRPr lang="zh-CN" altLang="en-US"/>
            </a:p>
          </p:txBody>
        </p:sp>
        <p:sp>
          <p:nvSpPr>
            <p:cNvPr id="201" name="Freeform 196"/>
            <p:cNvSpPr>
              <a:spLocks/>
            </p:cNvSpPr>
            <p:nvPr/>
          </p:nvSpPr>
          <p:spPr bwMode="auto">
            <a:xfrm>
              <a:off x="1413" y="1740"/>
              <a:ext cx="88" cy="95"/>
            </a:xfrm>
            <a:custGeom>
              <a:avLst/>
              <a:gdLst/>
              <a:ahLst/>
              <a:cxnLst>
                <a:cxn ang="0">
                  <a:pos x="28" y="74"/>
                </a:cxn>
                <a:cxn ang="0">
                  <a:pos x="0" y="0"/>
                </a:cxn>
                <a:cxn ang="0">
                  <a:pos x="74" y="56"/>
                </a:cxn>
                <a:cxn ang="0">
                  <a:pos x="88" y="95"/>
                </a:cxn>
              </a:cxnLst>
              <a:rect l="0" t="0" r="r" b="b"/>
              <a:pathLst>
                <a:path w="88" h="95">
                  <a:moveTo>
                    <a:pt x="28" y="74"/>
                  </a:moveTo>
                  <a:lnTo>
                    <a:pt x="0" y="0"/>
                  </a:lnTo>
                  <a:lnTo>
                    <a:pt x="74" y="56"/>
                  </a:lnTo>
                  <a:lnTo>
                    <a:pt x="88" y="95"/>
                  </a:lnTo>
                </a:path>
              </a:pathLst>
            </a:custGeom>
            <a:noFill/>
            <a:ln w="38100" cap="rnd">
              <a:solidFill>
                <a:schemeClr val="accent1">
                  <a:lumMod val="60000"/>
                  <a:lumOff val="40000"/>
                </a:schemeClr>
              </a:solidFill>
              <a:prstDash val="solid"/>
              <a:round/>
              <a:headEnd/>
              <a:tailEnd/>
            </a:ln>
          </p:spPr>
          <p:txBody>
            <a:bodyPr/>
            <a:lstStyle/>
            <a:p>
              <a:endParaRPr lang="zh-CN" altLang="en-US"/>
            </a:p>
          </p:txBody>
        </p:sp>
        <p:sp>
          <p:nvSpPr>
            <p:cNvPr id="202" name="Freeform 197"/>
            <p:cNvSpPr>
              <a:spLocks/>
            </p:cNvSpPr>
            <p:nvPr/>
          </p:nvSpPr>
          <p:spPr bwMode="auto">
            <a:xfrm>
              <a:off x="1078" y="1320"/>
              <a:ext cx="683" cy="479"/>
            </a:xfrm>
            <a:custGeom>
              <a:avLst/>
              <a:gdLst/>
              <a:ahLst/>
              <a:cxnLst>
                <a:cxn ang="0">
                  <a:pos x="416" y="117"/>
                </a:cxn>
                <a:cxn ang="0">
                  <a:pos x="486" y="136"/>
                </a:cxn>
                <a:cxn ang="0">
                  <a:pos x="475" y="182"/>
                </a:cxn>
                <a:cxn ang="0">
                  <a:pos x="396" y="205"/>
                </a:cxn>
                <a:cxn ang="0">
                  <a:pos x="387" y="217"/>
                </a:cxn>
                <a:cxn ang="0">
                  <a:pos x="376" y="229"/>
                </a:cxn>
                <a:cxn ang="0">
                  <a:pos x="365" y="240"/>
                </a:cxn>
                <a:cxn ang="0">
                  <a:pos x="352" y="250"/>
                </a:cxn>
                <a:cxn ang="0">
                  <a:pos x="352" y="312"/>
                </a:cxn>
                <a:cxn ang="0">
                  <a:pos x="291" y="339"/>
                </a:cxn>
                <a:cxn ang="0">
                  <a:pos x="238" y="299"/>
                </a:cxn>
                <a:cxn ang="0">
                  <a:pos x="235" y="299"/>
                </a:cxn>
                <a:cxn ang="0">
                  <a:pos x="231" y="300"/>
                </a:cxn>
                <a:cxn ang="0">
                  <a:pos x="228" y="300"/>
                </a:cxn>
                <a:cxn ang="0">
                  <a:pos x="224" y="301"/>
                </a:cxn>
                <a:cxn ang="0">
                  <a:pos x="209" y="302"/>
                </a:cxn>
                <a:cxn ang="0">
                  <a:pos x="195" y="302"/>
                </a:cxn>
                <a:cxn ang="0">
                  <a:pos x="182" y="301"/>
                </a:cxn>
                <a:cxn ang="0">
                  <a:pos x="168" y="300"/>
                </a:cxn>
                <a:cxn ang="0">
                  <a:pos x="94" y="341"/>
                </a:cxn>
                <a:cxn ang="0">
                  <a:pos x="50" y="317"/>
                </a:cxn>
                <a:cxn ang="0">
                  <a:pos x="82" y="255"/>
                </a:cxn>
                <a:cxn ang="0">
                  <a:pos x="75" y="245"/>
                </a:cxn>
                <a:cxn ang="0">
                  <a:pos x="70" y="235"/>
                </a:cxn>
                <a:cxn ang="0">
                  <a:pos x="66" y="224"/>
                </a:cxn>
                <a:cxn ang="0">
                  <a:pos x="64" y="212"/>
                </a:cxn>
                <a:cxn ang="0">
                  <a:pos x="0" y="193"/>
                </a:cxn>
                <a:cxn ang="0">
                  <a:pos x="13" y="149"/>
                </a:cxn>
                <a:cxn ang="0">
                  <a:pos x="90" y="126"/>
                </a:cxn>
                <a:cxn ang="0">
                  <a:pos x="100" y="115"/>
                </a:cxn>
                <a:cxn ang="0">
                  <a:pos x="110" y="104"/>
                </a:cxn>
                <a:cxn ang="0">
                  <a:pos x="122" y="94"/>
                </a:cxn>
                <a:cxn ang="0">
                  <a:pos x="134" y="84"/>
                </a:cxn>
                <a:cxn ang="0">
                  <a:pos x="138" y="29"/>
                </a:cxn>
                <a:cxn ang="0">
                  <a:pos x="192" y="7"/>
                </a:cxn>
                <a:cxn ang="0">
                  <a:pos x="240" y="40"/>
                </a:cxn>
                <a:cxn ang="0">
                  <a:pos x="243" y="39"/>
                </a:cxn>
                <a:cxn ang="0">
                  <a:pos x="247" y="39"/>
                </a:cxn>
                <a:cxn ang="0">
                  <a:pos x="250" y="38"/>
                </a:cxn>
                <a:cxn ang="0">
                  <a:pos x="253" y="38"/>
                </a:cxn>
                <a:cxn ang="0">
                  <a:pos x="267" y="36"/>
                </a:cxn>
                <a:cxn ang="0">
                  <a:pos x="280" y="36"/>
                </a:cxn>
                <a:cxn ang="0">
                  <a:pos x="293" y="36"/>
                </a:cxn>
                <a:cxn ang="0">
                  <a:pos x="305" y="37"/>
                </a:cxn>
                <a:cxn ang="0">
                  <a:pos x="372" y="0"/>
                </a:cxn>
                <a:cxn ang="0">
                  <a:pos x="418" y="20"/>
                </a:cxn>
                <a:cxn ang="0">
                  <a:pos x="392" y="75"/>
                </a:cxn>
                <a:cxn ang="0">
                  <a:pos x="400" y="84"/>
                </a:cxn>
                <a:cxn ang="0">
                  <a:pos x="407" y="95"/>
                </a:cxn>
                <a:cxn ang="0">
                  <a:pos x="412" y="105"/>
                </a:cxn>
                <a:cxn ang="0">
                  <a:pos x="416" y="117"/>
                </a:cxn>
              </a:cxnLst>
              <a:rect l="0" t="0" r="r" b="b"/>
              <a:pathLst>
                <a:path w="486" h="341">
                  <a:moveTo>
                    <a:pt x="416" y="117"/>
                  </a:moveTo>
                  <a:cubicBezTo>
                    <a:pt x="486" y="136"/>
                    <a:pt x="486" y="136"/>
                    <a:pt x="486" y="136"/>
                  </a:cubicBezTo>
                  <a:cubicBezTo>
                    <a:pt x="475" y="182"/>
                    <a:pt x="475" y="182"/>
                    <a:pt x="475" y="182"/>
                  </a:cubicBezTo>
                  <a:cubicBezTo>
                    <a:pt x="396" y="205"/>
                    <a:pt x="396" y="205"/>
                    <a:pt x="396" y="205"/>
                  </a:cubicBezTo>
                  <a:cubicBezTo>
                    <a:pt x="393" y="209"/>
                    <a:pt x="390" y="213"/>
                    <a:pt x="387" y="217"/>
                  </a:cubicBezTo>
                  <a:cubicBezTo>
                    <a:pt x="383" y="221"/>
                    <a:pt x="380" y="225"/>
                    <a:pt x="376" y="229"/>
                  </a:cubicBezTo>
                  <a:cubicBezTo>
                    <a:pt x="373" y="232"/>
                    <a:pt x="369" y="236"/>
                    <a:pt x="365" y="240"/>
                  </a:cubicBezTo>
                  <a:cubicBezTo>
                    <a:pt x="361" y="243"/>
                    <a:pt x="356" y="247"/>
                    <a:pt x="352" y="250"/>
                  </a:cubicBezTo>
                  <a:cubicBezTo>
                    <a:pt x="352" y="312"/>
                    <a:pt x="352" y="312"/>
                    <a:pt x="352" y="312"/>
                  </a:cubicBezTo>
                  <a:cubicBezTo>
                    <a:pt x="291" y="339"/>
                    <a:pt x="291" y="339"/>
                    <a:pt x="291" y="339"/>
                  </a:cubicBezTo>
                  <a:cubicBezTo>
                    <a:pt x="238" y="299"/>
                    <a:pt x="238" y="299"/>
                    <a:pt x="238" y="299"/>
                  </a:cubicBezTo>
                  <a:cubicBezTo>
                    <a:pt x="237" y="299"/>
                    <a:pt x="236" y="299"/>
                    <a:pt x="235" y="299"/>
                  </a:cubicBezTo>
                  <a:cubicBezTo>
                    <a:pt x="234" y="299"/>
                    <a:pt x="232" y="300"/>
                    <a:pt x="231" y="300"/>
                  </a:cubicBezTo>
                  <a:cubicBezTo>
                    <a:pt x="230" y="300"/>
                    <a:pt x="229" y="300"/>
                    <a:pt x="228" y="300"/>
                  </a:cubicBezTo>
                  <a:cubicBezTo>
                    <a:pt x="226" y="300"/>
                    <a:pt x="225" y="301"/>
                    <a:pt x="224" y="301"/>
                  </a:cubicBezTo>
                  <a:cubicBezTo>
                    <a:pt x="219" y="301"/>
                    <a:pt x="214" y="302"/>
                    <a:pt x="209" y="302"/>
                  </a:cubicBezTo>
                  <a:cubicBezTo>
                    <a:pt x="205" y="302"/>
                    <a:pt x="200" y="302"/>
                    <a:pt x="195" y="302"/>
                  </a:cubicBezTo>
                  <a:cubicBezTo>
                    <a:pt x="191" y="302"/>
                    <a:pt x="186" y="302"/>
                    <a:pt x="182" y="301"/>
                  </a:cubicBezTo>
                  <a:cubicBezTo>
                    <a:pt x="177" y="301"/>
                    <a:pt x="173" y="301"/>
                    <a:pt x="168" y="300"/>
                  </a:cubicBezTo>
                  <a:cubicBezTo>
                    <a:pt x="94" y="341"/>
                    <a:pt x="94" y="341"/>
                    <a:pt x="94" y="341"/>
                  </a:cubicBezTo>
                  <a:cubicBezTo>
                    <a:pt x="50" y="317"/>
                    <a:pt x="50" y="317"/>
                    <a:pt x="50" y="317"/>
                  </a:cubicBezTo>
                  <a:cubicBezTo>
                    <a:pt x="82" y="255"/>
                    <a:pt x="82" y="255"/>
                    <a:pt x="82" y="255"/>
                  </a:cubicBezTo>
                  <a:cubicBezTo>
                    <a:pt x="79" y="252"/>
                    <a:pt x="77" y="249"/>
                    <a:pt x="75" y="245"/>
                  </a:cubicBezTo>
                  <a:cubicBezTo>
                    <a:pt x="73" y="242"/>
                    <a:pt x="71" y="239"/>
                    <a:pt x="70" y="235"/>
                  </a:cubicBezTo>
                  <a:cubicBezTo>
                    <a:pt x="68" y="231"/>
                    <a:pt x="67" y="228"/>
                    <a:pt x="66" y="224"/>
                  </a:cubicBezTo>
                  <a:cubicBezTo>
                    <a:pt x="65" y="220"/>
                    <a:pt x="64" y="216"/>
                    <a:pt x="64" y="212"/>
                  </a:cubicBezTo>
                  <a:cubicBezTo>
                    <a:pt x="0" y="193"/>
                    <a:pt x="0" y="193"/>
                    <a:pt x="0" y="193"/>
                  </a:cubicBezTo>
                  <a:cubicBezTo>
                    <a:pt x="13" y="149"/>
                    <a:pt x="13" y="149"/>
                    <a:pt x="13" y="149"/>
                  </a:cubicBezTo>
                  <a:cubicBezTo>
                    <a:pt x="90" y="126"/>
                    <a:pt x="90" y="126"/>
                    <a:pt x="90" y="126"/>
                  </a:cubicBezTo>
                  <a:cubicBezTo>
                    <a:pt x="93" y="123"/>
                    <a:pt x="96" y="119"/>
                    <a:pt x="100" y="115"/>
                  </a:cubicBezTo>
                  <a:cubicBezTo>
                    <a:pt x="103" y="111"/>
                    <a:pt x="107" y="108"/>
                    <a:pt x="110" y="104"/>
                  </a:cubicBezTo>
                  <a:cubicBezTo>
                    <a:pt x="114" y="101"/>
                    <a:pt x="118" y="97"/>
                    <a:pt x="122" y="94"/>
                  </a:cubicBezTo>
                  <a:cubicBezTo>
                    <a:pt x="126" y="90"/>
                    <a:pt x="130" y="87"/>
                    <a:pt x="134" y="84"/>
                  </a:cubicBezTo>
                  <a:cubicBezTo>
                    <a:pt x="138" y="29"/>
                    <a:pt x="138" y="29"/>
                    <a:pt x="138" y="29"/>
                  </a:cubicBezTo>
                  <a:cubicBezTo>
                    <a:pt x="192" y="7"/>
                    <a:pt x="192" y="7"/>
                    <a:pt x="192" y="7"/>
                  </a:cubicBezTo>
                  <a:cubicBezTo>
                    <a:pt x="240" y="40"/>
                    <a:pt x="240" y="40"/>
                    <a:pt x="240" y="40"/>
                  </a:cubicBezTo>
                  <a:cubicBezTo>
                    <a:pt x="241" y="40"/>
                    <a:pt x="242" y="39"/>
                    <a:pt x="243" y="39"/>
                  </a:cubicBezTo>
                  <a:cubicBezTo>
                    <a:pt x="244" y="39"/>
                    <a:pt x="246" y="39"/>
                    <a:pt x="247" y="39"/>
                  </a:cubicBezTo>
                  <a:cubicBezTo>
                    <a:pt x="248" y="39"/>
                    <a:pt x="249" y="38"/>
                    <a:pt x="250" y="38"/>
                  </a:cubicBezTo>
                  <a:cubicBezTo>
                    <a:pt x="251" y="38"/>
                    <a:pt x="252" y="38"/>
                    <a:pt x="253" y="38"/>
                  </a:cubicBezTo>
                  <a:cubicBezTo>
                    <a:pt x="258" y="37"/>
                    <a:pt x="262" y="37"/>
                    <a:pt x="267" y="36"/>
                  </a:cubicBezTo>
                  <a:cubicBezTo>
                    <a:pt x="271" y="36"/>
                    <a:pt x="276" y="36"/>
                    <a:pt x="280" y="36"/>
                  </a:cubicBezTo>
                  <a:cubicBezTo>
                    <a:pt x="284" y="36"/>
                    <a:pt x="289" y="36"/>
                    <a:pt x="293" y="36"/>
                  </a:cubicBezTo>
                  <a:cubicBezTo>
                    <a:pt x="297" y="36"/>
                    <a:pt x="301" y="37"/>
                    <a:pt x="305" y="37"/>
                  </a:cubicBezTo>
                  <a:cubicBezTo>
                    <a:pt x="372" y="0"/>
                    <a:pt x="372" y="0"/>
                    <a:pt x="372" y="0"/>
                  </a:cubicBezTo>
                  <a:cubicBezTo>
                    <a:pt x="418" y="20"/>
                    <a:pt x="418" y="20"/>
                    <a:pt x="418" y="20"/>
                  </a:cubicBezTo>
                  <a:cubicBezTo>
                    <a:pt x="392" y="75"/>
                    <a:pt x="392" y="75"/>
                    <a:pt x="392" y="75"/>
                  </a:cubicBezTo>
                  <a:cubicBezTo>
                    <a:pt x="395" y="78"/>
                    <a:pt x="398" y="81"/>
                    <a:pt x="400" y="84"/>
                  </a:cubicBezTo>
                  <a:cubicBezTo>
                    <a:pt x="403" y="88"/>
                    <a:pt x="405" y="91"/>
                    <a:pt x="407" y="95"/>
                  </a:cubicBezTo>
                  <a:cubicBezTo>
                    <a:pt x="409" y="98"/>
                    <a:pt x="411" y="102"/>
                    <a:pt x="412" y="105"/>
                  </a:cubicBezTo>
                  <a:cubicBezTo>
                    <a:pt x="414" y="109"/>
                    <a:pt x="415" y="113"/>
                    <a:pt x="416" y="117"/>
                  </a:cubicBezTo>
                  <a:close/>
                </a:path>
              </a:pathLst>
            </a:custGeom>
            <a:noFill/>
            <a:ln w="38100" cap="rnd">
              <a:solidFill>
                <a:schemeClr val="accent1">
                  <a:lumMod val="60000"/>
                  <a:lumOff val="40000"/>
                </a:schemeClr>
              </a:solidFill>
              <a:prstDash val="solid"/>
              <a:round/>
              <a:headEnd/>
              <a:tailEnd/>
            </a:ln>
          </p:spPr>
          <p:txBody>
            <a:bodyPr/>
            <a:lstStyle/>
            <a:p>
              <a:endParaRPr lang="zh-CN" altLang="en-US"/>
            </a:p>
          </p:txBody>
        </p:sp>
        <p:sp>
          <p:nvSpPr>
            <p:cNvPr id="203" name="Freeform 198"/>
            <p:cNvSpPr>
              <a:spLocks/>
            </p:cNvSpPr>
            <p:nvPr/>
          </p:nvSpPr>
          <p:spPr bwMode="auto">
            <a:xfrm>
              <a:off x="1487" y="1758"/>
              <a:ext cx="142" cy="202"/>
            </a:xfrm>
            <a:custGeom>
              <a:avLst/>
              <a:gdLst/>
              <a:ahLst/>
              <a:cxnLst>
                <a:cxn ang="0">
                  <a:pos x="14" y="79"/>
                </a:cxn>
                <a:cxn ang="0">
                  <a:pos x="0" y="38"/>
                </a:cxn>
                <a:cxn ang="0">
                  <a:pos x="86" y="0"/>
                </a:cxn>
                <a:cxn ang="0">
                  <a:pos x="142" y="171"/>
                </a:cxn>
                <a:cxn ang="0">
                  <a:pos x="70" y="202"/>
                </a:cxn>
              </a:cxnLst>
              <a:rect l="0" t="0" r="r" b="b"/>
              <a:pathLst>
                <a:path w="142" h="202">
                  <a:moveTo>
                    <a:pt x="14" y="79"/>
                  </a:moveTo>
                  <a:lnTo>
                    <a:pt x="0" y="38"/>
                  </a:lnTo>
                  <a:lnTo>
                    <a:pt x="86" y="0"/>
                  </a:lnTo>
                  <a:lnTo>
                    <a:pt x="142" y="171"/>
                  </a:lnTo>
                  <a:lnTo>
                    <a:pt x="70" y="202"/>
                  </a:lnTo>
                </a:path>
              </a:pathLst>
            </a:custGeom>
            <a:noFill/>
            <a:ln w="38100" cap="rnd">
              <a:solidFill>
                <a:schemeClr val="accent1">
                  <a:lumMod val="60000"/>
                  <a:lumOff val="40000"/>
                </a:schemeClr>
              </a:solidFill>
              <a:prstDash val="solid"/>
              <a:round/>
              <a:headEnd/>
              <a:tailEnd/>
            </a:ln>
          </p:spPr>
          <p:txBody>
            <a:bodyPr/>
            <a:lstStyle/>
            <a:p>
              <a:endParaRPr lang="zh-CN" altLang="en-US"/>
            </a:p>
          </p:txBody>
        </p:sp>
        <p:sp>
          <p:nvSpPr>
            <p:cNvPr id="204" name="Freeform 199"/>
            <p:cNvSpPr>
              <a:spLocks/>
            </p:cNvSpPr>
            <p:nvPr/>
          </p:nvSpPr>
          <p:spPr bwMode="auto">
            <a:xfrm>
              <a:off x="1241" y="1424"/>
              <a:ext cx="349" cy="261"/>
            </a:xfrm>
            <a:custGeom>
              <a:avLst/>
              <a:gdLst/>
              <a:ahLst/>
              <a:cxnLst>
                <a:cxn ang="0">
                  <a:pos x="133" y="2"/>
                </a:cxn>
                <a:cxn ang="0">
                  <a:pos x="179" y="3"/>
                </a:cxn>
                <a:cxn ang="0">
                  <a:pos x="216" y="17"/>
                </a:cxn>
                <a:cxn ang="0">
                  <a:pos x="240" y="42"/>
                </a:cxn>
                <a:cxn ang="0">
                  <a:pos x="247" y="77"/>
                </a:cxn>
                <a:cxn ang="0">
                  <a:pos x="234" y="114"/>
                </a:cxn>
                <a:cxn ang="0">
                  <a:pos x="204" y="146"/>
                </a:cxn>
                <a:cxn ang="0">
                  <a:pos x="162" y="171"/>
                </a:cxn>
                <a:cxn ang="0">
                  <a:pos x="113" y="184"/>
                </a:cxn>
                <a:cxn ang="0">
                  <a:pos x="65" y="182"/>
                </a:cxn>
                <a:cxn ang="0">
                  <a:pos x="28" y="166"/>
                </a:cxn>
                <a:cxn ang="0">
                  <a:pos x="6" y="140"/>
                </a:cxn>
                <a:cxn ang="0">
                  <a:pos x="1" y="105"/>
                </a:cxn>
                <a:cxn ang="0">
                  <a:pos x="16" y="69"/>
                </a:cxn>
                <a:cxn ang="0">
                  <a:pos x="45" y="38"/>
                </a:cxn>
                <a:cxn ang="0">
                  <a:pos x="86" y="14"/>
                </a:cxn>
                <a:cxn ang="0">
                  <a:pos x="133" y="2"/>
                </a:cxn>
              </a:cxnLst>
              <a:rect l="0" t="0" r="r" b="b"/>
              <a:pathLst>
                <a:path w="248" h="186">
                  <a:moveTo>
                    <a:pt x="133" y="2"/>
                  </a:moveTo>
                  <a:cubicBezTo>
                    <a:pt x="149" y="0"/>
                    <a:pt x="165" y="0"/>
                    <a:pt x="179" y="3"/>
                  </a:cubicBezTo>
                  <a:cubicBezTo>
                    <a:pt x="193" y="6"/>
                    <a:pt x="206" y="11"/>
                    <a:pt x="216" y="17"/>
                  </a:cubicBezTo>
                  <a:cubicBezTo>
                    <a:pt x="226" y="24"/>
                    <a:pt x="234" y="33"/>
                    <a:pt x="240" y="42"/>
                  </a:cubicBezTo>
                  <a:cubicBezTo>
                    <a:pt x="245" y="52"/>
                    <a:pt x="248" y="64"/>
                    <a:pt x="247" y="77"/>
                  </a:cubicBezTo>
                  <a:cubicBezTo>
                    <a:pt x="246" y="89"/>
                    <a:pt x="241" y="102"/>
                    <a:pt x="234" y="114"/>
                  </a:cubicBezTo>
                  <a:cubicBezTo>
                    <a:pt x="227" y="125"/>
                    <a:pt x="216" y="137"/>
                    <a:pt x="204" y="146"/>
                  </a:cubicBezTo>
                  <a:cubicBezTo>
                    <a:pt x="192" y="156"/>
                    <a:pt x="178" y="165"/>
                    <a:pt x="162" y="171"/>
                  </a:cubicBezTo>
                  <a:cubicBezTo>
                    <a:pt x="147" y="178"/>
                    <a:pt x="130" y="182"/>
                    <a:pt x="113" y="184"/>
                  </a:cubicBezTo>
                  <a:cubicBezTo>
                    <a:pt x="95" y="186"/>
                    <a:pt x="79" y="185"/>
                    <a:pt x="65" y="182"/>
                  </a:cubicBezTo>
                  <a:cubicBezTo>
                    <a:pt x="51" y="179"/>
                    <a:pt x="38" y="173"/>
                    <a:pt x="28" y="166"/>
                  </a:cubicBezTo>
                  <a:cubicBezTo>
                    <a:pt x="18" y="159"/>
                    <a:pt x="11" y="150"/>
                    <a:pt x="6" y="140"/>
                  </a:cubicBezTo>
                  <a:cubicBezTo>
                    <a:pt x="1" y="129"/>
                    <a:pt x="0" y="118"/>
                    <a:pt x="1" y="105"/>
                  </a:cubicBezTo>
                  <a:cubicBezTo>
                    <a:pt x="3" y="93"/>
                    <a:pt x="8" y="80"/>
                    <a:pt x="16" y="69"/>
                  </a:cubicBezTo>
                  <a:cubicBezTo>
                    <a:pt x="23" y="58"/>
                    <a:pt x="33" y="47"/>
                    <a:pt x="45" y="38"/>
                  </a:cubicBezTo>
                  <a:cubicBezTo>
                    <a:pt x="57" y="29"/>
                    <a:pt x="71" y="21"/>
                    <a:pt x="86" y="14"/>
                  </a:cubicBezTo>
                  <a:cubicBezTo>
                    <a:pt x="100" y="8"/>
                    <a:pt x="116" y="4"/>
                    <a:pt x="133" y="2"/>
                  </a:cubicBezTo>
                  <a:close/>
                </a:path>
              </a:pathLst>
            </a:custGeom>
            <a:noFill/>
            <a:ln w="38100" cap="rnd">
              <a:solidFill>
                <a:schemeClr val="accent1">
                  <a:lumMod val="60000"/>
                  <a:lumOff val="40000"/>
                </a:schemeClr>
              </a:solidFill>
              <a:prstDash val="solid"/>
              <a:round/>
              <a:headEnd/>
              <a:tailEnd/>
            </a:ln>
          </p:spPr>
          <p:txBody>
            <a:bodyPr/>
            <a:lstStyle/>
            <a:p>
              <a:endParaRPr lang="zh-CN" altLang="en-US"/>
            </a:p>
          </p:txBody>
        </p:sp>
        <p:sp>
          <p:nvSpPr>
            <p:cNvPr id="205" name="Freeform 200"/>
            <p:cNvSpPr>
              <a:spLocks/>
            </p:cNvSpPr>
            <p:nvPr/>
          </p:nvSpPr>
          <p:spPr bwMode="auto">
            <a:xfrm>
              <a:off x="1369" y="1518"/>
              <a:ext cx="90" cy="67"/>
            </a:xfrm>
            <a:custGeom>
              <a:avLst/>
              <a:gdLst/>
              <a:ahLst/>
              <a:cxnLst>
                <a:cxn ang="0">
                  <a:pos x="29" y="47"/>
                </a:cxn>
                <a:cxn ang="0">
                  <a:pos x="42" y="44"/>
                </a:cxn>
                <a:cxn ang="0">
                  <a:pos x="53" y="38"/>
                </a:cxn>
                <a:cxn ang="0">
                  <a:pos x="60" y="30"/>
                </a:cxn>
                <a:cxn ang="0">
                  <a:pos x="63" y="20"/>
                </a:cxn>
                <a:cxn ang="0">
                  <a:pos x="62" y="12"/>
                </a:cxn>
                <a:cxn ang="0">
                  <a:pos x="56" y="5"/>
                </a:cxn>
                <a:cxn ang="0">
                  <a:pos x="47" y="1"/>
                </a:cxn>
                <a:cxn ang="0">
                  <a:pos x="35" y="1"/>
                </a:cxn>
                <a:cxn ang="0">
                  <a:pos x="22" y="4"/>
                </a:cxn>
                <a:cxn ang="0">
                  <a:pos x="12" y="10"/>
                </a:cxn>
                <a:cxn ang="0">
                  <a:pos x="4" y="18"/>
                </a:cxn>
                <a:cxn ang="0">
                  <a:pos x="1" y="28"/>
                </a:cxn>
                <a:cxn ang="0">
                  <a:pos x="2" y="36"/>
                </a:cxn>
                <a:cxn ang="0">
                  <a:pos x="8" y="43"/>
                </a:cxn>
                <a:cxn ang="0">
                  <a:pos x="17" y="47"/>
                </a:cxn>
                <a:cxn ang="0">
                  <a:pos x="29" y="47"/>
                </a:cxn>
              </a:cxnLst>
              <a:rect l="0" t="0" r="r" b="b"/>
              <a:pathLst>
                <a:path w="64" h="48">
                  <a:moveTo>
                    <a:pt x="29" y="47"/>
                  </a:moveTo>
                  <a:cubicBezTo>
                    <a:pt x="34" y="47"/>
                    <a:pt x="38" y="46"/>
                    <a:pt x="42" y="44"/>
                  </a:cubicBezTo>
                  <a:cubicBezTo>
                    <a:pt x="46" y="42"/>
                    <a:pt x="49" y="40"/>
                    <a:pt x="53" y="38"/>
                  </a:cubicBezTo>
                  <a:cubicBezTo>
                    <a:pt x="56" y="35"/>
                    <a:pt x="58" y="33"/>
                    <a:pt x="60" y="30"/>
                  </a:cubicBezTo>
                  <a:cubicBezTo>
                    <a:pt x="62" y="27"/>
                    <a:pt x="63" y="23"/>
                    <a:pt x="63" y="20"/>
                  </a:cubicBezTo>
                  <a:cubicBezTo>
                    <a:pt x="64" y="17"/>
                    <a:pt x="63" y="14"/>
                    <a:pt x="62" y="12"/>
                  </a:cubicBezTo>
                  <a:cubicBezTo>
                    <a:pt x="61" y="9"/>
                    <a:pt x="59" y="7"/>
                    <a:pt x="56" y="5"/>
                  </a:cubicBezTo>
                  <a:cubicBezTo>
                    <a:pt x="53" y="3"/>
                    <a:pt x="50" y="2"/>
                    <a:pt x="47" y="1"/>
                  </a:cubicBezTo>
                  <a:cubicBezTo>
                    <a:pt x="43" y="0"/>
                    <a:pt x="39" y="0"/>
                    <a:pt x="35" y="1"/>
                  </a:cubicBezTo>
                  <a:cubicBezTo>
                    <a:pt x="30" y="1"/>
                    <a:pt x="26" y="2"/>
                    <a:pt x="22" y="4"/>
                  </a:cubicBezTo>
                  <a:cubicBezTo>
                    <a:pt x="18" y="6"/>
                    <a:pt x="15" y="8"/>
                    <a:pt x="12" y="10"/>
                  </a:cubicBezTo>
                  <a:cubicBezTo>
                    <a:pt x="9" y="13"/>
                    <a:pt x="6" y="15"/>
                    <a:pt x="4" y="18"/>
                  </a:cubicBezTo>
                  <a:cubicBezTo>
                    <a:pt x="2" y="21"/>
                    <a:pt x="1" y="24"/>
                    <a:pt x="1" y="28"/>
                  </a:cubicBezTo>
                  <a:cubicBezTo>
                    <a:pt x="0" y="31"/>
                    <a:pt x="1" y="34"/>
                    <a:pt x="2" y="36"/>
                  </a:cubicBezTo>
                  <a:cubicBezTo>
                    <a:pt x="3" y="39"/>
                    <a:pt x="5" y="41"/>
                    <a:pt x="8" y="43"/>
                  </a:cubicBezTo>
                  <a:cubicBezTo>
                    <a:pt x="11" y="45"/>
                    <a:pt x="14" y="46"/>
                    <a:pt x="17" y="47"/>
                  </a:cubicBezTo>
                  <a:cubicBezTo>
                    <a:pt x="21" y="48"/>
                    <a:pt x="25" y="48"/>
                    <a:pt x="29" y="47"/>
                  </a:cubicBezTo>
                </a:path>
              </a:pathLst>
            </a:custGeom>
            <a:noFill/>
            <a:ln w="38100" cap="rnd">
              <a:solidFill>
                <a:schemeClr val="accent1">
                  <a:lumMod val="60000"/>
                  <a:lumOff val="40000"/>
                </a:schemeClr>
              </a:solidFill>
              <a:prstDash val="solid"/>
              <a:round/>
              <a:headEnd/>
              <a:tailEnd/>
            </a:ln>
          </p:spPr>
          <p:txBody>
            <a:bodyPr/>
            <a:lstStyle/>
            <a:p>
              <a:endParaRPr lang="zh-CN" altLang="en-US"/>
            </a:p>
          </p:txBody>
        </p:sp>
      </p:grpSp>
      <p:sp>
        <p:nvSpPr>
          <p:cNvPr id="223" name="Line 219"/>
          <p:cNvSpPr>
            <a:spLocks noChangeShapeType="1"/>
          </p:cNvSpPr>
          <p:nvPr/>
        </p:nvSpPr>
        <p:spPr bwMode="auto">
          <a:xfrm>
            <a:off x="323527" y="3453184"/>
            <a:ext cx="865089" cy="0"/>
          </a:xfrm>
          <a:prstGeom prst="line">
            <a:avLst/>
          </a:prstGeom>
          <a:noFill/>
          <a:ln w="38100" cap="rnd">
            <a:solidFill>
              <a:schemeClr val="accent1">
                <a:lumMod val="60000"/>
                <a:lumOff val="40000"/>
              </a:schemeClr>
            </a:solidFill>
            <a:round/>
            <a:headEnd/>
            <a:tailEnd/>
          </a:ln>
        </p:spPr>
        <p:txBody>
          <a:bodyPr/>
          <a:lstStyle/>
          <a:p>
            <a:endParaRPr lang="zh-CN" altLang="en-US"/>
          </a:p>
        </p:txBody>
      </p:sp>
      <p:grpSp>
        <p:nvGrpSpPr>
          <p:cNvPr id="224" name="Group 233"/>
          <p:cNvGrpSpPr>
            <a:grpSpLocks/>
          </p:cNvGrpSpPr>
          <p:nvPr/>
        </p:nvGrpSpPr>
        <p:grpSpPr bwMode="auto">
          <a:xfrm>
            <a:off x="2945979" y="3853234"/>
            <a:ext cx="212725" cy="600075"/>
            <a:chOff x="1593" y="2410"/>
            <a:chExt cx="134" cy="378"/>
          </a:xfrm>
        </p:grpSpPr>
        <p:sp>
          <p:nvSpPr>
            <p:cNvPr id="225" name="Freeform 168"/>
            <p:cNvSpPr>
              <a:spLocks/>
            </p:cNvSpPr>
            <p:nvPr/>
          </p:nvSpPr>
          <p:spPr bwMode="auto">
            <a:xfrm>
              <a:off x="1593" y="2430"/>
              <a:ext cx="134" cy="358"/>
            </a:xfrm>
            <a:custGeom>
              <a:avLst/>
              <a:gdLst/>
              <a:ahLst/>
              <a:cxnLst>
                <a:cxn ang="0">
                  <a:pos x="75" y="0"/>
                </a:cxn>
                <a:cxn ang="0">
                  <a:pos x="134" y="160"/>
                </a:cxn>
                <a:cxn ang="0">
                  <a:pos x="0" y="358"/>
                </a:cxn>
              </a:cxnLst>
              <a:rect l="0" t="0" r="r" b="b"/>
              <a:pathLst>
                <a:path w="134" h="358">
                  <a:moveTo>
                    <a:pt x="75" y="0"/>
                  </a:moveTo>
                  <a:lnTo>
                    <a:pt x="134" y="160"/>
                  </a:lnTo>
                  <a:lnTo>
                    <a:pt x="0" y="358"/>
                  </a:lnTo>
                </a:path>
              </a:pathLst>
            </a:custGeom>
            <a:noFill/>
            <a:ln w="38100" cap="rnd">
              <a:solidFill>
                <a:schemeClr val="accent1">
                  <a:lumMod val="60000"/>
                  <a:lumOff val="40000"/>
                </a:schemeClr>
              </a:solidFill>
              <a:prstDash val="solid"/>
              <a:round/>
              <a:headEnd/>
              <a:tailEnd/>
            </a:ln>
          </p:spPr>
          <p:txBody>
            <a:bodyPr/>
            <a:lstStyle/>
            <a:p>
              <a:endParaRPr lang="zh-CN" altLang="en-US"/>
            </a:p>
          </p:txBody>
        </p:sp>
        <p:sp>
          <p:nvSpPr>
            <p:cNvPr id="226" name="Line 232"/>
            <p:cNvSpPr>
              <a:spLocks noChangeShapeType="1"/>
            </p:cNvSpPr>
            <p:nvPr/>
          </p:nvSpPr>
          <p:spPr bwMode="auto">
            <a:xfrm>
              <a:off x="1636" y="2410"/>
              <a:ext cx="29" cy="21"/>
            </a:xfrm>
            <a:prstGeom prst="line">
              <a:avLst/>
            </a:prstGeom>
            <a:noFill/>
            <a:ln w="38100" cap="rnd">
              <a:solidFill>
                <a:schemeClr val="accent1">
                  <a:lumMod val="60000"/>
                  <a:lumOff val="40000"/>
                </a:schemeClr>
              </a:solidFill>
              <a:round/>
              <a:headEnd/>
              <a:tailEnd/>
            </a:ln>
          </p:spPr>
          <p:txBody>
            <a:bodyPr/>
            <a:lstStyle/>
            <a:p>
              <a:endParaRPr lang="zh-CN" altLang="en-US"/>
            </a:p>
          </p:txBody>
        </p:sp>
      </p:grpSp>
      <p:grpSp>
        <p:nvGrpSpPr>
          <p:cNvPr id="227" name="Group 252"/>
          <p:cNvGrpSpPr>
            <a:grpSpLocks/>
          </p:cNvGrpSpPr>
          <p:nvPr/>
        </p:nvGrpSpPr>
        <p:grpSpPr bwMode="auto">
          <a:xfrm>
            <a:off x="1055266" y="2949947"/>
            <a:ext cx="2092325" cy="1871662"/>
            <a:chOff x="402" y="1841"/>
            <a:chExt cx="1318" cy="1179"/>
          </a:xfrm>
        </p:grpSpPr>
        <p:sp>
          <p:nvSpPr>
            <p:cNvPr id="228" name="Freeform 170"/>
            <p:cNvSpPr>
              <a:spLocks/>
            </p:cNvSpPr>
            <p:nvPr/>
          </p:nvSpPr>
          <p:spPr bwMode="auto">
            <a:xfrm>
              <a:off x="1532" y="2180"/>
              <a:ext cx="188" cy="229"/>
            </a:xfrm>
            <a:custGeom>
              <a:avLst/>
              <a:gdLst/>
              <a:ahLst/>
              <a:cxnLst>
                <a:cxn ang="0">
                  <a:pos x="134" y="0"/>
                </a:cxn>
                <a:cxn ang="0">
                  <a:pos x="13" y="55"/>
                </a:cxn>
                <a:cxn ang="0">
                  <a:pos x="11" y="69"/>
                </a:cxn>
                <a:cxn ang="0">
                  <a:pos x="8" y="84"/>
                </a:cxn>
                <a:cxn ang="0">
                  <a:pos x="5" y="98"/>
                </a:cxn>
                <a:cxn ang="0">
                  <a:pos x="0" y="112"/>
                </a:cxn>
                <a:cxn ang="0">
                  <a:pos x="76" y="163"/>
                </a:cxn>
              </a:cxnLst>
              <a:rect l="0" t="0" r="r" b="b"/>
              <a:pathLst>
                <a:path w="134" h="163">
                  <a:moveTo>
                    <a:pt x="134" y="0"/>
                  </a:moveTo>
                  <a:cubicBezTo>
                    <a:pt x="13" y="55"/>
                    <a:pt x="13" y="55"/>
                    <a:pt x="13" y="55"/>
                  </a:cubicBezTo>
                  <a:cubicBezTo>
                    <a:pt x="13" y="60"/>
                    <a:pt x="12" y="65"/>
                    <a:pt x="11" y="69"/>
                  </a:cubicBezTo>
                  <a:cubicBezTo>
                    <a:pt x="10" y="74"/>
                    <a:pt x="9" y="79"/>
                    <a:pt x="8" y="84"/>
                  </a:cubicBezTo>
                  <a:cubicBezTo>
                    <a:pt x="7" y="89"/>
                    <a:pt x="6" y="93"/>
                    <a:pt x="5" y="98"/>
                  </a:cubicBezTo>
                  <a:cubicBezTo>
                    <a:pt x="3" y="103"/>
                    <a:pt x="2" y="107"/>
                    <a:pt x="0" y="112"/>
                  </a:cubicBezTo>
                  <a:cubicBezTo>
                    <a:pt x="76" y="163"/>
                    <a:pt x="76" y="163"/>
                    <a:pt x="76" y="163"/>
                  </a:cubicBezTo>
                </a:path>
              </a:pathLst>
            </a:custGeom>
            <a:noFill/>
            <a:ln w="38100" cap="rnd">
              <a:solidFill>
                <a:schemeClr val="accent1">
                  <a:lumMod val="60000"/>
                  <a:lumOff val="40000"/>
                </a:schemeClr>
              </a:solidFill>
              <a:prstDash val="solid"/>
              <a:round/>
              <a:headEnd/>
              <a:tailEnd/>
            </a:ln>
          </p:spPr>
          <p:txBody>
            <a:bodyPr/>
            <a:lstStyle/>
            <a:p>
              <a:endParaRPr lang="zh-CN" altLang="en-US"/>
            </a:p>
          </p:txBody>
        </p:sp>
        <p:grpSp>
          <p:nvGrpSpPr>
            <p:cNvPr id="229" name="Group 236"/>
            <p:cNvGrpSpPr>
              <a:grpSpLocks/>
            </p:cNvGrpSpPr>
            <p:nvPr/>
          </p:nvGrpSpPr>
          <p:grpSpPr bwMode="auto">
            <a:xfrm>
              <a:off x="402" y="1841"/>
              <a:ext cx="1318" cy="1179"/>
              <a:chOff x="402" y="1841"/>
              <a:chExt cx="1318" cy="1179"/>
            </a:xfrm>
          </p:grpSpPr>
          <p:sp>
            <p:nvSpPr>
              <p:cNvPr id="230" name="Freeform 237"/>
              <p:cNvSpPr>
                <a:spLocks/>
              </p:cNvSpPr>
              <p:nvPr/>
            </p:nvSpPr>
            <p:spPr bwMode="auto">
              <a:xfrm>
                <a:off x="524" y="2771"/>
                <a:ext cx="262" cy="106"/>
              </a:xfrm>
              <a:custGeom>
                <a:avLst/>
                <a:gdLst/>
                <a:ahLst/>
                <a:cxnLst>
                  <a:cxn ang="0">
                    <a:pos x="262" y="35"/>
                  </a:cxn>
                  <a:cxn ang="0">
                    <a:pos x="189" y="106"/>
                  </a:cxn>
                  <a:cxn ang="0">
                    <a:pos x="0" y="0"/>
                  </a:cxn>
                </a:cxnLst>
                <a:rect l="0" t="0" r="r" b="b"/>
                <a:pathLst>
                  <a:path w="262" h="106">
                    <a:moveTo>
                      <a:pt x="262" y="35"/>
                    </a:moveTo>
                    <a:lnTo>
                      <a:pt x="189" y="106"/>
                    </a:lnTo>
                    <a:lnTo>
                      <a:pt x="0" y="0"/>
                    </a:lnTo>
                  </a:path>
                </a:pathLst>
              </a:custGeom>
              <a:noFill/>
              <a:ln w="38100" cap="rnd">
                <a:solidFill>
                  <a:schemeClr val="accent1">
                    <a:lumMod val="60000"/>
                    <a:lumOff val="40000"/>
                  </a:schemeClr>
                </a:solidFill>
                <a:prstDash val="solid"/>
                <a:round/>
                <a:headEnd/>
                <a:tailEnd/>
              </a:ln>
            </p:spPr>
            <p:txBody>
              <a:bodyPr/>
              <a:lstStyle/>
              <a:p>
                <a:endParaRPr lang="zh-CN" altLang="en-US"/>
              </a:p>
            </p:txBody>
          </p:sp>
          <p:grpSp>
            <p:nvGrpSpPr>
              <p:cNvPr id="231" name="Group 238"/>
              <p:cNvGrpSpPr>
                <a:grpSpLocks/>
              </p:cNvGrpSpPr>
              <p:nvPr/>
            </p:nvGrpSpPr>
            <p:grpSpPr bwMode="auto">
              <a:xfrm>
                <a:off x="402" y="1841"/>
                <a:ext cx="1318" cy="1179"/>
                <a:chOff x="402" y="1841"/>
                <a:chExt cx="1318" cy="1179"/>
              </a:xfrm>
            </p:grpSpPr>
            <p:sp>
              <p:nvSpPr>
                <p:cNvPr id="232" name="Freeform 239"/>
                <p:cNvSpPr>
                  <a:spLocks/>
                </p:cNvSpPr>
                <p:nvPr/>
              </p:nvSpPr>
              <p:spPr bwMode="auto">
                <a:xfrm>
                  <a:off x="953" y="2209"/>
                  <a:ext cx="178" cy="152"/>
                </a:xfrm>
                <a:custGeom>
                  <a:avLst/>
                  <a:gdLst/>
                  <a:ahLst/>
                  <a:cxnLst>
                    <a:cxn ang="0">
                      <a:pos x="55" y="107"/>
                    </a:cxn>
                    <a:cxn ang="0">
                      <a:pos x="80" y="100"/>
                    </a:cxn>
                    <a:cxn ang="0">
                      <a:pos x="102" y="87"/>
                    </a:cxn>
                    <a:cxn ang="0">
                      <a:pos x="118" y="69"/>
                    </a:cxn>
                    <a:cxn ang="0">
                      <a:pos x="126" y="48"/>
                    </a:cxn>
                    <a:cxn ang="0">
                      <a:pos x="124" y="27"/>
                    </a:cxn>
                    <a:cxn ang="0">
                      <a:pos x="113" y="12"/>
                    </a:cxn>
                    <a:cxn ang="0">
                      <a:pos x="95" y="3"/>
                    </a:cxn>
                    <a:cxn ang="0">
                      <a:pos x="72" y="1"/>
                    </a:cxn>
                    <a:cxn ang="0">
                      <a:pos x="47" y="7"/>
                    </a:cxn>
                    <a:cxn ang="0">
                      <a:pos x="26" y="20"/>
                    </a:cxn>
                    <a:cxn ang="0">
                      <a:pos x="10" y="37"/>
                    </a:cxn>
                    <a:cxn ang="0">
                      <a:pos x="1" y="58"/>
                    </a:cxn>
                    <a:cxn ang="0">
                      <a:pos x="3" y="79"/>
                    </a:cxn>
                    <a:cxn ang="0">
                      <a:pos x="13" y="95"/>
                    </a:cxn>
                    <a:cxn ang="0">
                      <a:pos x="31" y="105"/>
                    </a:cxn>
                    <a:cxn ang="0">
                      <a:pos x="55" y="107"/>
                    </a:cxn>
                  </a:cxnLst>
                  <a:rect l="0" t="0" r="r" b="b"/>
                  <a:pathLst>
                    <a:path w="127" h="108">
                      <a:moveTo>
                        <a:pt x="55" y="107"/>
                      </a:moveTo>
                      <a:cubicBezTo>
                        <a:pt x="64" y="106"/>
                        <a:pt x="72" y="104"/>
                        <a:pt x="80" y="100"/>
                      </a:cubicBezTo>
                      <a:cubicBezTo>
                        <a:pt x="88" y="97"/>
                        <a:pt x="96" y="93"/>
                        <a:pt x="102" y="87"/>
                      </a:cubicBezTo>
                      <a:cubicBezTo>
                        <a:pt x="108" y="82"/>
                        <a:pt x="114" y="76"/>
                        <a:pt x="118" y="69"/>
                      </a:cubicBezTo>
                      <a:cubicBezTo>
                        <a:pt x="122" y="62"/>
                        <a:pt x="125" y="55"/>
                        <a:pt x="126" y="48"/>
                      </a:cubicBezTo>
                      <a:cubicBezTo>
                        <a:pt x="127" y="40"/>
                        <a:pt x="126" y="34"/>
                        <a:pt x="124" y="27"/>
                      </a:cubicBezTo>
                      <a:cubicBezTo>
                        <a:pt x="122" y="21"/>
                        <a:pt x="118" y="16"/>
                        <a:pt x="113" y="12"/>
                      </a:cubicBezTo>
                      <a:cubicBezTo>
                        <a:pt x="108" y="8"/>
                        <a:pt x="102" y="4"/>
                        <a:pt x="95" y="3"/>
                      </a:cubicBezTo>
                      <a:cubicBezTo>
                        <a:pt x="88" y="1"/>
                        <a:pt x="80" y="0"/>
                        <a:pt x="72" y="1"/>
                      </a:cubicBezTo>
                      <a:cubicBezTo>
                        <a:pt x="63" y="1"/>
                        <a:pt x="55" y="3"/>
                        <a:pt x="47" y="7"/>
                      </a:cubicBezTo>
                      <a:cubicBezTo>
                        <a:pt x="39" y="10"/>
                        <a:pt x="32" y="14"/>
                        <a:pt x="26" y="20"/>
                      </a:cubicBezTo>
                      <a:cubicBezTo>
                        <a:pt x="19" y="25"/>
                        <a:pt x="14" y="31"/>
                        <a:pt x="10" y="37"/>
                      </a:cubicBezTo>
                      <a:cubicBezTo>
                        <a:pt x="6" y="44"/>
                        <a:pt x="3" y="51"/>
                        <a:pt x="1" y="58"/>
                      </a:cubicBezTo>
                      <a:cubicBezTo>
                        <a:pt x="0" y="66"/>
                        <a:pt x="1" y="73"/>
                        <a:pt x="3" y="79"/>
                      </a:cubicBezTo>
                      <a:cubicBezTo>
                        <a:pt x="5" y="85"/>
                        <a:pt x="8" y="90"/>
                        <a:pt x="13" y="95"/>
                      </a:cubicBezTo>
                      <a:cubicBezTo>
                        <a:pt x="18" y="99"/>
                        <a:pt x="24" y="102"/>
                        <a:pt x="31" y="105"/>
                      </a:cubicBezTo>
                      <a:cubicBezTo>
                        <a:pt x="38" y="107"/>
                        <a:pt x="46" y="108"/>
                        <a:pt x="55" y="107"/>
                      </a:cubicBezTo>
                    </a:path>
                  </a:pathLst>
                </a:custGeom>
                <a:noFill/>
                <a:ln w="38100" cap="rnd">
                  <a:solidFill>
                    <a:schemeClr val="accent1">
                      <a:lumMod val="60000"/>
                      <a:lumOff val="40000"/>
                    </a:schemeClr>
                  </a:solidFill>
                  <a:prstDash val="solid"/>
                  <a:round/>
                  <a:headEnd/>
                  <a:tailEnd/>
                </a:ln>
              </p:spPr>
              <p:txBody>
                <a:bodyPr/>
                <a:lstStyle/>
                <a:p>
                  <a:endParaRPr lang="zh-CN" altLang="en-US"/>
                </a:p>
              </p:txBody>
            </p:sp>
            <p:sp>
              <p:nvSpPr>
                <p:cNvPr id="233" name="Freeform 240"/>
                <p:cNvSpPr>
                  <a:spLocks/>
                </p:cNvSpPr>
                <p:nvPr/>
              </p:nvSpPr>
              <p:spPr bwMode="auto">
                <a:xfrm>
                  <a:off x="1550" y="2180"/>
                  <a:ext cx="170" cy="202"/>
                </a:xfrm>
                <a:custGeom>
                  <a:avLst/>
                  <a:gdLst/>
                  <a:ahLst/>
                  <a:cxnLst>
                    <a:cxn ang="0">
                      <a:pos x="48" y="202"/>
                    </a:cxn>
                    <a:cxn ang="0">
                      <a:pos x="0" y="77"/>
                    </a:cxn>
                    <a:cxn ang="0">
                      <a:pos x="170" y="0"/>
                    </a:cxn>
                  </a:cxnLst>
                  <a:rect l="0" t="0" r="r" b="b"/>
                  <a:pathLst>
                    <a:path w="170" h="202">
                      <a:moveTo>
                        <a:pt x="48" y="202"/>
                      </a:moveTo>
                      <a:lnTo>
                        <a:pt x="0" y="77"/>
                      </a:lnTo>
                      <a:lnTo>
                        <a:pt x="170" y="0"/>
                      </a:lnTo>
                    </a:path>
                  </a:pathLst>
                </a:custGeom>
                <a:noFill/>
                <a:ln w="38100" cap="rnd">
                  <a:solidFill>
                    <a:schemeClr val="accent1">
                      <a:lumMod val="60000"/>
                      <a:lumOff val="40000"/>
                    </a:schemeClr>
                  </a:solidFill>
                  <a:prstDash val="solid"/>
                  <a:round/>
                  <a:headEnd/>
                  <a:tailEnd/>
                </a:ln>
              </p:spPr>
              <p:txBody>
                <a:bodyPr/>
                <a:lstStyle/>
                <a:p>
                  <a:endParaRPr lang="zh-CN" altLang="en-US"/>
                </a:p>
              </p:txBody>
            </p:sp>
            <p:sp>
              <p:nvSpPr>
                <p:cNvPr id="234" name="Freeform 241"/>
                <p:cNvSpPr>
                  <a:spLocks/>
                </p:cNvSpPr>
                <p:nvPr/>
              </p:nvSpPr>
              <p:spPr bwMode="auto">
                <a:xfrm>
                  <a:off x="857" y="2736"/>
                  <a:ext cx="97" cy="148"/>
                </a:xfrm>
                <a:custGeom>
                  <a:avLst/>
                  <a:gdLst/>
                  <a:ahLst/>
                  <a:cxnLst>
                    <a:cxn ang="0">
                      <a:pos x="69" y="105"/>
                    </a:cxn>
                    <a:cxn ang="0">
                      <a:pos x="0" y="0"/>
                    </a:cxn>
                    <a:cxn ang="0">
                      <a:pos x="16" y="2"/>
                    </a:cxn>
                    <a:cxn ang="0">
                      <a:pos x="31" y="3"/>
                    </a:cxn>
                    <a:cxn ang="0">
                      <a:pos x="47" y="4"/>
                    </a:cxn>
                    <a:cxn ang="0">
                      <a:pos x="64" y="4"/>
                    </a:cxn>
                    <a:cxn ang="0">
                      <a:pos x="65" y="6"/>
                    </a:cxn>
                  </a:cxnLst>
                  <a:rect l="0" t="0" r="r" b="b"/>
                  <a:pathLst>
                    <a:path w="69" h="105">
                      <a:moveTo>
                        <a:pt x="69" y="105"/>
                      </a:moveTo>
                      <a:cubicBezTo>
                        <a:pt x="0" y="0"/>
                        <a:pt x="0" y="0"/>
                        <a:pt x="0" y="0"/>
                      </a:cubicBezTo>
                      <a:cubicBezTo>
                        <a:pt x="5" y="1"/>
                        <a:pt x="10" y="1"/>
                        <a:pt x="16" y="2"/>
                      </a:cubicBezTo>
                      <a:cubicBezTo>
                        <a:pt x="21" y="2"/>
                        <a:pt x="26" y="3"/>
                        <a:pt x="31" y="3"/>
                      </a:cubicBezTo>
                      <a:cubicBezTo>
                        <a:pt x="37" y="3"/>
                        <a:pt x="42" y="4"/>
                        <a:pt x="47" y="4"/>
                      </a:cubicBezTo>
                      <a:cubicBezTo>
                        <a:pt x="53" y="4"/>
                        <a:pt x="58" y="4"/>
                        <a:pt x="64" y="4"/>
                      </a:cubicBezTo>
                      <a:cubicBezTo>
                        <a:pt x="65" y="6"/>
                        <a:pt x="65" y="6"/>
                        <a:pt x="65" y="6"/>
                      </a:cubicBezTo>
                    </a:path>
                  </a:pathLst>
                </a:custGeom>
                <a:noFill/>
                <a:ln w="38100" cap="rnd">
                  <a:solidFill>
                    <a:schemeClr val="accent1">
                      <a:lumMod val="60000"/>
                      <a:lumOff val="40000"/>
                    </a:schemeClr>
                  </a:solidFill>
                  <a:prstDash val="solid"/>
                  <a:round/>
                  <a:headEnd/>
                  <a:tailEnd/>
                </a:ln>
              </p:spPr>
              <p:txBody>
                <a:bodyPr/>
                <a:lstStyle/>
                <a:p>
                  <a:endParaRPr lang="zh-CN" altLang="en-US"/>
                </a:p>
              </p:txBody>
            </p:sp>
            <p:sp>
              <p:nvSpPr>
                <p:cNvPr id="235" name="Line 242"/>
                <p:cNvSpPr>
                  <a:spLocks noChangeShapeType="1"/>
                </p:cNvSpPr>
                <p:nvPr/>
              </p:nvSpPr>
              <p:spPr bwMode="auto">
                <a:xfrm flipH="1" flipV="1">
                  <a:off x="1266" y="2646"/>
                  <a:ext cx="79" cy="153"/>
                </a:xfrm>
                <a:prstGeom prst="line">
                  <a:avLst/>
                </a:prstGeom>
                <a:noFill/>
                <a:ln w="38100" cap="rnd">
                  <a:solidFill>
                    <a:schemeClr val="accent1">
                      <a:lumMod val="60000"/>
                      <a:lumOff val="40000"/>
                    </a:schemeClr>
                  </a:solidFill>
                  <a:round/>
                  <a:headEnd/>
                  <a:tailEnd/>
                </a:ln>
              </p:spPr>
              <p:txBody>
                <a:bodyPr/>
                <a:lstStyle/>
                <a:p>
                  <a:endParaRPr lang="zh-CN" altLang="en-US"/>
                </a:p>
              </p:txBody>
            </p:sp>
            <p:sp>
              <p:nvSpPr>
                <p:cNvPr id="236" name="Line 243"/>
                <p:cNvSpPr>
                  <a:spLocks noChangeShapeType="1"/>
                </p:cNvSpPr>
                <p:nvPr/>
              </p:nvSpPr>
              <p:spPr bwMode="auto">
                <a:xfrm flipH="1" flipV="1">
                  <a:off x="713" y="2877"/>
                  <a:ext cx="104" cy="143"/>
                </a:xfrm>
                <a:prstGeom prst="line">
                  <a:avLst/>
                </a:prstGeom>
                <a:noFill/>
                <a:ln w="38100" cap="rnd">
                  <a:solidFill>
                    <a:schemeClr val="accent1">
                      <a:lumMod val="60000"/>
                      <a:lumOff val="40000"/>
                    </a:schemeClr>
                  </a:solidFill>
                  <a:round/>
                  <a:headEnd/>
                  <a:tailEnd/>
                </a:ln>
              </p:spPr>
              <p:txBody>
                <a:bodyPr/>
                <a:lstStyle/>
                <a:p>
                  <a:endParaRPr lang="zh-CN" altLang="en-US"/>
                </a:p>
              </p:txBody>
            </p:sp>
            <p:sp>
              <p:nvSpPr>
                <p:cNvPr id="237" name="Line 244"/>
                <p:cNvSpPr>
                  <a:spLocks noChangeShapeType="1"/>
                </p:cNvSpPr>
                <p:nvPr/>
              </p:nvSpPr>
              <p:spPr bwMode="auto">
                <a:xfrm>
                  <a:off x="1526" y="2632"/>
                  <a:ext cx="67" cy="156"/>
                </a:xfrm>
                <a:prstGeom prst="line">
                  <a:avLst/>
                </a:prstGeom>
                <a:noFill/>
                <a:ln w="38100" cap="rnd">
                  <a:solidFill>
                    <a:schemeClr val="accent1">
                      <a:lumMod val="60000"/>
                      <a:lumOff val="40000"/>
                    </a:schemeClr>
                  </a:solidFill>
                  <a:round/>
                  <a:headEnd/>
                  <a:tailEnd/>
                </a:ln>
              </p:spPr>
              <p:txBody>
                <a:bodyPr/>
                <a:lstStyle/>
                <a:p>
                  <a:endParaRPr lang="zh-CN" altLang="en-US"/>
                </a:p>
              </p:txBody>
            </p:sp>
            <p:sp>
              <p:nvSpPr>
                <p:cNvPr id="238" name="Line 245"/>
                <p:cNvSpPr>
                  <a:spLocks noChangeShapeType="1"/>
                </p:cNvSpPr>
                <p:nvPr/>
              </p:nvSpPr>
              <p:spPr bwMode="auto">
                <a:xfrm flipH="1" flipV="1">
                  <a:off x="1351" y="2590"/>
                  <a:ext cx="73" cy="153"/>
                </a:xfrm>
                <a:prstGeom prst="line">
                  <a:avLst/>
                </a:prstGeom>
                <a:noFill/>
                <a:ln w="38100" cap="rnd">
                  <a:solidFill>
                    <a:schemeClr val="accent1">
                      <a:lumMod val="60000"/>
                      <a:lumOff val="40000"/>
                    </a:schemeClr>
                  </a:solidFill>
                  <a:round/>
                  <a:headEnd/>
                  <a:tailEnd/>
                </a:ln>
              </p:spPr>
              <p:txBody>
                <a:bodyPr/>
                <a:lstStyle/>
                <a:p>
                  <a:endParaRPr lang="zh-CN" altLang="en-US"/>
                </a:p>
              </p:txBody>
            </p:sp>
            <p:sp>
              <p:nvSpPr>
                <p:cNvPr id="239" name="Freeform 246"/>
                <p:cNvSpPr>
                  <a:spLocks/>
                </p:cNvSpPr>
                <p:nvPr/>
              </p:nvSpPr>
              <p:spPr bwMode="auto">
                <a:xfrm>
                  <a:off x="1445" y="1841"/>
                  <a:ext cx="129" cy="184"/>
                </a:xfrm>
                <a:custGeom>
                  <a:avLst/>
                  <a:gdLst/>
                  <a:ahLst/>
                  <a:cxnLst>
                    <a:cxn ang="0">
                      <a:pos x="50" y="0"/>
                    </a:cxn>
                    <a:cxn ang="0">
                      <a:pos x="0" y="95"/>
                    </a:cxn>
                    <a:cxn ang="0">
                      <a:pos x="9" y="103"/>
                    </a:cxn>
                    <a:cxn ang="0">
                      <a:pos x="18" y="112"/>
                    </a:cxn>
                    <a:cxn ang="0">
                      <a:pos x="26" y="121"/>
                    </a:cxn>
                    <a:cxn ang="0">
                      <a:pos x="33" y="131"/>
                    </a:cxn>
                    <a:cxn ang="0">
                      <a:pos x="92" y="121"/>
                    </a:cxn>
                  </a:cxnLst>
                  <a:rect l="0" t="0" r="r" b="b"/>
                  <a:pathLst>
                    <a:path w="92" h="131">
                      <a:moveTo>
                        <a:pt x="50" y="0"/>
                      </a:moveTo>
                      <a:cubicBezTo>
                        <a:pt x="0" y="95"/>
                        <a:pt x="0" y="95"/>
                        <a:pt x="0" y="95"/>
                      </a:cubicBezTo>
                      <a:cubicBezTo>
                        <a:pt x="3" y="98"/>
                        <a:pt x="6" y="101"/>
                        <a:pt x="9" y="103"/>
                      </a:cubicBezTo>
                      <a:cubicBezTo>
                        <a:pt x="12" y="106"/>
                        <a:pt x="15" y="109"/>
                        <a:pt x="18" y="112"/>
                      </a:cubicBezTo>
                      <a:cubicBezTo>
                        <a:pt x="21" y="115"/>
                        <a:pt x="23" y="118"/>
                        <a:pt x="26" y="121"/>
                      </a:cubicBezTo>
                      <a:cubicBezTo>
                        <a:pt x="29" y="124"/>
                        <a:pt x="31" y="127"/>
                        <a:pt x="33" y="131"/>
                      </a:cubicBezTo>
                      <a:cubicBezTo>
                        <a:pt x="92" y="121"/>
                        <a:pt x="92" y="121"/>
                        <a:pt x="92" y="121"/>
                      </a:cubicBezTo>
                    </a:path>
                  </a:pathLst>
                </a:custGeom>
                <a:noFill/>
                <a:ln w="38100" cap="rnd">
                  <a:solidFill>
                    <a:schemeClr val="accent1">
                      <a:lumMod val="60000"/>
                      <a:lumOff val="40000"/>
                    </a:schemeClr>
                  </a:solidFill>
                  <a:prstDash val="solid"/>
                  <a:round/>
                  <a:headEnd/>
                  <a:tailEnd/>
                </a:ln>
              </p:spPr>
              <p:txBody>
                <a:bodyPr/>
                <a:lstStyle/>
                <a:p>
                  <a:endParaRPr lang="zh-CN" altLang="en-US"/>
                </a:p>
              </p:txBody>
            </p:sp>
            <p:sp>
              <p:nvSpPr>
                <p:cNvPr id="240" name="Freeform 247"/>
                <p:cNvSpPr>
                  <a:spLocks/>
                </p:cNvSpPr>
                <p:nvPr/>
              </p:nvSpPr>
              <p:spPr bwMode="auto">
                <a:xfrm>
                  <a:off x="486" y="2154"/>
                  <a:ext cx="102" cy="125"/>
                </a:xfrm>
                <a:custGeom>
                  <a:avLst/>
                  <a:gdLst/>
                  <a:ahLst/>
                  <a:cxnLst>
                    <a:cxn ang="0">
                      <a:pos x="58" y="89"/>
                    </a:cxn>
                    <a:cxn ang="0">
                      <a:pos x="60" y="82"/>
                    </a:cxn>
                    <a:cxn ang="0">
                      <a:pos x="66" y="69"/>
                    </a:cxn>
                    <a:cxn ang="0">
                      <a:pos x="72" y="56"/>
                    </a:cxn>
                    <a:cxn ang="0">
                      <a:pos x="0" y="0"/>
                    </a:cxn>
                  </a:cxnLst>
                  <a:rect l="0" t="0" r="r" b="b"/>
                  <a:pathLst>
                    <a:path w="72" h="89">
                      <a:moveTo>
                        <a:pt x="58" y="89"/>
                      </a:moveTo>
                      <a:cubicBezTo>
                        <a:pt x="59" y="87"/>
                        <a:pt x="59" y="84"/>
                        <a:pt x="60" y="82"/>
                      </a:cubicBezTo>
                      <a:cubicBezTo>
                        <a:pt x="62" y="78"/>
                        <a:pt x="64" y="73"/>
                        <a:pt x="66" y="69"/>
                      </a:cubicBezTo>
                      <a:cubicBezTo>
                        <a:pt x="67" y="64"/>
                        <a:pt x="70" y="60"/>
                        <a:pt x="72" y="56"/>
                      </a:cubicBezTo>
                      <a:cubicBezTo>
                        <a:pt x="0" y="0"/>
                        <a:pt x="0" y="0"/>
                        <a:pt x="0" y="0"/>
                      </a:cubicBezTo>
                    </a:path>
                  </a:pathLst>
                </a:custGeom>
                <a:noFill/>
                <a:ln w="38100" cap="rnd">
                  <a:solidFill>
                    <a:schemeClr val="accent1">
                      <a:lumMod val="60000"/>
                      <a:lumOff val="40000"/>
                    </a:schemeClr>
                  </a:solidFill>
                  <a:prstDash val="solid"/>
                  <a:round/>
                  <a:headEnd/>
                  <a:tailEnd/>
                </a:ln>
              </p:spPr>
              <p:txBody>
                <a:bodyPr/>
                <a:lstStyle/>
                <a:p>
                  <a:endParaRPr lang="zh-CN" altLang="en-US"/>
                </a:p>
              </p:txBody>
            </p:sp>
            <p:sp>
              <p:nvSpPr>
                <p:cNvPr id="241" name="Freeform 248"/>
                <p:cNvSpPr>
                  <a:spLocks/>
                </p:cNvSpPr>
                <p:nvPr/>
              </p:nvSpPr>
              <p:spPr bwMode="auto">
                <a:xfrm>
                  <a:off x="402" y="2552"/>
                  <a:ext cx="215" cy="167"/>
                </a:xfrm>
                <a:custGeom>
                  <a:avLst/>
                  <a:gdLst/>
                  <a:ahLst/>
                  <a:cxnLst>
                    <a:cxn ang="0">
                      <a:pos x="108" y="119"/>
                    </a:cxn>
                    <a:cxn ang="0">
                      <a:pos x="153" y="43"/>
                    </a:cxn>
                    <a:cxn ang="0">
                      <a:pos x="145" y="33"/>
                    </a:cxn>
                    <a:cxn ang="0">
                      <a:pos x="137" y="22"/>
                    </a:cxn>
                    <a:cxn ang="0">
                      <a:pos x="130" y="11"/>
                    </a:cxn>
                    <a:cxn ang="0">
                      <a:pos x="124" y="0"/>
                    </a:cxn>
                    <a:cxn ang="0">
                      <a:pos x="0" y="18"/>
                    </a:cxn>
                  </a:cxnLst>
                  <a:rect l="0" t="0" r="r" b="b"/>
                  <a:pathLst>
                    <a:path w="153" h="119">
                      <a:moveTo>
                        <a:pt x="108" y="119"/>
                      </a:moveTo>
                      <a:cubicBezTo>
                        <a:pt x="153" y="43"/>
                        <a:pt x="153" y="43"/>
                        <a:pt x="153" y="43"/>
                      </a:cubicBezTo>
                      <a:cubicBezTo>
                        <a:pt x="150" y="40"/>
                        <a:pt x="147" y="36"/>
                        <a:pt x="145" y="33"/>
                      </a:cubicBezTo>
                      <a:cubicBezTo>
                        <a:pt x="142" y="29"/>
                        <a:pt x="140" y="26"/>
                        <a:pt x="137" y="22"/>
                      </a:cubicBezTo>
                      <a:cubicBezTo>
                        <a:pt x="135" y="19"/>
                        <a:pt x="132" y="15"/>
                        <a:pt x="130" y="11"/>
                      </a:cubicBezTo>
                      <a:cubicBezTo>
                        <a:pt x="128" y="7"/>
                        <a:pt x="126" y="4"/>
                        <a:pt x="124" y="0"/>
                      </a:cubicBezTo>
                      <a:cubicBezTo>
                        <a:pt x="0" y="18"/>
                        <a:pt x="0" y="18"/>
                        <a:pt x="0" y="18"/>
                      </a:cubicBezTo>
                    </a:path>
                  </a:pathLst>
                </a:custGeom>
                <a:noFill/>
                <a:ln w="38100" cap="rnd">
                  <a:solidFill>
                    <a:schemeClr val="accent1">
                      <a:lumMod val="60000"/>
                      <a:lumOff val="40000"/>
                    </a:schemeClr>
                  </a:solidFill>
                  <a:prstDash val="solid"/>
                  <a:round/>
                  <a:headEnd/>
                  <a:tailEnd/>
                </a:ln>
              </p:spPr>
              <p:txBody>
                <a:bodyPr/>
                <a:lstStyle/>
                <a:p>
                  <a:endParaRPr lang="zh-CN" altLang="en-US"/>
                </a:p>
              </p:txBody>
            </p:sp>
            <p:sp>
              <p:nvSpPr>
                <p:cNvPr id="242" name="Freeform 249"/>
                <p:cNvSpPr>
                  <a:spLocks/>
                </p:cNvSpPr>
                <p:nvPr/>
              </p:nvSpPr>
              <p:spPr bwMode="auto">
                <a:xfrm>
                  <a:off x="697" y="2000"/>
                  <a:ext cx="697" cy="593"/>
                </a:xfrm>
                <a:custGeom>
                  <a:avLst/>
                  <a:gdLst/>
                  <a:ahLst/>
                  <a:cxnLst>
                    <a:cxn ang="0">
                      <a:pos x="211" y="420"/>
                    </a:cxn>
                    <a:cxn ang="0">
                      <a:pos x="314" y="395"/>
                    </a:cxn>
                    <a:cxn ang="0">
                      <a:pos x="401" y="340"/>
                    </a:cxn>
                    <a:cxn ang="0">
                      <a:pos x="464" y="266"/>
                    </a:cxn>
                    <a:cxn ang="0">
                      <a:pos x="493" y="181"/>
                    </a:cxn>
                    <a:cxn ang="0">
                      <a:pos x="481" y="102"/>
                    </a:cxn>
                    <a:cxn ang="0">
                      <a:pos x="436" y="44"/>
                    </a:cxn>
                    <a:cxn ang="0">
                      <a:pos x="366" y="10"/>
                    </a:cxn>
                    <a:cxn ang="0">
                      <a:pos x="277" y="4"/>
                    </a:cxn>
                    <a:cxn ang="0">
                      <a:pos x="184" y="27"/>
                    </a:cxn>
                    <a:cxn ang="0">
                      <a:pos x="103" y="75"/>
                    </a:cxn>
                    <a:cxn ang="0">
                      <a:pos x="40" y="142"/>
                    </a:cxn>
                    <a:cxn ang="0">
                      <a:pos x="6" y="223"/>
                    </a:cxn>
                    <a:cxn ang="0">
                      <a:pos x="8" y="303"/>
                    </a:cxn>
                    <a:cxn ang="0">
                      <a:pos x="46" y="367"/>
                    </a:cxn>
                    <a:cxn ang="0">
                      <a:pos x="116" y="409"/>
                    </a:cxn>
                    <a:cxn ang="0">
                      <a:pos x="211" y="420"/>
                    </a:cxn>
                  </a:cxnLst>
                  <a:rect l="0" t="0" r="r" b="b"/>
                  <a:pathLst>
                    <a:path w="496" h="422">
                      <a:moveTo>
                        <a:pt x="211" y="420"/>
                      </a:moveTo>
                      <a:cubicBezTo>
                        <a:pt x="247" y="417"/>
                        <a:pt x="281" y="408"/>
                        <a:pt x="314" y="395"/>
                      </a:cubicBezTo>
                      <a:cubicBezTo>
                        <a:pt x="346" y="381"/>
                        <a:pt x="376" y="362"/>
                        <a:pt x="401" y="340"/>
                      </a:cubicBezTo>
                      <a:cubicBezTo>
                        <a:pt x="427" y="318"/>
                        <a:pt x="448" y="293"/>
                        <a:pt x="464" y="266"/>
                      </a:cubicBezTo>
                      <a:cubicBezTo>
                        <a:pt x="480" y="239"/>
                        <a:pt x="490" y="210"/>
                        <a:pt x="493" y="181"/>
                      </a:cubicBezTo>
                      <a:cubicBezTo>
                        <a:pt x="496" y="152"/>
                        <a:pt x="491" y="126"/>
                        <a:pt x="481" y="102"/>
                      </a:cubicBezTo>
                      <a:cubicBezTo>
                        <a:pt x="472" y="79"/>
                        <a:pt x="456" y="60"/>
                        <a:pt x="436" y="44"/>
                      </a:cubicBezTo>
                      <a:cubicBezTo>
                        <a:pt x="417" y="28"/>
                        <a:pt x="393" y="17"/>
                        <a:pt x="366" y="10"/>
                      </a:cubicBezTo>
                      <a:cubicBezTo>
                        <a:pt x="339" y="3"/>
                        <a:pt x="309" y="0"/>
                        <a:pt x="277" y="4"/>
                      </a:cubicBezTo>
                      <a:cubicBezTo>
                        <a:pt x="244" y="7"/>
                        <a:pt x="213" y="15"/>
                        <a:pt x="184" y="27"/>
                      </a:cubicBezTo>
                      <a:cubicBezTo>
                        <a:pt x="154" y="40"/>
                        <a:pt x="127" y="56"/>
                        <a:pt x="103" y="75"/>
                      </a:cubicBezTo>
                      <a:cubicBezTo>
                        <a:pt x="78" y="95"/>
                        <a:pt x="57" y="118"/>
                        <a:pt x="40" y="142"/>
                      </a:cubicBezTo>
                      <a:cubicBezTo>
                        <a:pt x="24" y="167"/>
                        <a:pt x="12" y="194"/>
                        <a:pt x="6" y="223"/>
                      </a:cubicBezTo>
                      <a:cubicBezTo>
                        <a:pt x="0" y="251"/>
                        <a:pt x="1" y="278"/>
                        <a:pt x="8" y="303"/>
                      </a:cubicBezTo>
                      <a:cubicBezTo>
                        <a:pt x="15" y="327"/>
                        <a:pt x="28" y="349"/>
                        <a:pt x="46" y="367"/>
                      </a:cubicBezTo>
                      <a:cubicBezTo>
                        <a:pt x="65" y="386"/>
                        <a:pt x="88" y="400"/>
                        <a:pt x="116" y="409"/>
                      </a:cubicBezTo>
                      <a:cubicBezTo>
                        <a:pt x="144" y="418"/>
                        <a:pt x="176" y="422"/>
                        <a:pt x="211" y="420"/>
                      </a:cubicBezTo>
                    </a:path>
                  </a:pathLst>
                </a:custGeom>
                <a:noFill/>
                <a:ln w="38100" cap="rnd">
                  <a:solidFill>
                    <a:schemeClr val="accent1">
                      <a:lumMod val="60000"/>
                      <a:lumOff val="40000"/>
                    </a:schemeClr>
                  </a:solidFill>
                  <a:prstDash val="solid"/>
                  <a:round/>
                  <a:headEnd/>
                  <a:tailEnd/>
                </a:ln>
              </p:spPr>
              <p:txBody>
                <a:bodyPr/>
                <a:lstStyle/>
                <a:p>
                  <a:endParaRPr lang="zh-CN" altLang="en-US"/>
                </a:p>
              </p:txBody>
            </p:sp>
            <p:sp>
              <p:nvSpPr>
                <p:cNvPr id="243" name="Line 250"/>
                <p:cNvSpPr>
                  <a:spLocks noChangeShapeType="1"/>
                </p:cNvSpPr>
                <p:nvPr/>
              </p:nvSpPr>
              <p:spPr bwMode="auto">
                <a:xfrm flipH="1" flipV="1">
                  <a:off x="1262" y="2818"/>
                  <a:ext cx="80" cy="149"/>
                </a:xfrm>
                <a:prstGeom prst="line">
                  <a:avLst/>
                </a:prstGeom>
                <a:noFill/>
                <a:ln w="38100" cap="rnd">
                  <a:solidFill>
                    <a:schemeClr val="accent1">
                      <a:lumMod val="60000"/>
                      <a:lumOff val="40000"/>
                    </a:schemeClr>
                  </a:solidFill>
                  <a:round/>
                  <a:headEnd/>
                  <a:tailEnd/>
                </a:ln>
              </p:spPr>
              <p:txBody>
                <a:bodyPr/>
                <a:lstStyle/>
                <a:p>
                  <a:endParaRPr lang="zh-CN" altLang="en-US"/>
                </a:p>
              </p:txBody>
            </p:sp>
            <p:sp>
              <p:nvSpPr>
                <p:cNvPr id="244" name="Freeform 251"/>
                <p:cNvSpPr>
                  <a:spLocks/>
                </p:cNvSpPr>
                <p:nvPr/>
              </p:nvSpPr>
              <p:spPr bwMode="auto">
                <a:xfrm>
                  <a:off x="782" y="2431"/>
                  <a:ext cx="883" cy="466"/>
                </a:xfrm>
                <a:custGeom>
                  <a:avLst/>
                  <a:gdLst/>
                  <a:ahLst/>
                  <a:cxnLst>
                    <a:cxn ang="0">
                      <a:pos x="628" y="0"/>
                    </a:cxn>
                    <a:cxn ang="0">
                      <a:pos x="527" y="144"/>
                    </a:cxn>
                    <a:cxn ang="0">
                      <a:pos x="402" y="113"/>
                    </a:cxn>
                    <a:cxn ang="0">
                      <a:pos x="388" y="124"/>
                    </a:cxn>
                    <a:cxn ang="0">
                      <a:pos x="373" y="134"/>
                    </a:cxn>
                    <a:cxn ang="0">
                      <a:pos x="358" y="145"/>
                    </a:cxn>
                    <a:cxn ang="0">
                      <a:pos x="342" y="154"/>
                    </a:cxn>
                    <a:cxn ang="0">
                      <a:pos x="339" y="276"/>
                    </a:cxn>
                    <a:cxn ang="0">
                      <a:pos x="155" y="331"/>
                    </a:cxn>
                    <a:cxn ang="0">
                      <a:pos x="115" y="222"/>
                    </a:cxn>
                    <a:cxn ang="0">
                      <a:pos x="98" y="222"/>
                    </a:cxn>
                    <a:cxn ang="0">
                      <a:pos x="82" y="221"/>
                    </a:cxn>
                    <a:cxn ang="0">
                      <a:pos x="67" y="220"/>
                    </a:cxn>
                    <a:cxn ang="0">
                      <a:pos x="51" y="218"/>
                    </a:cxn>
                    <a:cxn ang="0">
                      <a:pos x="0" y="268"/>
                    </a:cxn>
                  </a:cxnLst>
                  <a:rect l="0" t="0" r="r" b="b"/>
                  <a:pathLst>
                    <a:path w="628" h="331">
                      <a:moveTo>
                        <a:pt x="628" y="0"/>
                      </a:moveTo>
                      <a:cubicBezTo>
                        <a:pt x="527" y="144"/>
                        <a:pt x="527" y="144"/>
                        <a:pt x="527" y="144"/>
                      </a:cubicBezTo>
                      <a:cubicBezTo>
                        <a:pt x="402" y="113"/>
                        <a:pt x="402" y="113"/>
                        <a:pt x="402" y="113"/>
                      </a:cubicBezTo>
                      <a:cubicBezTo>
                        <a:pt x="397" y="116"/>
                        <a:pt x="392" y="120"/>
                        <a:pt x="388" y="124"/>
                      </a:cubicBezTo>
                      <a:cubicBezTo>
                        <a:pt x="383" y="127"/>
                        <a:pt x="378" y="131"/>
                        <a:pt x="373" y="134"/>
                      </a:cubicBezTo>
                      <a:cubicBezTo>
                        <a:pt x="368" y="138"/>
                        <a:pt x="363" y="141"/>
                        <a:pt x="358" y="145"/>
                      </a:cubicBezTo>
                      <a:cubicBezTo>
                        <a:pt x="353" y="148"/>
                        <a:pt x="347" y="151"/>
                        <a:pt x="342" y="154"/>
                      </a:cubicBezTo>
                      <a:cubicBezTo>
                        <a:pt x="339" y="276"/>
                        <a:pt x="339" y="276"/>
                        <a:pt x="339" y="276"/>
                      </a:cubicBezTo>
                      <a:cubicBezTo>
                        <a:pt x="155" y="331"/>
                        <a:pt x="155" y="331"/>
                        <a:pt x="155" y="331"/>
                      </a:cubicBezTo>
                      <a:cubicBezTo>
                        <a:pt x="115" y="222"/>
                        <a:pt x="115" y="222"/>
                        <a:pt x="115" y="222"/>
                      </a:cubicBezTo>
                      <a:cubicBezTo>
                        <a:pt x="109" y="222"/>
                        <a:pt x="104" y="222"/>
                        <a:pt x="98" y="222"/>
                      </a:cubicBezTo>
                      <a:cubicBezTo>
                        <a:pt x="93" y="222"/>
                        <a:pt x="88" y="221"/>
                        <a:pt x="82" y="221"/>
                      </a:cubicBezTo>
                      <a:cubicBezTo>
                        <a:pt x="77" y="221"/>
                        <a:pt x="72" y="220"/>
                        <a:pt x="67" y="220"/>
                      </a:cubicBezTo>
                      <a:cubicBezTo>
                        <a:pt x="61" y="219"/>
                        <a:pt x="56" y="219"/>
                        <a:pt x="51" y="218"/>
                      </a:cubicBezTo>
                      <a:cubicBezTo>
                        <a:pt x="0" y="268"/>
                        <a:pt x="0" y="268"/>
                        <a:pt x="0" y="268"/>
                      </a:cubicBezTo>
                    </a:path>
                  </a:pathLst>
                </a:custGeom>
                <a:noFill/>
                <a:ln w="38100" cap="rnd">
                  <a:solidFill>
                    <a:schemeClr val="accent1">
                      <a:lumMod val="60000"/>
                      <a:lumOff val="40000"/>
                    </a:schemeClr>
                  </a:solidFill>
                  <a:prstDash val="solid"/>
                  <a:round/>
                  <a:headEnd/>
                  <a:tailEnd/>
                </a:ln>
              </p:spPr>
              <p:txBody>
                <a:bodyPr/>
                <a:lstStyle/>
                <a:p>
                  <a:endParaRPr lang="zh-CN" altLang="en-US"/>
                </a:p>
              </p:txBody>
            </p:sp>
          </p:grpSp>
        </p:grpSp>
      </p:grpSp>
      <p:cxnSp>
        <p:nvCxnSpPr>
          <p:cNvPr id="73" name="直接连接符 72"/>
          <p:cNvCxnSpPr/>
          <p:nvPr/>
        </p:nvCxnSpPr>
        <p:spPr>
          <a:xfrm>
            <a:off x="323528" y="1419622"/>
            <a:ext cx="0" cy="2033562"/>
          </a:xfrm>
          <a:prstGeom prst="line">
            <a:avLst/>
          </a:prstGeom>
          <a:noFill/>
          <a:ln w="38100" cap="rnd">
            <a:solidFill>
              <a:schemeClr val="accent1">
                <a:lumMod val="60000"/>
                <a:lumOff val="40000"/>
              </a:schemeClr>
            </a:solidFill>
            <a:round/>
            <a:headEnd/>
            <a:tailEnd/>
          </a:ln>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179"/>
                                        </p:tgtEl>
                                        <p:attrNameLst>
                                          <p:attrName>style.visibility</p:attrName>
                                        </p:attrNameLst>
                                      </p:cBhvr>
                                      <p:to>
                                        <p:strVal val="visible"/>
                                      </p:to>
                                    </p:set>
                                    <p:animEffect transition="in" filter="wipe(left)">
                                      <p:cBhvr>
                                        <p:cTn id="7" dur="200"/>
                                        <p:tgtEl>
                                          <p:spTgt spid="179"/>
                                        </p:tgtEl>
                                      </p:cBhvr>
                                    </p:animEffect>
                                  </p:childTnLst>
                                </p:cTn>
                              </p:par>
                              <p:par>
                                <p:cTn id="8" presetID="22" presetClass="entr" presetSubtype="4" fill="hold" grpId="0" nodeType="withEffect">
                                  <p:stCondLst>
                                    <p:cond delay="400"/>
                                  </p:stCondLst>
                                  <p:childTnLst>
                                    <p:set>
                                      <p:cBhvr>
                                        <p:cTn id="9" dur="1" fill="hold">
                                          <p:stCondLst>
                                            <p:cond delay="0"/>
                                          </p:stCondLst>
                                        </p:cTn>
                                        <p:tgtEl>
                                          <p:spTgt spid="178"/>
                                        </p:tgtEl>
                                        <p:attrNameLst>
                                          <p:attrName>style.visibility</p:attrName>
                                        </p:attrNameLst>
                                      </p:cBhvr>
                                      <p:to>
                                        <p:strVal val="visible"/>
                                      </p:to>
                                    </p:set>
                                    <p:animEffect transition="in" filter="wipe(down)">
                                      <p:cBhvr>
                                        <p:cTn id="10" dur="200"/>
                                        <p:tgtEl>
                                          <p:spTgt spid="178"/>
                                        </p:tgtEl>
                                      </p:cBhvr>
                                    </p:animEffect>
                                  </p:childTnLst>
                                </p:cTn>
                              </p:par>
                              <p:par>
                                <p:cTn id="11" presetID="22" presetClass="entr" presetSubtype="8" fill="hold" nodeType="withEffect">
                                  <p:stCondLst>
                                    <p:cond delay="600"/>
                                  </p:stCondLst>
                                  <p:childTnLst>
                                    <p:set>
                                      <p:cBhvr>
                                        <p:cTn id="12" dur="1" fill="hold">
                                          <p:stCondLst>
                                            <p:cond delay="0"/>
                                          </p:stCondLst>
                                        </p:cTn>
                                        <p:tgtEl>
                                          <p:spTgt spid="175"/>
                                        </p:tgtEl>
                                        <p:attrNameLst>
                                          <p:attrName>style.visibility</p:attrName>
                                        </p:attrNameLst>
                                      </p:cBhvr>
                                      <p:to>
                                        <p:strVal val="visible"/>
                                      </p:to>
                                    </p:set>
                                    <p:animEffect transition="in" filter="wipe(left)">
                                      <p:cBhvr>
                                        <p:cTn id="13" dur="200"/>
                                        <p:tgtEl>
                                          <p:spTgt spid="17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188"/>
                                        </p:tgtEl>
                                        <p:attrNameLst>
                                          <p:attrName>style.visibility</p:attrName>
                                        </p:attrNameLst>
                                      </p:cBhvr>
                                      <p:to>
                                        <p:strVal val="visible"/>
                                      </p:to>
                                    </p:set>
                                    <p:animEffect transition="in" filter="wipe(up)">
                                      <p:cBhvr>
                                        <p:cTn id="16" dur="100"/>
                                        <p:tgtEl>
                                          <p:spTgt spid="188"/>
                                        </p:tgtEl>
                                      </p:cBhvr>
                                    </p:animEffect>
                                  </p:childTnLst>
                                </p:cTn>
                              </p:par>
                              <p:par>
                                <p:cTn id="17" presetID="18" presetClass="entr" presetSubtype="6" fill="hold" grpId="0" nodeType="withEffect">
                                  <p:stCondLst>
                                    <p:cond delay="900"/>
                                  </p:stCondLst>
                                  <p:childTnLst>
                                    <p:set>
                                      <p:cBhvr>
                                        <p:cTn id="18" dur="1" fill="hold">
                                          <p:stCondLst>
                                            <p:cond delay="0"/>
                                          </p:stCondLst>
                                        </p:cTn>
                                        <p:tgtEl>
                                          <p:spTgt spid="174"/>
                                        </p:tgtEl>
                                        <p:attrNameLst>
                                          <p:attrName>style.visibility</p:attrName>
                                        </p:attrNameLst>
                                      </p:cBhvr>
                                      <p:to>
                                        <p:strVal val="visible"/>
                                      </p:to>
                                    </p:set>
                                    <p:animEffect transition="in" filter="strips(downRight)">
                                      <p:cBhvr>
                                        <p:cTn id="19" dur="100"/>
                                        <p:tgtEl>
                                          <p:spTgt spid="174"/>
                                        </p:tgtEl>
                                      </p:cBhvr>
                                    </p:animEffect>
                                  </p:childTnLst>
                                </p:cTn>
                              </p:par>
                              <p:par>
                                <p:cTn id="20" presetID="22" presetClass="entr" presetSubtype="1" fill="hold" nodeType="withEffect">
                                  <p:stCondLst>
                                    <p:cond delay="1000"/>
                                  </p:stCondLst>
                                  <p:childTnLst>
                                    <p:set>
                                      <p:cBhvr>
                                        <p:cTn id="21" dur="1" fill="hold">
                                          <p:stCondLst>
                                            <p:cond delay="0"/>
                                          </p:stCondLst>
                                        </p:cTn>
                                        <p:tgtEl>
                                          <p:spTgt spid="167"/>
                                        </p:tgtEl>
                                        <p:attrNameLst>
                                          <p:attrName>style.visibility</p:attrName>
                                        </p:attrNameLst>
                                      </p:cBhvr>
                                      <p:to>
                                        <p:strVal val="visible"/>
                                      </p:to>
                                    </p:set>
                                    <p:animEffect transition="in" filter="wipe(up)">
                                      <p:cBhvr>
                                        <p:cTn id="22" dur="100"/>
                                        <p:tgtEl>
                                          <p:spTgt spid="167"/>
                                        </p:tgtEl>
                                      </p:cBhvr>
                                    </p:animEffect>
                                  </p:childTnLst>
                                </p:cTn>
                              </p:par>
                              <p:par>
                                <p:cTn id="23" presetID="22" presetClass="entr" presetSubtype="1" fill="hold" nodeType="withEffect">
                                  <p:stCondLst>
                                    <p:cond delay="1100"/>
                                  </p:stCondLst>
                                  <p:childTnLst>
                                    <p:set>
                                      <p:cBhvr>
                                        <p:cTn id="24" dur="1" fill="hold">
                                          <p:stCondLst>
                                            <p:cond delay="0"/>
                                          </p:stCondLst>
                                        </p:cTn>
                                        <p:tgtEl>
                                          <p:spTgt spid="224"/>
                                        </p:tgtEl>
                                        <p:attrNameLst>
                                          <p:attrName>style.visibility</p:attrName>
                                        </p:attrNameLst>
                                      </p:cBhvr>
                                      <p:to>
                                        <p:strVal val="visible"/>
                                      </p:to>
                                    </p:set>
                                    <p:animEffect transition="in" filter="wipe(up)">
                                      <p:cBhvr>
                                        <p:cTn id="25" dur="200"/>
                                        <p:tgtEl>
                                          <p:spTgt spid="224"/>
                                        </p:tgtEl>
                                      </p:cBhvr>
                                    </p:animEffect>
                                  </p:childTnLst>
                                </p:cTn>
                              </p:par>
                              <p:par>
                                <p:cTn id="26" presetID="22" presetClass="entr" presetSubtype="2" fill="hold" grpId="0" nodeType="withEffect">
                                  <p:stCondLst>
                                    <p:cond delay="1300"/>
                                  </p:stCondLst>
                                  <p:childTnLst>
                                    <p:set>
                                      <p:cBhvr>
                                        <p:cTn id="27" dur="1" fill="hold">
                                          <p:stCondLst>
                                            <p:cond delay="0"/>
                                          </p:stCondLst>
                                        </p:cTn>
                                        <p:tgtEl>
                                          <p:spTgt spid="173"/>
                                        </p:tgtEl>
                                        <p:attrNameLst>
                                          <p:attrName>style.visibility</p:attrName>
                                        </p:attrNameLst>
                                      </p:cBhvr>
                                      <p:to>
                                        <p:strVal val="visible"/>
                                      </p:to>
                                    </p:set>
                                    <p:animEffect transition="in" filter="wipe(right)">
                                      <p:cBhvr>
                                        <p:cTn id="28" dur="100"/>
                                        <p:tgtEl>
                                          <p:spTgt spid="173"/>
                                        </p:tgtEl>
                                      </p:cBhvr>
                                    </p:animEffect>
                                  </p:childTnLst>
                                </p:cTn>
                              </p:par>
                              <p:par>
                                <p:cTn id="29" presetID="22" presetClass="entr" presetSubtype="1" fill="hold" grpId="0" nodeType="withEffect">
                                  <p:stCondLst>
                                    <p:cond delay="200"/>
                                  </p:stCondLst>
                                  <p:childTnLst>
                                    <p:set>
                                      <p:cBhvr>
                                        <p:cTn id="30" dur="1" fill="hold">
                                          <p:stCondLst>
                                            <p:cond delay="0"/>
                                          </p:stCondLst>
                                        </p:cTn>
                                        <p:tgtEl>
                                          <p:spTgt spid="165"/>
                                        </p:tgtEl>
                                        <p:attrNameLst>
                                          <p:attrName>style.visibility</p:attrName>
                                        </p:attrNameLst>
                                      </p:cBhvr>
                                      <p:to>
                                        <p:strVal val="visible"/>
                                      </p:to>
                                    </p:set>
                                    <p:animEffect transition="in" filter="wipe(up)">
                                      <p:cBhvr>
                                        <p:cTn id="31" dur="100"/>
                                        <p:tgtEl>
                                          <p:spTgt spid="165"/>
                                        </p:tgtEl>
                                      </p:cBhvr>
                                    </p:animEffect>
                                  </p:childTnLst>
                                </p:cTn>
                              </p:par>
                              <p:par>
                                <p:cTn id="32" presetID="22" presetClass="entr" presetSubtype="1" fill="hold" grpId="0" nodeType="withEffect">
                                  <p:stCondLst>
                                    <p:cond delay="300"/>
                                  </p:stCondLst>
                                  <p:childTnLst>
                                    <p:set>
                                      <p:cBhvr>
                                        <p:cTn id="33" dur="1" fill="hold">
                                          <p:stCondLst>
                                            <p:cond delay="0"/>
                                          </p:stCondLst>
                                        </p:cTn>
                                        <p:tgtEl>
                                          <p:spTgt spid="180"/>
                                        </p:tgtEl>
                                        <p:attrNameLst>
                                          <p:attrName>style.visibility</p:attrName>
                                        </p:attrNameLst>
                                      </p:cBhvr>
                                      <p:to>
                                        <p:strVal val="visible"/>
                                      </p:to>
                                    </p:set>
                                    <p:animEffect transition="in" filter="wipe(up)">
                                      <p:cBhvr>
                                        <p:cTn id="34" dur="200"/>
                                        <p:tgtEl>
                                          <p:spTgt spid="180"/>
                                        </p:tgtEl>
                                      </p:cBhvr>
                                    </p:animEffect>
                                  </p:childTnLst>
                                </p:cTn>
                              </p:par>
                              <p:par>
                                <p:cTn id="35" presetID="18" presetClass="entr" presetSubtype="6" fill="hold" grpId="0" nodeType="withEffect">
                                  <p:stCondLst>
                                    <p:cond delay="600"/>
                                  </p:stCondLst>
                                  <p:childTnLst>
                                    <p:set>
                                      <p:cBhvr>
                                        <p:cTn id="36" dur="1" fill="hold">
                                          <p:stCondLst>
                                            <p:cond delay="0"/>
                                          </p:stCondLst>
                                        </p:cTn>
                                        <p:tgtEl>
                                          <p:spTgt spid="166"/>
                                        </p:tgtEl>
                                        <p:attrNameLst>
                                          <p:attrName>style.visibility</p:attrName>
                                        </p:attrNameLst>
                                      </p:cBhvr>
                                      <p:to>
                                        <p:strVal val="visible"/>
                                      </p:to>
                                    </p:set>
                                    <p:animEffect transition="in" filter="strips(downRight)">
                                      <p:cBhvr>
                                        <p:cTn id="37" dur="100"/>
                                        <p:tgtEl>
                                          <p:spTgt spid="166"/>
                                        </p:tgtEl>
                                      </p:cBhvr>
                                    </p:animEffect>
                                  </p:childTnLst>
                                </p:cTn>
                              </p:par>
                              <p:par>
                                <p:cTn id="38" presetID="18" presetClass="entr" presetSubtype="6" fill="hold" nodeType="withEffect">
                                  <p:stCondLst>
                                    <p:cond delay="700"/>
                                  </p:stCondLst>
                                  <p:childTnLst>
                                    <p:set>
                                      <p:cBhvr>
                                        <p:cTn id="39" dur="1" fill="hold">
                                          <p:stCondLst>
                                            <p:cond delay="0"/>
                                          </p:stCondLst>
                                        </p:cTn>
                                        <p:tgtEl>
                                          <p:spTgt spid="181"/>
                                        </p:tgtEl>
                                        <p:attrNameLst>
                                          <p:attrName>style.visibility</p:attrName>
                                        </p:attrNameLst>
                                      </p:cBhvr>
                                      <p:to>
                                        <p:strVal val="visible"/>
                                      </p:to>
                                    </p:set>
                                    <p:animEffect transition="in" filter="strips(downRight)">
                                      <p:cBhvr>
                                        <p:cTn id="40" dur="200"/>
                                        <p:tgtEl>
                                          <p:spTgt spid="181"/>
                                        </p:tgtEl>
                                      </p:cBhvr>
                                    </p:animEffect>
                                  </p:childTnLst>
                                </p:cTn>
                              </p:par>
                              <p:par>
                                <p:cTn id="41" presetID="22" presetClass="entr" presetSubtype="8" fill="hold" nodeType="withEffect">
                                  <p:stCondLst>
                                    <p:cond delay="900"/>
                                  </p:stCondLst>
                                  <p:childTnLst>
                                    <p:set>
                                      <p:cBhvr>
                                        <p:cTn id="42" dur="1" fill="hold">
                                          <p:stCondLst>
                                            <p:cond delay="0"/>
                                          </p:stCondLst>
                                        </p:cTn>
                                        <p:tgtEl>
                                          <p:spTgt spid="170"/>
                                        </p:tgtEl>
                                        <p:attrNameLst>
                                          <p:attrName>style.visibility</p:attrName>
                                        </p:attrNameLst>
                                      </p:cBhvr>
                                      <p:to>
                                        <p:strVal val="visible"/>
                                      </p:to>
                                    </p:set>
                                    <p:animEffect transition="in" filter="wipe(left)">
                                      <p:cBhvr>
                                        <p:cTn id="43" dur="100"/>
                                        <p:tgtEl>
                                          <p:spTgt spid="170"/>
                                        </p:tgtEl>
                                      </p:cBhvr>
                                    </p:animEffect>
                                  </p:childTnLst>
                                </p:cTn>
                              </p:par>
                              <p:par>
                                <p:cTn id="44" presetID="22" presetClass="entr" presetSubtype="8" fill="hold" grpId="0" nodeType="withEffect">
                                  <p:stCondLst>
                                    <p:cond delay="1000"/>
                                  </p:stCondLst>
                                  <p:childTnLst>
                                    <p:set>
                                      <p:cBhvr>
                                        <p:cTn id="45" dur="1" fill="hold">
                                          <p:stCondLst>
                                            <p:cond delay="0"/>
                                          </p:stCondLst>
                                        </p:cTn>
                                        <p:tgtEl>
                                          <p:spTgt spid="184"/>
                                        </p:tgtEl>
                                        <p:attrNameLst>
                                          <p:attrName>style.visibility</p:attrName>
                                        </p:attrNameLst>
                                      </p:cBhvr>
                                      <p:to>
                                        <p:strVal val="visible"/>
                                      </p:to>
                                    </p:set>
                                    <p:animEffect transition="in" filter="wipe(left)">
                                      <p:cBhvr>
                                        <p:cTn id="46" dur="200"/>
                                        <p:tgtEl>
                                          <p:spTgt spid="184"/>
                                        </p:tgtEl>
                                      </p:cBhvr>
                                    </p:animEffect>
                                  </p:childTnLst>
                                </p:cTn>
                              </p:par>
                              <p:par>
                                <p:cTn id="47" presetID="22" presetClass="entr" presetSubtype="4" fill="hold" nodeType="withEffect">
                                  <p:stCondLst>
                                    <p:cond delay="1200"/>
                                  </p:stCondLst>
                                  <p:childTnLst>
                                    <p:set>
                                      <p:cBhvr>
                                        <p:cTn id="48" dur="1" fill="hold">
                                          <p:stCondLst>
                                            <p:cond delay="0"/>
                                          </p:stCondLst>
                                        </p:cTn>
                                        <p:tgtEl>
                                          <p:spTgt spid="185"/>
                                        </p:tgtEl>
                                        <p:attrNameLst>
                                          <p:attrName>style.visibility</p:attrName>
                                        </p:attrNameLst>
                                      </p:cBhvr>
                                      <p:to>
                                        <p:strVal val="visible"/>
                                      </p:to>
                                    </p:set>
                                    <p:animEffect transition="in" filter="wipe(down)">
                                      <p:cBhvr>
                                        <p:cTn id="49" dur="200"/>
                                        <p:tgtEl>
                                          <p:spTgt spid="185"/>
                                        </p:tgtEl>
                                      </p:cBhvr>
                                    </p:animEffect>
                                  </p:childTnLst>
                                </p:cTn>
                              </p:par>
                            </p:childTnLst>
                          </p:cTn>
                        </p:par>
                        <p:par>
                          <p:cTn id="50" fill="hold">
                            <p:stCondLst>
                              <p:cond delay="1400"/>
                            </p:stCondLst>
                            <p:childTnLst>
                              <p:par>
                                <p:cTn id="51" presetID="10" presetClass="entr" presetSubtype="0" fill="hold" nodeType="afterEffect">
                                  <p:stCondLst>
                                    <p:cond delay="0"/>
                                  </p:stCondLst>
                                  <p:childTnLst>
                                    <p:set>
                                      <p:cBhvr>
                                        <p:cTn id="52" dur="1" fill="hold">
                                          <p:stCondLst>
                                            <p:cond delay="0"/>
                                          </p:stCondLst>
                                        </p:cTn>
                                        <p:tgtEl>
                                          <p:spTgt spid="227"/>
                                        </p:tgtEl>
                                        <p:attrNameLst>
                                          <p:attrName>style.visibility</p:attrName>
                                        </p:attrNameLst>
                                      </p:cBhvr>
                                      <p:to>
                                        <p:strVal val="visible"/>
                                      </p:to>
                                    </p:set>
                                    <p:animEffect transition="in" filter="fade">
                                      <p:cBhvr>
                                        <p:cTn id="53" dur="1000"/>
                                        <p:tgtEl>
                                          <p:spTgt spid="227"/>
                                        </p:tgtEl>
                                      </p:cBhvr>
                                    </p:animEffect>
                                  </p:childTnLst>
                                </p:cTn>
                              </p:par>
                              <p:par>
                                <p:cTn id="54" presetID="10" presetClass="entr" presetSubtype="0" fill="hold" nodeType="withEffect">
                                  <p:stCondLst>
                                    <p:cond delay="0"/>
                                  </p:stCondLst>
                                  <p:childTnLst>
                                    <p:set>
                                      <p:cBhvr>
                                        <p:cTn id="55" dur="1" fill="hold">
                                          <p:stCondLst>
                                            <p:cond delay="0"/>
                                          </p:stCondLst>
                                        </p:cTn>
                                        <p:tgtEl>
                                          <p:spTgt spid="189"/>
                                        </p:tgtEl>
                                        <p:attrNameLst>
                                          <p:attrName>style.visibility</p:attrName>
                                        </p:attrNameLst>
                                      </p:cBhvr>
                                      <p:to>
                                        <p:strVal val="visible"/>
                                      </p:to>
                                    </p:set>
                                    <p:animEffect transition="in" filter="fade">
                                      <p:cBhvr>
                                        <p:cTn id="56" dur="2000"/>
                                        <p:tgtEl>
                                          <p:spTgt spid="189"/>
                                        </p:tgtEl>
                                      </p:cBhvr>
                                    </p:animEffect>
                                  </p:childTnLst>
                                </p:cTn>
                              </p:par>
                            </p:childTnLst>
                          </p:cTn>
                        </p:par>
                        <p:par>
                          <p:cTn id="57" fill="hold">
                            <p:stCondLst>
                              <p:cond delay="3400"/>
                            </p:stCondLst>
                            <p:childTnLst>
                              <p:par>
                                <p:cTn id="58" presetID="22" presetClass="entr" presetSubtype="2" fill="hold" grpId="0" nodeType="afterEffect">
                                  <p:stCondLst>
                                    <p:cond delay="0"/>
                                  </p:stCondLst>
                                  <p:childTnLst>
                                    <p:set>
                                      <p:cBhvr>
                                        <p:cTn id="59" dur="1" fill="hold">
                                          <p:stCondLst>
                                            <p:cond delay="0"/>
                                          </p:stCondLst>
                                        </p:cTn>
                                        <p:tgtEl>
                                          <p:spTgt spid="223"/>
                                        </p:tgtEl>
                                        <p:attrNameLst>
                                          <p:attrName>style.visibility</p:attrName>
                                        </p:attrNameLst>
                                      </p:cBhvr>
                                      <p:to>
                                        <p:strVal val="visible"/>
                                      </p:to>
                                    </p:set>
                                    <p:animEffect transition="in" filter="wipe(right)">
                                      <p:cBhvr>
                                        <p:cTn id="60" dur="200"/>
                                        <p:tgtEl>
                                          <p:spTgt spid="223"/>
                                        </p:tgtEl>
                                      </p:cBhvr>
                                    </p:animEffect>
                                  </p:childTnLst>
                                </p:cTn>
                              </p:par>
                            </p:childTnLst>
                          </p:cTn>
                        </p:par>
                        <p:par>
                          <p:cTn id="61" fill="hold">
                            <p:stCondLst>
                              <p:cond delay="3600"/>
                            </p:stCondLst>
                            <p:childTnLst>
                              <p:par>
                                <p:cTn id="62" presetID="22" presetClass="entr" presetSubtype="4" fill="hold" nodeType="afterEffect">
                                  <p:stCondLst>
                                    <p:cond delay="0"/>
                                  </p:stCondLst>
                                  <p:childTnLst>
                                    <p:set>
                                      <p:cBhvr>
                                        <p:cTn id="63" dur="1" fill="hold">
                                          <p:stCondLst>
                                            <p:cond delay="0"/>
                                          </p:stCondLst>
                                        </p:cTn>
                                        <p:tgtEl>
                                          <p:spTgt spid="73"/>
                                        </p:tgtEl>
                                        <p:attrNameLst>
                                          <p:attrName>style.visibility</p:attrName>
                                        </p:attrNameLst>
                                      </p:cBhvr>
                                      <p:to>
                                        <p:strVal val="visible"/>
                                      </p:to>
                                    </p:set>
                                    <p:animEffect transition="in" filter="wipe(down)">
                                      <p:cBhvr>
                                        <p:cTn id="64" dur="500"/>
                                        <p:tgtEl>
                                          <p:spTgt spid="73"/>
                                        </p:tgtEl>
                                      </p:cBhvr>
                                    </p:animEffect>
                                  </p:childTnLst>
                                </p:cTn>
                              </p:par>
                              <p:par>
                                <p:cTn id="65" presetID="10" presetClass="entr" presetSubtype="0" fill="hold" grpId="1" nodeType="with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20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051"/>
                                        </p:tgtEl>
                                        <p:attrNameLst>
                                          <p:attrName>style.visibility</p:attrName>
                                        </p:attrNameLst>
                                      </p:cBhvr>
                                      <p:to>
                                        <p:strVal val="visible"/>
                                      </p:to>
                                    </p:set>
                                    <p:animEffect transition="in" filter="wipe(up)">
                                      <p:cBhvr>
                                        <p:cTn id="72" dur="2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P spid="165" grpId="0" animBg="1"/>
      <p:bldP spid="166" grpId="0" animBg="1"/>
      <p:bldP spid="173" grpId="0" animBg="1"/>
      <p:bldP spid="174" grpId="0" animBg="1"/>
      <p:bldP spid="178" grpId="0" animBg="1"/>
      <p:bldP spid="179" grpId="0" animBg="1"/>
      <p:bldP spid="180" grpId="0" animBg="1"/>
      <p:bldP spid="184" grpId="0" animBg="1"/>
      <p:bldP spid="188" grpId="0" animBg="1"/>
      <p:bldP spid="2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ine 2"/>
          <p:cNvSpPr>
            <a:spLocks noChangeShapeType="1"/>
          </p:cNvSpPr>
          <p:nvPr/>
        </p:nvSpPr>
        <p:spPr bwMode="auto">
          <a:xfrm flipH="1" flipV="1">
            <a:off x="4860032" y="627534"/>
            <a:ext cx="0" cy="4032448"/>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11" name="Line 3"/>
          <p:cNvSpPr>
            <a:spLocks noChangeShapeType="1"/>
          </p:cNvSpPr>
          <p:nvPr/>
        </p:nvSpPr>
        <p:spPr bwMode="auto">
          <a:xfrm flipV="1">
            <a:off x="0" y="4587974"/>
            <a:ext cx="1403648" cy="144016"/>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12" name="Freeform 4"/>
          <p:cNvSpPr>
            <a:spLocks/>
          </p:cNvSpPr>
          <p:nvPr/>
        </p:nvSpPr>
        <p:spPr bwMode="auto">
          <a:xfrm>
            <a:off x="1366838" y="3241699"/>
            <a:ext cx="201612" cy="1706563"/>
          </a:xfrm>
          <a:custGeom>
            <a:avLst/>
            <a:gdLst/>
            <a:ahLst/>
            <a:cxnLst>
              <a:cxn ang="0">
                <a:pos x="127" y="0"/>
              </a:cxn>
              <a:cxn ang="0">
                <a:pos x="0" y="1075"/>
              </a:cxn>
              <a:cxn ang="0">
                <a:pos x="127" y="0"/>
              </a:cxn>
            </a:cxnLst>
            <a:rect l="0" t="0" r="r" b="b"/>
            <a:pathLst>
              <a:path w="127" h="1075">
                <a:moveTo>
                  <a:pt x="127" y="0"/>
                </a:moveTo>
                <a:lnTo>
                  <a:pt x="0" y="1075"/>
                </a:lnTo>
                <a:lnTo>
                  <a:pt x="127" y="0"/>
                </a:lnTo>
                <a:close/>
              </a:path>
            </a:pathLst>
          </a:custGeom>
          <a:solidFill>
            <a:srgbClr val="FFFFFF"/>
          </a:solidFill>
          <a:ln w="9525">
            <a:noFill/>
            <a:round/>
            <a:headEnd/>
            <a:tailEnd/>
          </a:ln>
        </p:spPr>
        <p:txBody>
          <a:bodyPr/>
          <a:lstStyle/>
          <a:p>
            <a:endParaRPr lang="zh-CN" altLang="en-US">
              <a:latin typeface="微软雅黑" pitchFamily="34" charset="-122"/>
              <a:ea typeface="微软雅黑" pitchFamily="34" charset="-122"/>
            </a:endParaRPr>
          </a:p>
        </p:txBody>
      </p:sp>
      <p:sp>
        <p:nvSpPr>
          <p:cNvPr id="13" name="Line 5"/>
          <p:cNvSpPr>
            <a:spLocks noChangeShapeType="1"/>
          </p:cNvSpPr>
          <p:nvPr/>
        </p:nvSpPr>
        <p:spPr bwMode="auto">
          <a:xfrm flipH="1">
            <a:off x="1400216" y="3219822"/>
            <a:ext cx="174581" cy="1382787"/>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14" name="Freeform 6"/>
          <p:cNvSpPr>
            <a:spLocks/>
          </p:cNvSpPr>
          <p:nvPr/>
        </p:nvSpPr>
        <p:spPr bwMode="auto">
          <a:xfrm>
            <a:off x="2717800" y="2967062"/>
            <a:ext cx="7938" cy="2408237"/>
          </a:xfrm>
          <a:custGeom>
            <a:avLst/>
            <a:gdLst/>
            <a:ahLst/>
            <a:cxnLst>
              <a:cxn ang="0">
                <a:pos x="0" y="0"/>
              </a:cxn>
              <a:cxn ang="0">
                <a:pos x="5" y="1517"/>
              </a:cxn>
              <a:cxn ang="0">
                <a:pos x="0" y="0"/>
              </a:cxn>
            </a:cxnLst>
            <a:rect l="0" t="0" r="r" b="b"/>
            <a:pathLst>
              <a:path w="5" h="1517">
                <a:moveTo>
                  <a:pt x="0" y="0"/>
                </a:moveTo>
                <a:lnTo>
                  <a:pt x="5" y="1517"/>
                </a:lnTo>
                <a:lnTo>
                  <a:pt x="0" y="0"/>
                </a:lnTo>
                <a:close/>
              </a:path>
            </a:pathLst>
          </a:custGeom>
          <a:solidFill>
            <a:srgbClr val="FFFFFF"/>
          </a:solidFill>
          <a:ln w="9525">
            <a:noFill/>
            <a:round/>
            <a:headEnd/>
            <a:tailEnd/>
          </a:ln>
        </p:spPr>
        <p:txBody>
          <a:bodyPr/>
          <a:lstStyle/>
          <a:p>
            <a:endParaRPr lang="zh-CN" altLang="en-US">
              <a:latin typeface="微软雅黑" pitchFamily="34" charset="-122"/>
              <a:ea typeface="微软雅黑" pitchFamily="34" charset="-122"/>
            </a:endParaRPr>
          </a:p>
        </p:txBody>
      </p:sp>
      <p:sp>
        <p:nvSpPr>
          <p:cNvPr id="15" name="Line 7"/>
          <p:cNvSpPr>
            <a:spLocks noChangeShapeType="1"/>
          </p:cNvSpPr>
          <p:nvPr/>
        </p:nvSpPr>
        <p:spPr bwMode="auto">
          <a:xfrm>
            <a:off x="2587625" y="2967063"/>
            <a:ext cx="34320" cy="1692919"/>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16" name="Line 22"/>
          <p:cNvSpPr>
            <a:spLocks noChangeShapeType="1"/>
          </p:cNvSpPr>
          <p:nvPr/>
        </p:nvSpPr>
        <p:spPr bwMode="auto">
          <a:xfrm>
            <a:off x="774700" y="3389337"/>
            <a:ext cx="1588" cy="1587"/>
          </a:xfrm>
          <a:prstGeom prst="line">
            <a:avLst/>
          </a:prstGeom>
          <a:noFill/>
          <a:ln w="381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17" name="Line 23"/>
          <p:cNvSpPr>
            <a:spLocks noChangeShapeType="1"/>
          </p:cNvSpPr>
          <p:nvPr/>
        </p:nvSpPr>
        <p:spPr bwMode="auto">
          <a:xfrm>
            <a:off x="3741738" y="765199"/>
            <a:ext cx="1587" cy="1588"/>
          </a:xfrm>
          <a:prstGeom prst="line">
            <a:avLst/>
          </a:prstGeom>
          <a:noFill/>
          <a:ln w="381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18" name="Freeform 24"/>
          <p:cNvSpPr>
            <a:spLocks/>
          </p:cNvSpPr>
          <p:nvPr/>
        </p:nvSpPr>
        <p:spPr bwMode="auto">
          <a:xfrm>
            <a:off x="606425" y="3202012"/>
            <a:ext cx="981075" cy="265112"/>
          </a:xfrm>
          <a:custGeom>
            <a:avLst/>
            <a:gdLst/>
            <a:ahLst/>
            <a:cxnLst>
              <a:cxn ang="0">
                <a:pos x="0" y="167"/>
              </a:cxn>
              <a:cxn ang="0">
                <a:pos x="616" y="20"/>
              </a:cxn>
              <a:cxn ang="0">
                <a:pos x="618" y="0"/>
              </a:cxn>
              <a:cxn ang="0">
                <a:pos x="2" y="153"/>
              </a:cxn>
            </a:cxnLst>
            <a:rect l="0" t="0" r="r" b="b"/>
            <a:pathLst>
              <a:path w="618" h="167">
                <a:moveTo>
                  <a:pt x="0" y="167"/>
                </a:moveTo>
                <a:lnTo>
                  <a:pt x="616" y="20"/>
                </a:lnTo>
                <a:lnTo>
                  <a:pt x="618" y="0"/>
                </a:lnTo>
                <a:lnTo>
                  <a:pt x="2" y="153"/>
                </a:ln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19" name="Freeform 25"/>
          <p:cNvSpPr>
            <a:spLocks/>
          </p:cNvSpPr>
          <p:nvPr/>
        </p:nvSpPr>
        <p:spPr bwMode="auto">
          <a:xfrm>
            <a:off x="1555750" y="2830537"/>
            <a:ext cx="1566863" cy="412750"/>
          </a:xfrm>
          <a:custGeom>
            <a:avLst/>
            <a:gdLst/>
            <a:ahLst/>
            <a:cxnLst>
              <a:cxn ang="0">
                <a:pos x="0" y="260"/>
              </a:cxn>
              <a:cxn ang="0">
                <a:pos x="985" y="19"/>
              </a:cxn>
              <a:cxn ang="0">
                <a:pos x="987" y="0"/>
              </a:cxn>
              <a:cxn ang="0">
                <a:pos x="8" y="238"/>
              </a:cxn>
            </a:cxnLst>
            <a:rect l="0" t="0" r="r" b="b"/>
            <a:pathLst>
              <a:path w="987" h="260">
                <a:moveTo>
                  <a:pt x="0" y="260"/>
                </a:moveTo>
                <a:lnTo>
                  <a:pt x="985" y="19"/>
                </a:lnTo>
                <a:lnTo>
                  <a:pt x="987" y="0"/>
                </a:lnTo>
                <a:lnTo>
                  <a:pt x="8" y="238"/>
                </a:lnTo>
              </a:path>
            </a:pathLst>
          </a:custGeom>
          <a:noFill/>
          <a:ln w="38100" cap="flat" cmpd="sng">
            <a:solidFill>
              <a:schemeClr val="accent1">
                <a:lumMod val="60000"/>
                <a:lumOff val="40000"/>
              </a:schemeClr>
            </a:solidFill>
            <a:prstDash val="solid"/>
            <a:miter lim="800000"/>
            <a:headEnd type="none" w="med" len="med"/>
            <a:tailEnd type="none" w="med" len="med"/>
          </a:ln>
          <a:effectLst/>
        </p:spPr>
        <p:txBody>
          <a:bodyPr/>
          <a:lstStyle/>
          <a:p>
            <a:endParaRPr lang="zh-CN" altLang="en-US">
              <a:latin typeface="微软雅黑" pitchFamily="34" charset="-122"/>
              <a:ea typeface="微软雅黑" pitchFamily="34" charset="-122"/>
            </a:endParaRPr>
          </a:p>
        </p:txBody>
      </p:sp>
      <p:sp>
        <p:nvSpPr>
          <p:cNvPr id="20" name="Freeform 26"/>
          <p:cNvSpPr>
            <a:spLocks/>
          </p:cNvSpPr>
          <p:nvPr/>
        </p:nvSpPr>
        <p:spPr bwMode="auto">
          <a:xfrm>
            <a:off x="712788" y="812824"/>
            <a:ext cx="2541587" cy="1127125"/>
          </a:xfrm>
          <a:custGeom>
            <a:avLst/>
            <a:gdLst/>
            <a:ahLst/>
            <a:cxnLst>
              <a:cxn ang="0">
                <a:pos x="1002" y="3"/>
              </a:cxn>
              <a:cxn ang="0">
                <a:pos x="997" y="12"/>
              </a:cxn>
              <a:cxn ang="0">
                <a:pos x="993" y="11"/>
              </a:cxn>
              <a:cxn ang="0">
                <a:pos x="982" y="9"/>
              </a:cxn>
              <a:cxn ang="0">
                <a:pos x="967" y="9"/>
              </a:cxn>
              <a:cxn ang="0">
                <a:pos x="953" y="11"/>
              </a:cxn>
              <a:cxn ang="0">
                <a:pos x="939" y="16"/>
              </a:cxn>
              <a:cxn ang="0">
                <a:pos x="424" y="224"/>
              </a:cxn>
              <a:cxn ang="0">
                <a:pos x="376" y="244"/>
              </a:cxn>
              <a:cxn ang="0">
                <a:pos x="1" y="396"/>
              </a:cxn>
              <a:cxn ang="0">
                <a:pos x="0" y="390"/>
              </a:cxn>
              <a:cxn ang="0">
                <a:pos x="377" y="237"/>
              </a:cxn>
              <a:cxn ang="0">
                <a:pos x="424" y="218"/>
              </a:cxn>
              <a:cxn ang="0">
                <a:pos x="938" y="8"/>
              </a:cxn>
              <a:cxn ang="0">
                <a:pos x="954" y="3"/>
              </a:cxn>
              <a:cxn ang="0">
                <a:pos x="971" y="1"/>
              </a:cxn>
              <a:cxn ang="0">
                <a:pos x="987" y="0"/>
              </a:cxn>
              <a:cxn ang="0">
                <a:pos x="1000" y="3"/>
              </a:cxn>
              <a:cxn ang="0">
                <a:pos x="1002" y="3"/>
              </a:cxn>
            </a:cxnLst>
            <a:rect l="0" t="0" r="r" b="b"/>
            <a:pathLst>
              <a:path w="1002" h="396">
                <a:moveTo>
                  <a:pt x="1002" y="3"/>
                </a:moveTo>
                <a:cubicBezTo>
                  <a:pt x="997" y="12"/>
                  <a:pt x="997" y="12"/>
                  <a:pt x="997" y="12"/>
                </a:cubicBezTo>
                <a:cubicBezTo>
                  <a:pt x="993" y="11"/>
                  <a:pt x="993" y="11"/>
                  <a:pt x="993" y="11"/>
                </a:cubicBezTo>
                <a:cubicBezTo>
                  <a:pt x="990" y="10"/>
                  <a:pt x="986" y="9"/>
                  <a:pt x="982" y="9"/>
                </a:cubicBezTo>
                <a:cubicBezTo>
                  <a:pt x="977" y="9"/>
                  <a:pt x="972" y="9"/>
                  <a:pt x="967" y="9"/>
                </a:cubicBezTo>
                <a:cubicBezTo>
                  <a:pt x="962" y="10"/>
                  <a:pt x="957" y="10"/>
                  <a:pt x="953" y="11"/>
                </a:cubicBezTo>
                <a:cubicBezTo>
                  <a:pt x="948" y="13"/>
                  <a:pt x="943" y="14"/>
                  <a:pt x="939" y="16"/>
                </a:cubicBezTo>
                <a:cubicBezTo>
                  <a:pt x="424" y="224"/>
                  <a:pt x="424" y="224"/>
                  <a:pt x="424" y="224"/>
                </a:cubicBezTo>
                <a:cubicBezTo>
                  <a:pt x="376" y="244"/>
                  <a:pt x="376" y="244"/>
                  <a:pt x="376" y="244"/>
                </a:cubicBezTo>
                <a:cubicBezTo>
                  <a:pt x="1" y="396"/>
                  <a:pt x="1" y="396"/>
                  <a:pt x="1" y="396"/>
                </a:cubicBezTo>
                <a:cubicBezTo>
                  <a:pt x="0" y="390"/>
                  <a:pt x="0" y="390"/>
                  <a:pt x="0" y="390"/>
                </a:cubicBezTo>
                <a:cubicBezTo>
                  <a:pt x="377" y="237"/>
                  <a:pt x="377" y="237"/>
                  <a:pt x="377" y="237"/>
                </a:cubicBezTo>
                <a:cubicBezTo>
                  <a:pt x="424" y="218"/>
                  <a:pt x="424" y="218"/>
                  <a:pt x="424" y="218"/>
                </a:cubicBezTo>
                <a:cubicBezTo>
                  <a:pt x="938" y="8"/>
                  <a:pt x="938" y="8"/>
                  <a:pt x="938" y="8"/>
                </a:cubicBezTo>
                <a:cubicBezTo>
                  <a:pt x="943" y="6"/>
                  <a:pt x="948" y="5"/>
                  <a:pt x="954" y="3"/>
                </a:cubicBezTo>
                <a:cubicBezTo>
                  <a:pt x="959" y="2"/>
                  <a:pt x="965" y="1"/>
                  <a:pt x="971" y="1"/>
                </a:cubicBezTo>
                <a:cubicBezTo>
                  <a:pt x="976" y="0"/>
                  <a:pt x="982" y="0"/>
                  <a:pt x="987" y="0"/>
                </a:cubicBezTo>
                <a:cubicBezTo>
                  <a:pt x="992" y="1"/>
                  <a:pt x="996" y="1"/>
                  <a:pt x="1000" y="3"/>
                </a:cubicBezTo>
                <a:cubicBezTo>
                  <a:pt x="1002" y="3"/>
                  <a:pt x="1002" y="3"/>
                  <a:pt x="1002" y="3"/>
                </a:cubicBezTo>
              </a:path>
            </a:pathLst>
          </a:custGeom>
          <a:noFill/>
          <a:ln w="38100" cap="flat" cmpd="sng">
            <a:solidFill>
              <a:schemeClr val="accent1">
                <a:lumMod val="60000"/>
                <a:lumOff val="40000"/>
              </a:schemeClr>
            </a:solidFill>
            <a:prstDash val="solid"/>
            <a:miter lim="800000"/>
            <a:headEnd type="none" w="med" len="med"/>
            <a:tailEnd type="none" w="med" len="med"/>
          </a:ln>
          <a:effectLst/>
        </p:spPr>
        <p:txBody>
          <a:bodyPr/>
          <a:lstStyle/>
          <a:p>
            <a:endParaRPr lang="zh-CN" altLang="en-US">
              <a:latin typeface="微软雅黑" pitchFamily="34" charset="-122"/>
              <a:ea typeface="微软雅黑" pitchFamily="34" charset="-122"/>
            </a:endParaRPr>
          </a:p>
        </p:txBody>
      </p:sp>
      <p:sp>
        <p:nvSpPr>
          <p:cNvPr id="21" name="Freeform 27"/>
          <p:cNvSpPr>
            <a:spLocks/>
          </p:cNvSpPr>
          <p:nvPr/>
        </p:nvSpPr>
        <p:spPr bwMode="auto">
          <a:xfrm>
            <a:off x="390525" y="1922487"/>
            <a:ext cx="325438" cy="1587500"/>
          </a:xfrm>
          <a:custGeom>
            <a:avLst/>
            <a:gdLst/>
            <a:ahLst/>
            <a:cxnLst>
              <a:cxn ang="0">
                <a:pos x="128" y="6"/>
              </a:cxn>
              <a:cxn ang="0">
                <a:pos x="124" y="7"/>
              </a:cxn>
              <a:cxn ang="0">
                <a:pos x="118" y="11"/>
              </a:cxn>
              <a:cxn ang="0">
                <a:pos x="112" y="17"/>
              </a:cxn>
              <a:cxn ang="0">
                <a:pos x="108" y="24"/>
              </a:cxn>
              <a:cxn ang="0">
                <a:pos x="106" y="31"/>
              </a:cxn>
              <a:cxn ang="0">
                <a:pos x="64" y="240"/>
              </a:cxn>
              <a:cxn ang="0">
                <a:pos x="55" y="287"/>
              </a:cxn>
              <a:cxn ang="0">
                <a:pos x="7" y="530"/>
              </a:cxn>
              <a:cxn ang="0">
                <a:pos x="6" y="539"/>
              </a:cxn>
              <a:cxn ang="0">
                <a:pos x="8" y="545"/>
              </a:cxn>
              <a:cxn ang="0">
                <a:pos x="13" y="549"/>
              </a:cxn>
              <a:cxn ang="0">
                <a:pos x="19" y="550"/>
              </a:cxn>
              <a:cxn ang="0">
                <a:pos x="86" y="535"/>
              </a:cxn>
              <a:cxn ang="0">
                <a:pos x="85" y="543"/>
              </a:cxn>
              <a:cxn ang="0">
                <a:pos x="17" y="558"/>
              </a:cxn>
              <a:cxn ang="0">
                <a:pos x="9" y="557"/>
              </a:cxn>
              <a:cxn ang="0">
                <a:pos x="3" y="552"/>
              </a:cxn>
              <a:cxn ang="0">
                <a:pos x="0" y="543"/>
              </a:cxn>
              <a:cxn ang="0">
                <a:pos x="1" y="531"/>
              </a:cxn>
              <a:cxn ang="0">
                <a:pos x="49" y="289"/>
              </a:cxn>
              <a:cxn ang="0">
                <a:pos x="58" y="242"/>
              </a:cxn>
              <a:cxn ang="0">
                <a:pos x="100" y="33"/>
              </a:cxn>
              <a:cxn ang="0">
                <a:pos x="104" y="23"/>
              </a:cxn>
              <a:cxn ang="0">
                <a:pos x="110" y="14"/>
              </a:cxn>
              <a:cxn ang="0">
                <a:pos x="117" y="6"/>
              </a:cxn>
              <a:cxn ang="0">
                <a:pos x="126" y="1"/>
              </a:cxn>
              <a:cxn ang="0">
                <a:pos x="127" y="0"/>
              </a:cxn>
              <a:cxn ang="0">
                <a:pos x="128" y="6"/>
              </a:cxn>
            </a:cxnLst>
            <a:rect l="0" t="0" r="r" b="b"/>
            <a:pathLst>
              <a:path w="128" h="558">
                <a:moveTo>
                  <a:pt x="128" y="6"/>
                </a:moveTo>
                <a:cubicBezTo>
                  <a:pt x="124" y="7"/>
                  <a:pt x="124" y="7"/>
                  <a:pt x="124" y="7"/>
                </a:cubicBezTo>
                <a:cubicBezTo>
                  <a:pt x="122" y="8"/>
                  <a:pt x="120" y="9"/>
                  <a:pt x="118" y="11"/>
                </a:cubicBezTo>
                <a:cubicBezTo>
                  <a:pt x="116" y="13"/>
                  <a:pt x="114" y="15"/>
                  <a:pt x="112" y="17"/>
                </a:cubicBezTo>
                <a:cubicBezTo>
                  <a:pt x="111" y="19"/>
                  <a:pt x="109" y="21"/>
                  <a:pt x="108" y="24"/>
                </a:cubicBezTo>
                <a:cubicBezTo>
                  <a:pt x="107" y="26"/>
                  <a:pt x="106" y="28"/>
                  <a:pt x="106" y="31"/>
                </a:cubicBezTo>
                <a:cubicBezTo>
                  <a:pt x="64" y="240"/>
                  <a:pt x="64" y="240"/>
                  <a:pt x="64" y="240"/>
                </a:cubicBezTo>
                <a:cubicBezTo>
                  <a:pt x="55" y="287"/>
                  <a:pt x="55" y="287"/>
                  <a:pt x="55" y="287"/>
                </a:cubicBezTo>
                <a:cubicBezTo>
                  <a:pt x="7" y="530"/>
                  <a:pt x="7" y="530"/>
                  <a:pt x="7" y="530"/>
                </a:cubicBezTo>
                <a:cubicBezTo>
                  <a:pt x="6" y="533"/>
                  <a:pt x="6" y="536"/>
                  <a:pt x="6" y="539"/>
                </a:cubicBezTo>
                <a:cubicBezTo>
                  <a:pt x="6" y="541"/>
                  <a:pt x="7" y="544"/>
                  <a:pt x="8" y="545"/>
                </a:cubicBezTo>
                <a:cubicBezTo>
                  <a:pt x="9" y="547"/>
                  <a:pt x="11" y="548"/>
                  <a:pt x="13" y="549"/>
                </a:cubicBezTo>
                <a:cubicBezTo>
                  <a:pt x="14" y="550"/>
                  <a:pt x="17" y="550"/>
                  <a:pt x="19" y="550"/>
                </a:cubicBezTo>
                <a:cubicBezTo>
                  <a:pt x="86" y="535"/>
                  <a:pt x="86" y="535"/>
                  <a:pt x="86" y="535"/>
                </a:cubicBezTo>
                <a:cubicBezTo>
                  <a:pt x="85" y="543"/>
                  <a:pt x="85" y="543"/>
                  <a:pt x="85" y="543"/>
                </a:cubicBezTo>
                <a:cubicBezTo>
                  <a:pt x="17" y="558"/>
                  <a:pt x="17" y="558"/>
                  <a:pt x="17" y="558"/>
                </a:cubicBezTo>
                <a:cubicBezTo>
                  <a:pt x="14" y="558"/>
                  <a:pt x="11" y="558"/>
                  <a:pt x="9" y="557"/>
                </a:cubicBezTo>
                <a:cubicBezTo>
                  <a:pt x="6" y="556"/>
                  <a:pt x="4" y="554"/>
                  <a:pt x="3" y="552"/>
                </a:cubicBezTo>
                <a:cubicBezTo>
                  <a:pt x="1" y="550"/>
                  <a:pt x="0" y="547"/>
                  <a:pt x="0" y="543"/>
                </a:cubicBezTo>
                <a:cubicBezTo>
                  <a:pt x="0" y="540"/>
                  <a:pt x="0" y="536"/>
                  <a:pt x="1" y="531"/>
                </a:cubicBezTo>
                <a:cubicBezTo>
                  <a:pt x="49" y="289"/>
                  <a:pt x="49" y="289"/>
                  <a:pt x="49" y="289"/>
                </a:cubicBezTo>
                <a:cubicBezTo>
                  <a:pt x="58" y="242"/>
                  <a:pt x="58" y="242"/>
                  <a:pt x="58" y="242"/>
                </a:cubicBezTo>
                <a:cubicBezTo>
                  <a:pt x="100" y="33"/>
                  <a:pt x="100" y="33"/>
                  <a:pt x="100" y="33"/>
                </a:cubicBezTo>
                <a:cubicBezTo>
                  <a:pt x="101" y="30"/>
                  <a:pt x="102" y="26"/>
                  <a:pt x="104" y="23"/>
                </a:cubicBezTo>
                <a:cubicBezTo>
                  <a:pt x="105" y="20"/>
                  <a:pt x="107" y="17"/>
                  <a:pt x="110" y="14"/>
                </a:cubicBezTo>
                <a:cubicBezTo>
                  <a:pt x="112" y="11"/>
                  <a:pt x="114" y="8"/>
                  <a:pt x="117" y="6"/>
                </a:cubicBezTo>
                <a:cubicBezTo>
                  <a:pt x="120" y="4"/>
                  <a:pt x="123" y="2"/>
                  <a:pt x="126" y="1"/>
                </a:cubicBezTo>
                <a:cubicBezTo>
                  <a:pt x="127" y="0"/>
                  <a:pt x="127" y="0"/>
                  <a:pt x="127" y="0"/>
                </a:cubicBezTo>
                <a:lnTo>
                  <a:pt x="128" y="6"/>
                </a:lnTo>
                <a:close/>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22" name="Freeform 28"/>
          <p:cNvSpPr>
            <a:spLocks/>
          </p:cNvSpPr>
          <p:nvPr/>
        </p:nvSpPr>
        <p:spPr bwMode="auto">
          <a:xfrm>
            <a:off x="3125788" y="820762"/>
            <a:ext cx="1308100" cy="2038350"/>
          </a:xfrm>
          <a:custGeom>
            <a:avLst/>
            <a:gdLst/>
            <a:ahLst/>
            <a:cxnLst>
              <a:cxn ang="0">
                <a:pos x="46" y="9"/>
              </a:cxn>
              <a:cxn ang="0">
                <a:pos x="485" y="148"/>
              </a:cxn>
              <a:cxn ang="0">
                <a:pos x="496" y="154"/>
              </a:cxn>
              <a:cxn ang="0">
                <a:pos x="501" y="164"/>
              </a:cxn>
              <a:cxn ang="0">
                <a:pos x="501" y="175"/>
              </a:cxn>
              <a:cxn ang="0">
                <a:pos x="494" y="187"/>
              </a:cxn>
              <a:cxn ang="0">
                <a:pos x="113" y="656"/>
              </a:cxn>
              <a:cxn ang="0">
                <a:pos x="100" y="668"/>
              </a:cxn>
              <a:cxn ang="0">
                <a:pos x="84" y="679"/>
              </a:cxn>
              <a:cxn ang="0">
                <a:pos x="66" y="689"/>
              </a:cxn>
              <a:cxn ang="0">
                <a:pos x="49" y="694"/>
              </a:cxn>
              <a:cxn ang="0">
                <a:pos x="0" y="705"/>
              </a:cxn>
              <a:cxn ang="0">
                <a:pos x="0" y="716"/>
              </a:cxn>
              <a:cxn ang="0">
                <a:pos x="50" y="705"/>
              </a:cxn>
              <a:cxn ang="0">
                <a:pos x="69" y="699"/>
              </a:cxn>
              <a:cxn ang="0">
                <a:pos x="89" y="689"/>
              </a:cxn>
              <a:cxn ang="0">
                <a:pos x="108" y="676"/>
              </a:cxn>
              <a:cxn ang="0">
                <a:pos x="122" y="661"/>
              </a:cxn>
              <a:cxn ang="0">
                <a:pos x="506" y="190"/>
              </a:cxn>
              <a:cxn ang="0">
                <a:pos x="515" y="174"/>
              </a:cxn>
              <a:cxn ang="0">
                <a:pos x="515" y="159"/>
              </a:cxn>
              <a:cxn ang="0">
                <a:pos x="508" y="147"/>
              </a:cxn>
              <a:cxn ang="0">
                <a:pos x="493" y="138"/>
              </a:cxn>
              <a:cxn ang="0">
                <a:pos x="51" y="0"/>
              </a:cxn>
              <a:cxn ang="0">
                <a:pos x="46" y="9"/>
              </a:cxn>
            </a:cxnLst>
            <a:rect l="0" t="0" r="r" b="b"/>
            <a:pathLst>
              <a:path w="516" h="716">
                <a:moveTo>
                  <a:pt x="46" y="9"/>
                </a:moveTo>
                <a:cubicBezTo>
                  <a:pt x="485" y="148"/>
                  <a:pt x="485" y="148"/>
                  <a:pt x="485" y="148"/>
                </a:cubicBezTo>
                <a:cubicBezTo>
                  <a:pt x="490" y="150"/>
                  <a:pt x="493" y="152"/>
                  <a:pt x="496" y="154"/>
                </a:cubicBezTo>
                <a:cubicBezTo>
                  <a:pt x="499" y="157"/>
                  <a:pt x="500" y="160"/>
                  <a:pt x="501" y="164"/>
                </a:cubicBezTo>
                <a:cubicBezTo>
                  <a:pt x="502" y="167"/>
                  <a:pt x="502" y="171"/>
                  <a:pt x="501" y="175"/>
                </a:cubicBezTo>
                <a:cubicBezTo>
                  <a:pt x="500" y="179"/>
                  <a:pt x="498" y="183"/>
                  <a:pt x="494" y="187"/>
                </a:cubicBezTo>
                <a:cubicBezTo>
                  <a:pt x="113" y="656"/>
                  <a:pt x="113" y="656"/>
                  <a:pt x="113" y="656"/>
                </a:cubicBezTo>
                <a:cubicBezTo>
                  <a:pt x="109" y="660"/>
                  <a:pt x="105" y="664"/>
                  <a:pt x="100" y="668"/>
                </a:cubicBezTo>
                <a:cubicBezTo>
                  <a:pt x="95" y="672"/>
                  <a:pt x="89" y="676"/>
                  <a:pt x="84" y="679"/>
                </a:cubicBezTo>
                <a:cubicBezTo>
                  <a:pt x="78" y="683"/>
                  <a:pt x="72" y="686"/>
                  <a:pt x="66" y="689"/>
                </a:cubicBezTo>
                <a:cubicBezTo>
                  <a:pt x="60" y="691"/>
                  <a:pt x="55" y="693"/>
                  <a:pt x="49" y="694"/>
                </a:cubicBezTo>
                <a:cubicBezTo>
                  <a:pt x="0" y="705"/>
                  <a:pt x="0" y="705"/>
                  <a:pt x="0" y="705"/>
                </a:cubicBezTo>
                <a:cubicBezTo>
                  <a:pt x="0" y="716"/>
                  <a:pt x="0" y="716"/>
                  <a:pt x="0" y="716"/>
                </a:cubicBezTo>
                <a:cubicBezTo>
                  <a:pt x="50" y="705"/>
                  <a:pt x="50" y="705"/>
                  <a:pt x="50" y="705"/>
                </a:cubicBezTo>
                <a:cubicBezTo>
                  <a:pt x="56" y="704"/>
                  <a:pt x="63" y="702"/>
                  <a:pt x="69" y="699"/>
                </a:cubicBezTo>
                <a:cubicBezTo>
                  <a:pt x="76" y="696"/>
                  <a:pt x="83" y="693"/>
                  <a:pt x="89" y="689"/>
                </a:cubicBezTo>
                <a:cubicBezTo>
                  <a:pt x="96" y="685"/>
                  <a:pt x="102" y="680"/>
                  <a:pt x="108" y="676"/>
                </a:cubicBezTo>
                <a:cubicBezTo>
                  <a:pt x="113" y="671"/>
                  <a:pt x="118" y="666"/>
                  <a:pt x="122" y="661"/>
                </a:cubicBezTo>
                <a:cubicBezTo>
                  <a:pt x="506" y="190"/>
                  <a:pt x="506" y="190"/>
                  <a:pt x="506" y="190"/>
                </a:cubicBezTo>
                <a:cubicBezTo>
                  <a:pt x="510" y="185"/>
                  <a:pt x="513" y="180"/>
                  <a:pt x="515" y="174"/>
                </a:cubicBezTo>
                <a:cubicBezTo>
                  <a:pt x="516" y="169"/>
                  <a:pt x="516" y="164"/>
                  <a:pt x="515" y="159"/>
                </a:cubicBezTo>
                <a:cubicBezTo>
                  <a:pt x="514" y="154"/>
                  <a:pt x="511" y="150"/>
                  <a:pt x="508" y="147"/>
                </a:cubicBezTo>
                <a:cubicBezTo>
                  <a:pt x="504" y="143"/>
                  <a:pt x="499" y="140"/>
                  <a:pt x="493" y="138"/>
                </a:cubicBezTo>
                <a:cubicBezTo>
                  <a:pt x="51" y="0"/>
                  <a:pt x="51" y="0"/>
                  <a:pt x="51" y="0"/>
                </a:cubicBezTo>
                <a:lnTo>
                  <a:pt x="46" y="9"/>
                </a:lnTo>
                <a:close/>
              </a:path>
            </a:pathLst>
          </a:custGeom>
          <a:noFill/>
          <a:ln w="38100" cap="flat" cmpd="sng">
            <a:solidFill>
              <a:schemeClr val="accent1">
                <a:lumMod val="60000"/>
                <a:lumOff val="40000"/>
              </a:schemeClr>
            </a:solidFill>
            <a:prstDash val="solid"/>
            <a:miter lim="800000"/>
            <a:headEnd type="none" w="med" len="med"/>
            <a:tailEnd type="none" w="med" len="med"/>
          </a:ln>
          <a:effectLst/>
        </p:spPr>
        <p:txBody>
          <a:bodyPr/>
          <a:lstStyle/>
          <a:p>
            <a:endParaRPr lang="zh-CN" altLang="en-US">
              <a:latin typeface="微软雅黑" pitchFamily="34" charset="-122"/>
              <a:ea typeface="微软雅黑" pitchFamily="34" charset="-122"/>
            </a:endParaRPr>
          </a:p>
        </p:txBody>
      </p:sp>
      <p:sp>
        <p:nvSpPr>
          <p:cNvPr id="23" name="Line 39"/>
          <p:cNvSpPr>
            <a:spLocks noChangeShapeType="1"/>
          </p:cNvSpPr>
          <p:nvPr/>
        </p:nvSpPr>
        <p:spPr bwMode="auto">
          <a:xfrm>
            <a:off x="2627784" y="4659982"/>
            <a:ext cx="2232248" cy="0"/>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24" name="Oval 13"/>
          <p:cNvSpPr>
            <a:spLocks noChangeArrowheads="1"/>
          </p:cNvSpPr>
          <p:nvPr/>
        </p:nvSpPr>
        <p:spPr bwMode="auto">
          <a:xfrm>
            <a:off x="4788024" y="611914"/>
            <a:ext cx="144016" cy="144674"/>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28" name="Oval 13"/>
          <p:cNvSpPr>
            <a:spLocks noChangeArrowheads="1"/>
          </p:cNvSpPr>
          <p:nvPr/>
        </p:nvSpPr>
        <p:spPr bwMode="auto">
          <a:xfrm>
            <a:off x="4788024" y="931840"/>
            <a:ext cx="144016" cy="144674"/>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30" name="Oval 13"/>
          <p:cNvSpPr>
            <a:spLocks noChangeArrowheads="1"/>
          </p:cNvSpPr>
          <p:nvPr/>
        </p:nvSpPr>
        <p:spPr bwMode="auto">
          <a:xfrm>
            <a:off x="4788024" y="2216337"/>
            <a:ext cx="144016" cy="144674"/>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31" name="Oval 13"/>
          <p:cNvSpPr>
            <a:spLocks noChangeArrowheads="1"/>
          </p:cNvSpPr>
          <p:nvPr/>
        </p:nvSpPr>
        <p:spPr bwMode="auto">
          <a:xfrm>
            <a:off x="4788024" y="3169362"/>
            <a:ext cx="144016" cy="144674"/>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34" name="矩形 33"/>
          <p:cNvSpPr/>
          <p:nvPr/>
        </p:nvSpPr>
        <p:spPr>
          <a:xfrm>
            <a:off x="5076056" y="543763"/>
            <a:ext cx="4409623" cy="230832"/>
          </a:xfrm>
          <a:prstGeom prst="rect">
            <a:avLst/>
          </a:prstGeom>
          <a:effectLst/>
        </p:spPr>
        <p:txBody>
          <a:bodyPr wrap="square">
            <a:spAutoFit/>
          </a:bodyPr>
          <a:lstStyle/>
          <a:p>
            <a:r>
              <a:rPr lang="en-US" altLang="zh-CN" sz="900" b="1" dirty="0">
                <a:solidFill>
                  <a:schemeClr val="tx1">
                    <a:lumMod val="50000"/>
                    <a:lumOff val="50000"/>
                  </a:schemeClr>
                </a:solidFill>
                <a:latin typeface="微软雅黑" pitchFamily="34" charset="-122"/>
                <a:ea typeface="微软雅黑" pitchFamily="34" charset="-122"/>
              </a:rPr>
              <a:t>2010</a:t>
            </a:r>
            <a:r>
              <a:rPr lang="zh-CN" altLang="zh-CN" sz="900" b="1" dirty="0">
                <a:solidFill>
                  <a:schemeClr val="tx1">
                    <a:lumMod val="50000"/>
                    <a:lumOff val="50000"/>
                  </a:schemeClr>
                </a:solidFill>
                <a:latin typeface="微软雅黑" pitchFamily="34" charset="-122"/>
                <a:ea typeface="微软雅黑" pitchFamily="34" charset="-122"/>
              </a:rPr>
              <a:t>．</a:t>
            </a:r>
            <a:r>
              <a:rPr lang="en-US" altLang="zh-CN" sz="900" b="1" dirty="0" smtClean="0">
                <a:solidFill>
                  <a:schemeClr val="tx1">
                    <a:lumMod val="50000"/>
                    <a:lumOff val="50000"/>
                  </a:schemeClr>
                </a:solidFill>
                <a:latin typeface="微软雅黑" pitchFamily="34" charset="-122"/>
                <a:ea typeface="微软雅黑" pitchFamily="34" charset="-122"/>
              </a:rPr>
              <a:t>2 </a:t>
            </a:r>
            <a:r>
              <a:rPr lang="zh-CN" altLang="zh-CN" sz="900" b="1" dirty="0" smtClean="0">
                <a:solidFill>
                  <a:schemeClr val="tx1">
                    <a:lumMod val="50000"/>
                    <a:lumOff val="50000"/>
                  </a:schemeClr>
                </a:solidFill>
                <a:latin typeface="微软雅黑" pitchFamily="34" charset="-122"/>
                <a:ea typeface="微软雅黑" pitchFamily="34" charset="-122"/>
              </a:rPr>
              <a:t>宝</a:t>
            </a:r>
            <a:r>
              <a:rPr lang="zh-CN" altLang="zh-CN" sz="900" b="1" dirty="0">
                <a:solidFill>
                  <a:schemeClr val="tx1">
                    <a:lumMod val="50000"/>
                    <a:lumOff val="50000"/>
                  </a:schemeClr>
                </a:solidFill>
                <a:latin typeface="微软雅黑" pitchFamily="34" charset="-122"/>
                <a:ea typeface="微软雅黑" pitchFamily="34" charset="-122"/>
              </a:rPr>
              <a:t>付网络科技（上海）有限公司正式成立</a:t>
            </a:r>
            <a:r>
              <a:rPr lang="zh-CN" altLang="zh-CN" sz="900" dirty="0"/>
              <a:t>。</a:t>
            </a:r>
          </a:p>
        </p:txBody>
      </p:sp>
      <p:sp>
        <p:nvSpPr>
          <p:cNvPr id="36" name="矩形 35"/>
          <p:cNvSpPr/>
          <p:nvPr/>
        </p:nvSpPr>
        <p:spPr>
          <a:xfrm>
            <a:off x="5076057" y="876900"/>
            <a:ext cx="4067944" cy="369332"/>
          </a:xfrm>
          <a:prstGeom prst="rect">
            <a:avLst/>
          </a:prstGeom>
          <a:effectLst/>
        </p:spPr>
        <p:txBody>
          <a:bodyPr wrap="square">
            <a:spAutoFit/>
          </a:bodyPr>
          <a:lstStyle/>
          <a:p>
            <a:r>
              <a:rPr lang="en-US" altLang="zh-CN" sz="900" b="1" dirty="0">
                <a:solidFill>
                  <a:schemeClr val="tx1">
                    <a:lumMod val="50000"/>
                    <a:lumOff val="50000"/>
                  </a:schemeClr>
                </a:solidFill>
                <a:latin typeface="微软雅黑" pitchFamily="34" charset="-122"/>
                <a:ea typeface="微软雅黑" pitchFamily="34" charset="-122"/>
              </a:rPr>
              <a:t>2010</a:t>
            </a:r>
            <a:r>
              <a:rPr lang="zh-CN" altLang="zh-CN" sz="900" b="1" dirty="0" smtClean="0">
                <a:solidFill>
                  <a:schemeClr val="tx1">
                    <a:lumMod val="50000"/>
                    <a:lumOff val="50000"/>
                  </a:schemeClr>
                </a:solidFill>
                <a:latin typeface="微软雅黑" pitchFamily="34" charset="-122"/>
                <a:ea typeface="微软雅黑" pitchFamily="34" charset="-122"/>
              </a:rPr>
              <a:t>．</a:t>
            </a:r>
            <a:r>
              <a:rPr lang="en-US" altLang="zh-CN" sz="900" b="1" dirty="0" smtClean="0">
                <a:solidFill>
                  <a:schemeClr val="tx1">
                    <a:lumMod val="50000"/>
                    <a:lumOff val="50000"/>
                  </a:schemeClr>
                </a:solidFill>
                <a:latin typeface="微软雅黑" pitchFamily="34" charset="-122"/>
                <a:ea typeface="微软雅黑" pitchFamily="34" charset="-122"/>
              </a:rPr>
              <a:t>5 </a:t>
            </a:r>
            <a:r>
              <a:rPr lang="zh-CN" altLang="zh-CN" sz="900" b="1" dirty="0" smtClean="0">
                <a:solidFill>
                  <a:schemeClr val="tx1">
                    <a:lumMod val="50000"/>
                    <a:lumOff val="50000"/>
                  </a:schemeClr>
                </a:solidFill>
                <a:latin typeface="微软雅黑" pitchFamily="34" charset="-122"/>
                <a:ea typeface="微软雅黑" pitchFamily="34" charset="-122"/>
              </a:rPr>
              <a:t>宝</a:t>
            </a:r>
            <a:r>
              <a:rPr lang="zh-CN" altLang="zh-CN" sz="900" b="1" dirty="0">
                <a:solidFill>
                  <a:schemeClr val="tx1">
                    <a:lumMod val="50000"/>
                    <a:lumOff val="50000"/>
                  </a:schemeClr>
                </a:solidFill>
                <a:latin typeface="微软雅黑" pitchFamily="34" charset="-122"/>
                <a:ea typeface="微软雅黑" pitchFamily="34" charset="-122"/>
              </a:rPr>
              <a:t>付与</a:t>
            </a:r>
            <a:r>
              <a:rPr lang="en-US" altLang="zh-CN" sz="900" b="1" dirty="0" smtClean="0">
                <a:solidFill>
                  <a:schemeClr val="tx1">
                    <a:lumMod val="50000"/>
                    <a:lumOff val="50000"/>
                  </a:schemeClr>
                </a:solidFill>
                <a:latin typeface="微软雅黑" pitchFamily="34" charset="-122"/>
                <a:ea typeface="微软雅黑" pitchFamily="34" charset="-122"/>
              </a:rPr>
              <a:t>5173</a:t>
            </a:r>
            <a:r>
              <a:rPr lang="zh-CN" altLang="en-US" sz="900" b="1" dirty="0" smtClean="0">
                <a:solidFill>
                  <a:schemeClr val="tx1">
                    <a:lumMod val="50000"/>
                    <a:lumOff val="50000"/>
                  </a:schemeClr>
                </a:solidFill>
                <a:latin typeface="微软雅黑" pitchFamily="34" charset="-122"/>
                <a:ea typeface="微软雅黑" pitchFamily="34" charset="-122"/>
              </a:rPr>
              <a:t>、腾讯、</a:t>
            </a:r>
            <a:r>
              <a:rPr lang="zh-CN" altLang="zh-CN" sz="900" b="1" dirty="0">
                <a:solidFill>
                  <a:schemeClr val="tx1">
                    <a:lumMod val="50000"/>
                    <a:lumOff val="50000"/>
                  </a:schemeClr>
                </a:solidFill>
                <a:latin typeface="微软雅黑" pitchFamily="34" charset="-122"/>
                <a:ea typeface="微软雅黑" pitchFamily="34" charset="-122"/>
              </a:rPr>
              <a:t>新浪游戏</a:t>
            </a:r>
            <a:r>
              <a:rPr lang="zh-CN" altLang="en-US" sz="900" b="1" dirty="0">
                <a:solidFill>
                  <a:schemeClr val="tx1">
                    <a:lumMod val="50000"/>
                    <a:lumOff val="50000"/>
                  </a:schemeClr>
                </a:solidFill>
                <a:latin typeface="微软雅黑" pitchFamily="34" charset="-122"/>
                <a:ea typeface="微软雅黑" pitchFamily="34" charset="-122"/>
              </a:rPr>
              <a:t>、完美世界</a:t>
            </a:r>
            <a:r>
              <a:rPr lang="zh-CN" altLang="zh-CN" sz="900" b="1" dirty="0" smtClean="0">
                <a:solidFill>
                  <a:schemeClr val="tx1">
                    <a:lumMod val="50000"/>
                    <a:lumOff val="50000"/>
                  </a:schemeClr>
                </a:solidFill>
                <a:latin typeface="微软雅黑" pitchFamily="34" charset="-122"/>
                <a:ea typeface="微软雅黑" pitchFamily="34" charset="-122"/>
              </a:rPr>
              <a:t>达成</a:t>
            </a:r>
            <a:r>
              <a:rPr lang="zh-CN" altLang="zh-CN" sz="900" b="1" dirty="0">
                <a:solidFill>
                  <a:schemeClr val="tx1">
                    <a:lumMod val="50000"/>
                    <a:lumOff val="50000"/>
                  </a:schemeClr>
                </a:solidFill>
                <a:latin typeface="微软雅黑" pitchFamily="34" charset="-122"/>
                <a:ea typeface="微软雅黑" pitchFamily="34" charset="-122"/>
              </a:rPr>
              <a:t>合作，标志宝付正式进入支付行业。</a:t>
            </a:r>
          </a:p>
        </p:txBody>
      </p:sp>
      <p:pic>
        <p:nvPicPr>
          <p:cNvPr id="2" name="图片 1"/>
          <p:cNvPicPr>
            <a:picLocks noChangeAspect="1"/>
          </p:cNvPicPr>
          <p:nvPr/>
        </p:nvPicPr>
        <p:blipFill>
          <a:blip r:embed="rId3"/>
          <a:stretch>
            <a:fillRect/>
          </a:stretch>
        </p:blipFill>
        <p:spPr>
          <a:xfrm>
            <a:off x="719138" y="1180288"/>
            <a:ext cx="2813447" cy="1869865"/>
          </a:xfrm>
          <a:prstGeom prst="rect">
            <a:avLst/>
          </a:prstGeom>
        </p:spPr>
      </p:pic>
      <p:sp>
        <p:nvSpPr>
          <p:cNvPr id="32" name="矩形 31"/>
          <p:cNvSpPr/>
          <p:nvPr/>
        </p:nvSpPr>
        <p:spPr>
          <a:xfrm>
            <a:off x="5076056" y="2624948"/>
            <a:ext cx="4067944" cy="369332"/>
          </a:xfrm>
          <a:prstGeom prst="rect">
            <a:avLst/>
          </a:prstGeom>
          <a:effectLst/>
        </p:spPr>
        <p:txBody>
          <a:bodyPr wrap="square">
            <a:spAutoFit/>
          </a:bodyPr>
          <a:lstStyle/>
          <a:p>
            <a:r>
              <a:rPr lang="en-US" altLang="zh-CN" sz="900" b="1" dirty="0">
                <a:solidFill>
                  <a:schemeClr val="tx1">
                    <a:lumMod val="50000"/>
                    <a:lumOff val="50000"/>
                  </a:schemeClr>
                </a:solidFill>
                <a:latin typeface="微软雅黑" pitchFamily="34" charset="-122"/>
                <a:ea typeface="微软雅黑" pitchFamily="34" charset="-122"/>
              </a:rPr>
              <a:t>2012</a:t>
            </a:r>
            <a:r>
              <a:rPr lang="zh-CN" altLang="zh-CN" sz="900" b="1" dirty="0">
                <a:solidFill>
                  <a:schemeClr val="tx1">
                    <a:lumMod val="50000"/>
                    <a:lumOff val="50000"/>
                  </a:schemeClr>
                </a:solidFill>
                <a:latin typeface="微软雅黑" pitchFamily="34" charset="-122"/>
                <a:ea typeface="微软雅黑" pitchFamily="34" charset="-122"/>
              </a:rPr>
              <a:t>．</a:t>
            </a:r>
            <a:r>
              <a:rPr lang="en-US" altLang="zh-CN" sz="900" b="1" dirty="0" smtClean="0">
                <a:solidFill>
                  <a:schemeClr val="tx1">
                    <a:lumMod val="50000"/>
                    <a:lumOff val="50000"/>
                  </a:schemeClr>
                </a:solidFill>
                <a:latin typeface="微软雅黑" pitchFamily="34" charset="-122"/>
                <a:ea typeface="微软雅黑" pitchFamily="34" charset="-122"/>
              </a:rPr>
              <a:t>10 </a:t>
            </a:r>
            <a:r>
              <a:rPr lang="zh-CN" altLang="zh-CN" sz="900" b="1" dirty="0" smtClean="0">
                <a:solidFill>
                  <a:schemeClr val="tx1">
                    <a:lumMod val="50000"/>
                    <a:lumOff val="50000"/>
                  </a:schemeClr>
                </a:solidFill>
                <a:latin typeface="微软雅黑" pitchFamily="34" charset="-122"/>
                <a:ea typeface="微软雅黑" pitchFamily="34" charset="-122"/>
              </a:rPr>
              <a:t>宝</a:t>
            </a:r>
            <a:r>
              <a:rPr lang="zh-CN" altLang="zh-CN" sz="900" b="1" dirty="0">
                <a:solidFill>
                  <a:schemeClr val="tx1">
                    <a:lumMod val="50000"/>
                    <a:lumOff val="50000"/>
                  </a:schemeClr>
                </a:solidFill>
                <a:latin typeface="微软雅黑" pitchFamily="34" charset="-122"/>
                <a:ea typeface="微软雅黑" pitchFamily="34" charset="-122"/>
              </a:rPr>
              <a:t>付通过</a:t>
            </a:r>
            <a:r>
              <a:rPr lang="zh-CN" altLang="zh-CN" sz="900" b="1" dirty="0" smtClean="0">
                <a:solidFill>
                  <a:schemeClr val="tx1">
                    <a:lumMod val="50000"/>
                    <a:lumOff val="50000"/>
                  </a:schemeClr>
                </a:solidFill>
                <a:latin typeface="微软雅黑" pitchFamily="34" charset="-122"/>
                <a:ea typeface="微软雅黑" pitchFamily="34" charset="-122"/>
              </a:rPr>
              <a:t>了 </a:t>
            </a:r>
            <a:r>
              <a:rPr lang="en-US" altLang="zh-CN" sz="900" b="1" dirty="0" smtClean="0">
                <a:solidFill>
                  <a:schemeClr val="tx1">
                    <a:lumMod val="50000"/>
                    <a:lumOff val="50000"/>
                  </a:schemeClr>
                </a:solidFill>
                <a:latin typeface="微软雅黑" pitchFamily="34" charset="-122"/>
                <a:ea typeface="微软雅黑" pitchFamily="34" charset="-122"/>
              </a:rPr>
              <a:t>“</a:t>
            </a:r>
            <a:r>
              <a:rPr lang="zh-CN" altLang="zh-CN" sz="900" b="1" dirty="0">
                <a:solidFill>
                  <a:schemeClr val="tx1">
                    <a:lumMod val="50000"/>
                    <a:lumOff val="50000"/>
                  </a:schemeClr>
                </a:solidFill>
                <a:latin typeface="微软雅黑" pitchFamily="34" charset="-122"/>
                <a:ea typeface="微软雅黑" pitchFamily="34" charset="-122"/>
              </a:rPr>
              <a:t>可信网站身份验证</a:t>
            </a:r>
            <a:r>
              <a:rPr lang="en-US" altLang="zh-CN" sz="900" b="1" dirty="0" smtClean="0">
                <a:solidFill>
                  <a:schemeClr val="tx1">
                    <a:lumMod val="50000"/>
                    <a:lumOff val="50000"/>
                  </a:schemeClr>
                </a:solidFill>
                <a:latin typeface="微软雅黑" pitchFamily="34" charset="-122"/>
                <a:ea typeface="微软雅黑" pitchFamily="34" charset="-122"/>
              </a:rPr>
              <a:t>”</a:t>
            </a:r>
            <a:r>
              <a:rPr lang="zh-CN" altLang="zh-CN" sz="900" b="1" dirty="0" smtClean="0">
                <a:solidFill>
                  <a:schemeClr val="tx1">
                    <a:lumMod val="50000"/>
                    <a:lumOff val="50000"/>
                  </a:schemeClr>
                </a:solidFill>
                <a:latin typeface="微软雅黑" pitchFamily="34" charset="-122"/>
                <a:ea typeface="微软雅黑" pitchFamily="34" charset="-122"/>
              </a:rPr>
              <a:t> </a:t>
            </a:r>
            <a:r>
              <a:rPr lang="zh-CN" altLang="en-US" sz="900" b="1" dirty="0" smtClean="0">
                <a:solidFill>
                  <a:schemeClr val="tx1">
                    <a:lumMod val="50000"/>
                    <a:lumOff val="50000"/>
                  </a:schemeClr>
                </a:solidFill>
                <a:latin typeface="微软雅黑" pitchFamily="34" charset="-122"/>
                <a:ea typeface="微软雅黑" pitchFamily="34" charset="-122"/>
              </a:rPr>
              <a:t>及</a:t>
            </a:r>
            <a:r>
              <a:rPr lang="en-US" altLang="zh-CN" sz="900" b="1" dirty="0" smtClean="0">
                <a:solidFill>
                  <a:schemeClr val="tx1">
                    <a:lumMod val="50000"/>
                    <a:lumOff val="50000"/>
                  </a:schemeClr>
                </a:solidFill>
                <a:latin typeface="微软雅黑" pitchFamily="34" charset="-122"/>
                <a:ea typeface="微软雅黑" pitchFamily="34" charset="-122"/>
              </a:rPr>
              <a:t>“</a:t>
            </a:r>
            <a:r>
              <a:rPr lang="zh-CN" altLang="zh-CN" sz="900" b="1" dirty="0">
                <a:solidFill>
                  <a:schemeClr val="tx1">
                    <a:lumMod val="50000"/>
                    <a:lumOff val="50000"/>
                  </a:schemeClr>
                </a:solidFill>
                <a:latin typeface="微软雅黑" pitchFamily="34" charset="-122"/>
                <a:ea typeface="微软雅黑" pitchFamily="34" charset="-122"/>
              </a:rPr>
              <a:t>上海网络社会征信网</a:t>
            </a:r>
            <a:r>
              <a:rPr lang="en-US" altLang="zh-CN" sz="900" b="1" dirty="0">
                <a:solidFill>
                  <a:schemeClr val="tx1">
                    <a:lumMod val="50000"/>
                    <a:lumOff val="50000"/>
                  </a:schemeClr>
                </a:solidFill>
                <a:latin typeface="微软雅黑" pitchFamily="34" charset="-122"/>
                <a:ea typeface="微软雅黑" pitchFamily="34" charset="-122"/>
              </a:rPr>
              <a:t>”</a:t>
            </a:r>
            <a:r>
              <a:rPr lang="zh-CN" altLang="zh-CN" sz="900" b="1" dirty="0">
                <a:solidFill>
                  <a:schemeClr val="tx1">
                    <a:lumMod val="50000"/>
                    <a:lumOff val="50000"/>
                  </a:schemeClr>
                </a:solidFill>
                <a:latin typeface="微软雅黑" pitchFamily="34" charset="-122"/>
                <a:ea typeface="微软雅黑" pitchFamily="34" charset="-122"/>
              </a:rPr>
              <a:t>的诚信</a:t>
            </a:r>
            <a:r>
              <a:rPr lang="zh-CN" altLang="zh-CN" sz="900" b="1" dirty="0" smtClean="0">
                <a:solidFill>
                  <a:schemeClr val="tx1">
                    <a:lumMod val="50000"/>
                    <a:lumOff val="50000"/>
                  </a:schemeClr>
                </a:solidFill>
                <a:latin typeface="微软雅黑" pitchFamily="34" charset="-122"/>
                <a:ea typeface="微软雅黑" pitchFamily="34" charset="-122"/>
              </a:rPr>
              <a:t>评定</a:t>
            </a:r>
            <a:r>
              <a:rPr lang="zh-CN" altLang="en-US" sz="900" b="1" dirty="0" smtClean="0">
                <a:solidFill>
                  <a:schemeClr val="tx1">
                    <a:lumMod val="50000"/>
                    <a:lumOff val="50000"/>
                  </a:schemeClr>
                </a:solidFill>
                <a:latin typeface="微软雅黑" pitchFamily="34" charset="-122"/>
                <a:ea typeface="微软雅黑" pitchFamily="34" charset="-122"/>
              </a:rPr>
              <a:t>，</a:t>
            </a:r>
            <a:r>
              <a:rPr lang="zh-CN" altLang="zh-CN" sz="900" b="1" dirty="0" smtClean="0">
                <a:solidFill>
                  <a:schemeClr val="tx1">
                    <a:lumMod val="50000"/>
                    <a:lumOff val="50000"/>
                  </a:schemeClr>
                </a:solidFill>
                <a:latin typeface="微软雅黑" pitchFamily="34" charset="-122"/>
                <a:ea typeface="微软雅黑" pitchFamily="34" charset="-122"/>
              </a:rPr>
              <a:t>并</a:t>
            </a:r>
            <a:r>
              <a:rPr lang="zh-CN" altLang="zh-CN" sz="900" b="1" dirty="0">
                <a:solidFill>
                  <a:schemeClr val="tx1">
                    <a:lumMod val="50000"/>
                    <a:lumOff val="50000"/>
                  </a:schemeClr>
                </a:solidFill>
                <a:latin typeface="微软雅黑" pitchFamily="34" charset="-122"/>
                <a:ea typeface="微软雅黑" pitchFamily="34" charset="-122"/>
              </a:rPr>
              <a:t>在完成了相关部门诚信备案。</a:t>
            </a:r>
          </a:p>
        </p:txBody>
      </p:sp>
      <p:sp>
        <p:nvSpPr>
          <p:cNvPr id="35" name="Oval 13"/>
          <p:cNvSpPr>
            <a:spLocks noChangeArrowheads="1"/>
          </p:cNvSpPr>
          <p:nvPr/>
        </p:nvSpPr>
        <p:spPr bwMode="auto">
          <a:xfrm>
            <a:off x="4788024" y="1392684"/>
            <a:ext cx="144016" cy="144674"/>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37" name="矩形 36"/>
          <p:cNvSpPr/>
          <p:nvPr/>
        </p:nvSpPr>
        <p:spPr>
          <a:xfrm>
            <a:off x="5076056" y="1348537"/>
            <a:ext cx="3977575" cy="369332"/>
          </a:xfrm>
          <a:prstGeom prst="rect">
            <a:avLst/>
          </a:prstGeom>
          <a:effectLst/>
        </p:spPr>
        <p:txBody>
          <a:bodyPr wrap="square">
            <a:spAutoFit/>
          </a:bodyPr>
          <a:lstStyle/>
          <a:p>
            <a:r>
              <a:rPr lang="en-US" altLang="zh-CN" sz="900" b="1" dirty="0">
                <a:solidFill>
                  <a:schemeClr val="tx1">
                    <a:lumMod val="50000"/>
                    <a:lumOff val="50000"/>
                  </a:schemeClr>
                </a:solidFill>
                <a:latin typeface="微软雅黑" pitchFamily="34" charset="-122"/>
                <a:ea typeface="微软雅黑" pitchFamily="34" charset="-122"/>
              </a:rPr>
              <a:t>2011</a:t>
            </a:r>
            <a:r>
              <a:rPr lang="zh-CN" altLang="zh-CN" sz="900" b="1" dirty="0">
                <a:solidFill>
                  <a:schemeClr val="tx1">
                    <a:lumMod val="50000"/>
                    <a:lumOff val="50000"/>
                  </a:schemeClr>
                </a:solidFill>
                <a:latin typeface="微软雅黑" pitchFamily="34" charset="-122"/>
                <a:ea typeface="微软雅黑" pitchFamily="34" charset="-122"/>
              </a:rPr>
              <a:t>．</a:t>
            </a:r>
            <a:r>
              <a:rPr lang="en-US" altLang="zh-CN" sz="900" b="1" dirty="0">
                <a:solidFill>
                  <a:schemeClr val="tx1">
                    <a:lumMod val="50000"/>
                    <a:lumOff val="50000"/>
                  </a:schemeClr>
                </a:solidFill>
                <a:latin typeface="微软雅黑" pitchFamily="34" charset="-122"/>
                <a:ea typeface="微软雅黑" pitchFamily="34" charset="-122"/>
              </a:rPr>
              <a:t>7 </a:t>
            </a:r>
            <a:r>
              <a:rPr lang="zh-CN" altLang="zh-CN" sz="900" b="1" dirty="0">
                <a:solidFill>
                  <a:schemeClr val="tx1">
                    <a:lumMod val="50000"/>
                    <a:lumOff val="50000"/>
                  </a:schemeClr>
                </a:solidFill>
                <a:latin typeface="微软雅黑" pitchFamily="34" charset="-122"/>
                <a:ea typeface="微软雅黑" pitchFamily="34" charset="-122"/>
              </a:rPr>
              <a:t>宝付正式通过</a:t>
            </a:r>
            <a:r>
              <a:rPr lang="en-US" altLang="zh-CN" sz="900" b="1" dirty="0">
                <a:solidFill>
                  <a:schemeClr val="tx1">
                    <a:lumMod val="50000"/>
                    <a:lumOff val="50000"/>
                  </a:schemeClr>
                </a:solidFill>
                <a:latin typeface="微软雅黑" pitchFamily="34" charset="-122"/>
                <a:ea typeface="微软雅黑" pitchFamily="34" charset="-122"/>
              </a:rPr>
              <a:t>PCI </a:t>
            </a:r>
            <a:r>
              <a:rPr lang="en-US" altLang="zh-CN" sz="900" b="1" dirty="0" smtClean="0">
                <a:solidFill>
                  <a:schemeClr val="tx1">
                    <a:lumMod val="50000"/>
                    <a:lumOff val="50000"/>
                  </a:schemeClr>
                </a:solidFill>
                <a:latin typeface="微软雅黑" pitchFamily="34" charset="-122"/>
                <a:ea typeface="微软雅黑" pitchFamily="34" charset="-122"/>
              </a:rPr>
              <a:t>DSS</a:t>
            </a:r>
            <a:r>
              <a:rPr lang="zh-CN" altLang="en-US" sz="900" b="1" dirty="0" smtClean="0">
                <a:solidFill>
                  <a:schemeClr val="tx1">
                    <a:lumMod val="50000"/>
                    <a:lumOff val="50000"/>
                  </a:schemeClr>
                </a:solidFill>
                <a:latin typeface="微软雅黑" pitchFamily="34" charset="-122"/>
                <a:ea typeface="微软雅黑" pitchFamily="34" charset="-122"/>
              </a:rPr>
              <a:t>、</a:t>
            </a:r>
            <a:r>
              <a:rPr lang="zh-CN" altLang="zh-CN" sz="900" b="1" dirty="0">
                <a:solidFill>
                  <a:schemeClr val="tx1">
                    <a:lumMod val="50000"/>
                    <a:lumOff val="50000"/>
                  </a:schemeClr>
                </a:solidFill>
                <a:latin typeface="微软雅黑" pitchFamily="34" charset="-122"/>
                <a:ea typeface="微软雅黑" pitchFamily="34" charset="-122"/>
              </a:rPr>
              <a:t>威瑞信（</a:t>
            </a:r>
            <a:r>
              <a:rPr lang="en-US" altLang="zh-CN" sz="900" b="1" dirty="0">
                <a:solidFill>
                  <a:schemeClr val="tx1">
                    <a:lumMod val="50000"/>
                    <a:lumOff val="50000"/>
                  </a:schemeClr>
                </a:solidFill>
                <a:latin typeface="微软雅黑" pitchFamily="34" charset="-122"/>
                <a:ea typeface="微软雅黑" pitchFamily="34" charset="-122"/>
              </a:rPr>
              <a:t>VeriSign</a:t>
            </a:r>
            <a:r>
              <a:rPr lang="zh-CN" altLang="zh-CN" sz="900" b="1" dirty="0">
                <a:solidFill>
                  <a:schemeClr val="tx1">
                    <a:lumMod val="50000"/>
                    <a:lumOff val="50000"/>
                  </a:schemeClr>
                </a:solidFill>
                <a:latin typeface="微软雅黑" pitchFamily="34" charset="-122"/>
                <a:ea typeface="微软雅黑" pitchFamily="34" charset="-122"/>
              </a:rPr>
              <a:t>）</a:t>
            </a:r>
            <a:r>
              <a:rPr lang="zh-CN" altLang="en-US" sz="900" b="1" dirty="0">
                <a:solidFill>
                  <a:schemeClr val="tx1">
                    <a:lumMod val="50000"/>
                    <a:lumOff val="50000"/>
                  </a:schemeClr>
                </a:solidFill>
                <a:latin typeface="微软雅黑" pitchFamily="34" charset="-122"/>
                <a:ea typeface="微软雅黑" pitchFamily="34" charset="-122"/>
              </a:rPr>
              <a:t>、</a:t>
            </a:r>
            <a:r>
              <a:rPr lang="zh-CN" altLang="zh-CN" sz="900" b="1" dirty="0">
                <a:solidFill>
                  <a:schemeClr val="tx1">
                    <a:lumMod val="50000"/>
                    <a:lumOff val="50000"/>
                  </a:schemeClr>
                </a:solidFill>
                <a:latin typeface="微软雅黑" pitchFamily="34" charset="-122"/>
                <a:ea typeface="微软雅黑" pitchFamily="34" charset="-122"/>
              </a:rPr>
              <a:t>上海市信息安全</a:t>
            </a:r>
            <a:r>
              <a:rPr lang="zh-CN" altLang="zh-CN" sz="900" b="1" dirty="0" smtClean="0">
                <a:solidFill>
                  <a:schemeClr val="tx1">
                    <a:lumMod val="50000"/>
                    <a:lumOff val="50000"/>
                  </a:schemeClr>
                </a:solidFill>
                <a:latin typeface="微软雅黑" pitchFamily="34" charset="-122"/>
                <a:ea typeface="微软雅黑" pitchFamily="34" charset="-122"/>
              </a:rPr>
              <a:t>测评</a:t>
            </a:r>
            <a:r>
              <a:rPr lang="zh-CN" altLang="en-US" sz="900" b="1" dirty="0" smtClean="0">
                <a:solidFill>
                  <a:schemeClr val="tx1">
                    <a:lumMod val="50000"/>
                    <a:lumOff val="50000"/>
                  </a:schemeClr>
                </a:solidFill>
                <a:latin typeface="微软雅黑" pitchFamily="34" charset="-122"/>
                <a:ea typeface="微软雅黑" pitchFamily="34" charset="-122"/>
              </a:rPr>
              <a:t>、</a:t>
            </a:r>
            <a:r>
              <a:rPr lang="zh-CN" altLang="zh-CN" sz="900" b="1" dirty="0">
                <a:solidFill>
                  <a:schemeClr val="tx1">
                    <a:lumMod val="50000"/>
                    <a:lumOff val="50000"/>
                  </a:schemeClr>
                </a:solidFill>
                <a:latin typeface="微软雅黑" pitchFamily="34" charset="-122"/>
                <a:ea typeface="微软雅黑" pitchFamily="34" charset="-122"/>
              </a:rPr>
              <a:t>上海市非金融支付服务</a:t>
            </a:r>
            <a:r>
              <a:rPr lang="zh-CN" altLang="zh-CN" sz="900" b="1" dirty="0" smtClean="0">
                <a:solidFill>
                  <a:schemeClr val="tx1">
                    <a:lumMod val="50000"/>
                    <a:lumOff val="50000"/>
                  </a:schemeClr>
                </a:solidFill>
                <a:latin typeface="微软雅黑" pitchFamily="34" charset="-122"/>
                <a:ea typeface="微软雅黑" pitchFamily="34" charset="-122"/>
              </a:rPr>
              <a:t>机构</a:t>
            </a:r>
            <a:r>
              <a:rPr lang="zh-CN" altLang="en-US" sz="900" b="1" dirty="0" smtClean="0">
                <a:solidFill>
                  <a:schemeClr val="tx1">
                    <a:lumMod val="50000"/>
                    <a:lumOff val="50000"/>
                  </a:schemeClr>
                </a:solidFill>
                <a:latin typeface="微软雅黑" pitchFamily="34" charset="-122"/>
                <a:ea typeface="微软雅黑" pitchFamily="34" charset="-122"/>
              </a:rPr>
              <a:t>等国内外权威机构的认证、测评及检查</a:t>
            </a:r>
            <a:r>
              <a:rPr lang="zh-CN" altLang="zh-CN" sz="900" b="1" dirty="0" smtClean="0">
                <a:solidFill>
                  <a:schemeClr val="tx1">
                    <a:lumMod val="50000"/>
                    <a:lumOff val="50000"/>
                  </a:schemeClr>
                </a:solidFill>
                <a:latin typeface="微软雅黑" pitchFamily="34" charset="-122"/>
                <a:ea typeface="微软雅黑" pitchFamily="34" charset="-122"/>
              </a:rPr>
              <a:t>。</a:t>
            </a:r>
            <a:endParaRPr lang="zh-CN" altLang="zh-CN" sz="900" b="1" dirty="0">
              <a:solidFill>
                <a:schemeClr val="tx1">
                  <a:lumMod val="50000"/>
                  <a:lumOff val="50000"/>
                </a:schemeClr>
              </a:solidFill>
              <a:latin typeface="微软雅黑" pitchFamily="34" charset="-122"/>
              <a:ea typeface="微软雅黑" pitchFamily="34" charset="-122"/>
            </a:endParaRPr>
          </a:p>
        </p:txBody>
      </p:sp>
      <p:sp>
        <p:nvSpPr>
          <p:cNvPr id="40" name="矩形 39"/>
          <p:cNvSpPr/>
          <p:nvPr/>
        </p:nvSpPr>
        <p:spPr>
          <a:xfrm>
            <a:off x="5076056" y="1820174"/>
            <a:ext cx="4067944" cy="230832"/>
          </a:xfrm>
          <a:prstGeom prst="rect">
            <a:avLst/>
          </a:prstGeom>
          <a:effectLst/>
        </p:spPr>
        <p:txBody>
          <a:bodyPr wrap="square">
            <a:spAutoFit/>
          </a:bodyPr>
          <a:lstStyle/>
          <a:p>
            <a:r>
              <a:rPr lang="en-US" altLang="zh-CN" sz="900" b="1" dirty="0">
                <a:solidFill>
                  <a:schemeClr val="tx1">
                    <a:lumMod val="50000"/>
                    <a:lumOff val="50000"/>
                  </a:schemeClr>
                </a:solidFill>
                <a:latin typeface="微软雅黑" pitchFamily="34" charset="-122"/>
                <a:ea typeface="微软雅黑" pitchFamily="34" charset="-122"/>
              </a:rPr>
              <a:t>2011</a:t>
            </a:r>
            <a:r>
              <a:rPr lang="zh-CN" altLang="zh-CN" sz="900" b="1" dirty="0">
                <a:solidFill>
                  <a:schemeClr val="tx1">
                    <a:lumMod val="50000"/>
                    <a:lumOff val="50000"/>
                  </a:schemeClr>
                </a:solidFill>
                <a:latin typeface="微软雅黑" pitchFamily="34" charset="-122"/>
                <a:ea typeface="微软雅黑" pitchFamily="34" charset="-122"/>
              </a:rPr>
              <a:t>．</a:t>
            </a:r>
            <a:r>
              <a:rPr lang="en-US" altLang="zh-CN" sz="900" b="1" dirty="0" smtClean="0">
                <a:solidFill>
                  <a:schemeClr val="tx1">
                    <a:lumMod val="50000"/>
                    <a:lumOff val="50000"/>
                  </a:schemeClr>
                </a:solidFill>
                <a:latin typeface="微软雅黑" pitchFamily="34" charset="-122"/>
                <a:ea typeface="微软雅黑" pitchFamily="34" charset="-122"/>
              </a:rPr>
              <a:t>12 </a:t>
            </a:r>
            <a:r>
              <a:rPr lang="zh-CN" altLang="zh-CN" sz="900" b="1" dirty="0" smtClean="0">
                <a:solidFill>
                  <a:schemeClr val="tx1">
                    <a:lumMod val="50000"/>
                    <a:lumOff val="50000"/>
                  </a:schemeClr>
                </a:solidFill>
                <a:latin typeface="微软雅黑" pitchFamily="34" charset="-122"/>
                <a:ea typeface="微软雅黑" pitchFamily="34" charset="-122"/>
              </a:rPr>
              <a:t>宝</a:t>
            </a:r>
            <a:r>
              <a:rPr lang="zh-CN" altLang="zh-CN" sz="900" b="1" dirty="0">
                <a:solidFill>
                  <a:schemeClr val="tx1">
                    <a:lumMod val="50000"/>
                    <a:lumOff val="50000"/>
                  </a:schemeClr>
                </a:solidFill>
                <a:latin typeface="微软雅黑" pitchFamily="34" charset="-122"/>
                <a:ea typeface="微软雅黑" pitchFamily="34" charset="-122"/>
              </a:rPr>
              <a:t>付荣获了由中国人民银行颁发的《支付业务许可证》。</a:t>
            </a:r>
          </a:p>
        </p:txBody>
      </p:sp>
      <p:sp>
        <p:nvSpPr>
          <p:cNvPr id="41" name="Oval 13"/>
          <p:cNvSpPr>
            <a:spLocks noChangeArrowheads="1"/>
          </p:cNvSpPr>
          <p:nvPr/>
        </p:nvSpPr>
        <p:spPr bwMode="auto">
          <a:xfrm>
            <a:off x="4788024" y="1851894"/>
            <a:ext cx="144016" cy="144674"/>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42" name="矩形 41"/>
          <p:cNvSpPr/>
          <p:nvPr/>
        </p:nvSpPr>
        <p:spPr>
          <a:xfrm>
            <a:off x="5077127" y="2153311"/>
            <a:ext cx="4066873" cy="369332"/>
          </a:xfrm>
          <a:prstGeom prst="rect">
            <a:avLst/>
          </a:prstGeom>
          <a:effectLst/>
        </p:spPr>
        <p:txBody>
          <a:bodyPr wrap="square">
            <a:spAutoFit/>
          </a:bodyPr>
          <a:lstStyle/>
          <a:p>
            <a:r>
              <a:rPr lang="en-US" altLang="zh-CN" sz="900" b="1" dirty="0">
                <a:solidFill>
                  <a:schemeClr val="tx1">
                    <a:lumMod val="50000"/>
                    <a:lumOff val="50000"/>
                  </a:schemeClr>
                </a:solidFill>
                <a:latin typeface="微软雅黑" pitchFamily="34" charset="-122"/>
                <a:ea typeface="微软雅黑" pitchFamily="34" charset="-122"/>
              </a:rPr>
              <a:t>2012</a:t>
            </a:r>
            <a:r>
              <a:rPr lang="zh-CN" altLang="zh-CN" sz="900" b="1" dirty="0">
                <a:solidFill>
                  <a:schemeClr val="tx1">
                    <a:lumMod val="50000"/>
                    <a:lumOff val="50000"/>
                  </a:schemeClr>
                </a:solidFill>
                <a:latin typeface="微软雅黑" pitchFamily="34" charset="-122"/>
                <a:ea typeface="微软雅黑" pitchFamily="34" charset="-122"/>
              </a:rPr>
              <a:t>．</a:t>
            </a:r>
            <a:r>
              <a:rPr lang="en-US" altLang="zh-CN" sz="900" b="1" dirty="0" smtClean="0">
                <a:solidFill>
                  <a:schemeClr val="tx1">
                    <a:lumMod val="50000"/>
                    <a:lumOff val="50000"/>
                  </a:schemeClr>
                </a:solidFill>
                <a:latin typeface="微软雅黑" pitchFamily="34" charset="-122"/>
                <a:ea typeface="微软雅黑" pitchFamily="34" charset="-122"/>
              </a:rPr>
              <a:t>4 </a:t>
            </a:r>
            <a:r>
              <a:rPr lang="zh-CN" altLang="zh-CN" sz="900" b="1" dirty="0" smtClean="0">
                <a:solidFill>
                  <a:schemeClr val="tx1">
                    <a:lumMod val="50000"/>
                    <a:lumOff val="50000"/>
                  </a:schemeClr>
                </a:solidFill>
                <a:latin typeface="微软雅黑" pitchFamily="34" charset="-122"/>
                <a:ea typeface="微软雅黑" pitchFamily="34" charset="-122"/>
              </a:rPr>
              <a:t>宝</a:t>
            </a:r>
            <a:r>
              <a:rPr lang="zh-CN" altLang="zh-CN" sz="900" b="1" dirty="0">
                <a:solidFill>
                  <a:schemeClr val="tx1">
                    <a:lumMod val="50000"/>
                    <a:lumOff val="50000"/>
                  </a:schemeClr>
                </a:solidFill>
                <a:latin typeface="微软雅黑" pitchFamily="34" charset="-122"/>
                <a:ea typeface="微软雅黑" pitchFamily="34" charset="-122"/>
              </a:rPr>
              <a:t>付在张江高科技园区建立公司</a:t>
            </a:r>
            <a:r>
              <a:rPr lang="zh-CN" altLang="zh-CN" sz="900" b="1" dirty="0" smtClean="0">
                <a:solidFill>
                  <a:schemeClr val="tx1">
                    <a:lumMod val="50000"/>
                    <a:lumOff val="50000"/>
                  </a:schemeClr>
                </a:solidFill>
                <a:latin typeface="微软雅黑" pitchFamily="34" charset="-122"/>
                <a:ea typeface="微软雅黑" pitchFamily="34" charset="-122"/>
              </a:rPr>
              <a:t>总部</a:t>
            </a:r>
            <a:r>
              <a:rPr lang="zh-CN" altLang="en-US" sz="900" b="1" dirty="0" smtClean="0">
                <a:solidFill>
                  <a:schemeClr val="tx1">
                    <a:lumMod val="50000"/>
                    <a:lumOff val="50000"/>
                  </a:schemeClr>
                </a:solidFill>
                <a:latin typeface="微软雅黑" pitchFamily="34" charset="-122"/>
                <a:ea typeface="微软雅黑" pitchFamily="34" charset="-122"/>
              </a:rPr>
              <a:t>，</a:t>
            </a:r>
            <a:r>
              <a:rPr lang="zh-CN" altLang="zh-CN" sz="900" b="1" dirty="0" smtClean="0">
                <a:solidFill>
                  <a:schemeClr val="tx1">
                    <a:lumMod val="50000"/>
                    <a:lumOff val="50000"/>
                  </a:schemeClr>
                </a:solidFill>
                <a:latin typeface="微软雅黑" pitchFamily="34" charset="-122"/>
                <a:ea typeface="微软雅黑" pitchFamily="34" charset="-122"/>
              </a:rPr>
              <a:t>与</a:t>
            </a:r>
            <a:r>
              <a:rPr lang="zh-CN" altLang="zh-CN" sz="900" b="1" dirty="0">
                <a:solidFill>
                  <a:schemeClr val="tx1">
                    <a:lumMod val="50000"/>
                    <a:lumOff val="50000"/>
                  </a:schemeClr>
                </a:solidFill>
                <a:latin typeface="微软雅黑" pitchFamily="34" charset="-122"/>
                <a:ea typeface="微软雅黑" pitchFamily="34" charset="-122"/>
              </a:rPr>
              <a:t>宝付合作的国内金融机构已达到</a:t>
            </a:r>
            <a:r>
              <a:rPr lang="en-US" altLang="zh-CN" sz="900" b="1" dirty="0">
                <a:solidFill>
                  <a:schemeClr val="tx1">
                    <a:lumMod val="50000"/>
                    <a:lumOff val="50000"/>
                  </a:schemeClr>
                </a:solidFill>
                <a:latin typeface="微软雅黑" pitchFamily="34" charset="-122"/>
                <a:ea typeface="微软雅黑" pitchFamily="34" charset="-122"/>
              </a:rPr>
              <a:t>30</a:t>
            </a:r>
            <a:r>
              <a:rPr lang="zh-CN" altLang="zh-CN" sz="900" b="1" dirty="0">
                <a:solidFill>
                  <a:schemeClr val="tx1">
                    <a:lumMod val="50000"/>
                    <a:lumOff val="50000"/>
                  </a:schemeClr>
                </a:solidFill>
                <a:latin typeface="微软雅黑" pitchFamily="34" charset="-122"/>
                <a:ea typeface="微软雅黑" pitchFamily="34" charset="-122"/>
              </a:rPr>
              <a:t>余家。</a:t>
            </a:r>
          </a:p>
        </p:txBody>
      </p:sp>
      <p:sp>
        <p:nvSpPr>
          <p:cNvPr id="44" name="Oval 13"/>
          <p:cNvSpPr>
            <a:spLocks noChangeArrowheads="1"/>
          </p:cNvSpPr>
          <p:nvPr/>
        </p:nvSpPr>
        <p:spPr bwMode="auto">
          <a:xfrm>
            <a:off x="4788024" y="2668170"/>
            <a:ext cx="144016" cy="144674"/>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45" name="矩形 44"/>
          <p:cNvSpPr/>
          <p:nvPr/>
        </p:nvSpPr>
        <p:spPr>
          <a:xfrm>
            <a:off x="5076056" y="3096585"/>
            <a:ext cx="4067944" cy="230832"/>
          </a:xfrm>
          <a:prstGeom prst="rect">
            <a:avLst/>
          </a:prstGeom>
          <a:effectLst/>
        </p:spPr>
        <p:txBody>
          <a:bodyPr wrap="square">
            <a:spAutoFit/>
          </a:bodyPr>
          <a:lstStyle/>
          <a:p>
            <a:r>
              <a:rPr lang="en-US" altLang="zh-CN" sz="900" b="1" dirty="0">
                <a:solidFill>
                  <a:schemeClr val="tx1">
                    <a:lumMod val="50000"/>
                    <a:lumOff val="50000"/>
                  </a:schemeClr>
                </a:solidFill>
                <a:latin typeface="微软雅黑" pitchFamily="34" charset="-122"/>
                <a:ea typeface="微软雅黑" pitchFamily="34" charset="-122"/>
              </a:rPr>
              <a:t>2013</a:t>
            </a:r>
            <a:r>
              <a:rPr lang="zh-CN" altLang="zh-CN" sz="900" b="1" dirty="0">
                <a:solidFill>
                  <a:schemeClr val="tx1">
                    <a:lumMod val="50000"/>
                    <a:lumOff val="50000"/>
                  </a:schemeClr>
                </a:solidFill>
                <a:latin typeface="微软雅黑" pitchFamily="34" charset="-122"/>
                <a:ea typeface="微软雅黑" pitchFamily="34" charset="-122"/>
              </a:rPr>
              <a:t>．</a:t>
            </a:r>
            <a:r>
              <a:rPr lang="en-US" altLang="zh-CN" sz="900" b="1" dirty="0" smtClean="0">
                <a:solidFill>
                  <a:schemeClr val="tx1">
                    <a:lumMod val="50000"/>
                    <a:lumOff val="50000"/>
                  </a:schemeClr>
                </a:solidFill>
                <a:latin typeface="微软雅黑" pitchFamily="34" charset="-122"/>
                <a:ea typeface="微软雅黑" pitchFamily="34" charset="-122"/>
              </a:rPr>
              <a:t>2 </a:t>
            </a:r>
            <a:r>
              <a:rPr lang="zh-CN" altLang="zh-CN" sz="900" b="1" dirty="0" smtClean="0">
                <a:solidFill>
                  <a:schemeClr val="tx1">
                    <a:lumMod val="50000"/>
                    <a:lumOff val="50000"/>
                  </a:schemeClr>
                </a:solidFill>
                <a:latin typeface="微软雅黑" pitchFamily="34" charset="-122"/>
                <a:ea typeface="微软雅黑" pitchFamily="34" charset="-122"/>
              </a:rPr>
              <a:t>宝</a:t>
            </a:r>
            <a:r>
              <a:rPr lang="zh-CN" altLang="zh-CN" sz="900" b="1" dirty="0">
                <a:solidFill>
                  <a:schemeClr val="tx1">
                    <a:lumMod val="50000"/>
                    <a:lumOff val="50000"/>
                  </a:schemeClr>
                </a:solidFill>
                <a:latin typeface="微软雅黑" pitchFamily="34" charset="-122"/>
                <a:ea typeface="微软雅黑" pitchFamily="34" charset="-122"/>
              </a:rPr>
              <a:t>付荣获了</a:t>
            </a:r>
            <a:r>
              <a:rPr lang="zh-CN" altLang="zh-CN" sz="900" b="1" dirty="0" smtClean="0">
                <a:solidFill>
                  <a:schemeClr val="tx1">
                    <a:lumMod val="50000"/>
                    <a:lumOff val="50000"/>
                  </a:schemeClr>
                </a:solidFill>
                <a:latin typeface="微软雅黑" pitchFamily="34" charset="-122"/>
                <a:ea typeface="微软雅黑" pitchFamily="34" charset="-122"/>
              </a:rPr>
              <a:t>由</a:t>
            </a:r>
            <a:r>
              <a:rPr lang="zh-CN" altLang="en-US" sz="900" b="1" dirty="0" smtClean="0">
                <a:solidFill>
                  <a:schemeClr val="tx1">
                    <a:lumMod val="50000"/>
                    <a:lumOff val="50000"/>
                  </a:schemeClr>
                </a:solidFill>
                <a:latin typeface="微软雅黑" pitchFamily="34" charset="-122"/>
                <a:ea typeface="微软雅黑" pitchFamily="34" charset="-122"/>
              </a:rPr>
              <a:t>上海市科委</a:t>
            </a:r>
            <a:r>
              <a:rPr lang="zh-CN" altLang="zh-CN" sz="900" b="1" dirty="0" smtClean="0">
                <a:solidFill>
                  <a:schemeClr val="tx1">
                    <a:lumMod val="50000"/>
                    <a:lumOff val="50000"/>
                  </a:schemeClr>
                </a:solidFill>
                <a:latin typeface="微软雅黑" pitchFamily="34" charset="-122"/>
                <a:ea typeface="微软雅黑" pitchFamily="34" charset="-122"/>
              </a:rPr>
              <a:t>颁发</a:t>
            </a:r>
            <a:r>
              <a:rPr lang="zh-CN" altLang="zh-CN" sz="900" b="1" dirty="0">
                <a:solidFill>
                  <a:schemeClr val="tx1">
                    <a:lumMod val="50000"/>
                    <a:lumOff val="50000"/>
                  </a:schemeClr>
                </a:solidFill>
                <a:latin typeface="微软雅黑" pitchFamily="34" charset="-122"/>
                <a:ea typeface="微软雅黑" pitchFamily="34" charset="-122"/>
              </a:rPr>
              <a:t>的《高新技术企业证书》。</a:t>
            </a:r>
          </a:p>
        </p:txBody>
      </p:sp>
      <p:sp>
        <p:nvSpPr>
          <p:cNvPr id="38" name="Oval 13"/>
          <p:cNvSpPr>
            <a:spLocks noChangeArrowheads="1"/>
          </p:cNvSpPr>
          <p:nvPr/>
        </p:nvSpPr>
        <p:spPr bwMode="auto">
          <a:xfrm>
            <a:off x="4788024" y="3472801"/>
            <a:ext cx="144016" cy="144674"/>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39" name="矩形 38"/>
          <p:cNvSpPr/>
          <p:nvPr/>
        </p:nvSpPr>
        <p:spPr>
          <a:xfrm>
            <a:off x="5076056" y="4095996"/>
            <a:ext cx="4067944" cy="230832"/>
          </a:xfrm>
          <a:prstGeom prst="rect">
            <a:avLst/>
          </a:prstGeom>
          <a:effectLst/>
        </p:spPr>
        <p:txBody>
          <a:bodyPr wrap="square">
            <a:spAutoFit/>
          </a:bodyPr>
          <a:lstStyle/>
          <a:p>
            <a:pPr lvl="0"/>
            <a:r>
              <a:rPr lang="en-US" altLang="zh-CN" sz="900" b="1" dirty="0" smtClean="0">
                <a:solidFill>
                  <a:schemeClr val="tx1">
                    <a:lumMod val="50000"/>
                    <a:lumOff val="50000"/>
                  </a:schemeClr>
                </a:solidFill>
                <a:latin typeface="微软雅黑" pitchFamily="34" charset="-122"/>
                <a:ea typeface="微软雅黑" pitchFamily="34" charset="-122"/>
              </a:rPr>
              <a:t>2014</a:t>
            </a:r>
            <a:r>
              <a:rPr lang="zh-CN" altLang="zh-CN" sz="900" b="1" dirty="0" smtClean="0">
                <a:solidFill>
                  <a:schemeClr val="tx1">
                    <a:lumMod val="50000"/>
                    <a:lumOff val="50000"/>
                  </a:schemeClr>
                </a:solidFill>
                <a:latin typeface="微软雅黑" pitchFamily="34" charset="-122"/>
                <a:ea typeface="微软雅黑" pitchFamily="34" charset="-122"/>
              </a:rPr>
              <a:t>．</a:t>
            </a:r>
            <a:r>
              <a:rPr lang="en-US" altLang="zh-CN" sz="900" b="1" dirty="0" smtClean="0">
                <a:solidFill>
                  <a:schemeClr val="tx1">
                    <a:lumMod val="50000"/>
                    <a:lumOff val="50000"/>
                  </a:schemeClr>
                </a:solidFill>
                <a:latin typeface="微软雅黑" pitchFamily="34" charset="-122"/>
                <a:ea typeface="微软雅黑" pitchFamily="34" charset="-122"/>
              </a:rPr>
              <a:t>6 </a:t>
            </a:r>
            <a:r>
              <a:rPr lang="zh-CN" altLang="zh-CN" sz="900" b="1" dirty="0" smtClean="0">
                <a:solidFill>
                  <a:schemeClr val="tx1">
                    <a:lumMod val="50000"/>
                    <a:lumOff val="50000"/>
                  </a:schemeClr>
                </a:solidFill>
                <a:latin typeface="微软雅黑" pitchFamily="34" charset="-122"/>
                <a:ea typeface="微软雅黑" pitchFamily="34" charset="-122"/>
              </a:rPr>
              <a:t>宝</a:t>
            </a:r>
            <a:r>
              <a:rPr lang="zh-CN" altLang="zh-CN" sz="900" b="1" dirty="0">
                <a:solidFill>
                  <a:schemeClr val="tx1">
                    <a:lumMod val="50000"/>
                    <a:lumOff val="50000"/>
                  </a:schemeClr>
                </a:solidFill>
                <a:latin typeface="微软雅黑" pitchFamily="34" charset="-122"/>
                <a:ea typeface="微软雅黑" pitchFamily="34" charset="-122"/>
              </a:rPr>
              <a:t>付荣获了上海市</a:t>
            </a:r>
            <a:r>
              <a:rPr lang="en-US" altLang="zh-CN" sz="900" b="1" dirty="0">
                <a:solidFill>
                  <a:schemeClr val="tx1">
                    <a:lumMod val="50000"/>
                    <a:lumOff val="50000"/>
                  </a:schemeClr>
                </a:solidFill>
                <a:latin typeface="微软雅黑" pitchFamily="34" charset="-122"/>
                <a:ea typeface="微软雅黑" pitchFamily="34" charset="-122"/>
              </a:rPr>
              <a:t>“</a:t>
            </a:r>
            <a:r>
              <a:rPr lang="zh-CN" altLang="zh-CN" sz="900" b="1" dirty="0">
                <a:solidFill>
                  <a:schemeClr val="tx1">
                    <a:lumMod val="50000"/>
                    <a:lumOff val="50000"/>
                  </a:schemeClr>
                </a:solidFill>
                <a:latin typeface="微软雅黑" pitchFamily="34" charset="-122"/>
                <a:ea typeface="微软雅黑" pitchFamily="34" charset="-122"/>
              </a:rPr>
              <a:t>科技小巨人培育企业</a:t>
            </a:r>
            <a:r>
              <a:rPr lang="en-US" altLang="zh-CN" sz="900" b="1" dirty="0">
                <a:solidFill>
                  <a:schemeClr val="tx1">
                    <a:lumMod val="50000"/>
                    <a:lumOff val="50000"/>
                  </a:schemeClr>
                </a:solidFill>
                <a:latin typeface="微软雅黑" pitchFamily="34" charset="-122"/>
                <a:ea typeface="微软雅黑" pitchFamily="34" charset="-122"/>
              </a:rPr>
              <a:t>”</a:t>
            </a:r>
            <a:r>
              <a:rPr lang="zh-CN" altLang="zh-CN" sz="900" b="1" dirty="0">
                <a:solidFill>
                  <a:schemeClr val="tx1">
                    <a:lumMod val="50000"/>
                    <a:lumOff val="50000"/>
                  </a:schemeClr>
                </a:solidFill>
                <a:latin typeface="微软雅黑" pitchFamily="34" charset="-122"/>
                <a:ea typeface="微软雅黑" pitchFamily="34" charset="-122"/>
              </a:rPr>
              <a:t>称号。</a:t>
            </a:r>
          </a:p>
        </p:txBody>
      </p:sp>
      <p:sp>
        <p:nvSpPr>
          <p:cNvPr id="33" name="矩形 32"/>
          <p:cNvSpPr/>
          <p:nvPr/>
        </p:nvSpPr>
        <p:spPr>
          <a:xfrm>
            <a:off x="5076056" y="3429722"/>
            <a:ext cx="4067944" cy="230832"/>
          </a:xfrm>
          <a:prstGeom prst="rect">
            <a:avLst/>
          </a:prstGeom>
          <a:effectLst/>
        </p:spPr>
        <p:txBody>
          <a:bodyPr wrap="square">
            <a:spAutoFit/>
          </a:bodyPr>
          <a:lstStyle/>
          <a:p>
            <a:r>
              <a:rPr lang="en-US" altLang="zh-CN" sz="900" b="1" dirty="0" smtClean="0">
                <a:solidFill>
                  <a:schemeClr val="tx1">
                    <a:lumMod val="50000"/>
                    <a:lumOff val="50000"/>
                  </a:schemeClr>
                </a:solidFill>
                <a:latin typeface="微软雅黑" pitchFamily="34" charset="-122"/>
                <a:ea typeface="微软雅黑" pitchFamily="34" charset="-122"/>
              </a:rPr>
              <a:t>2013</a:t>
            </a:r>
            <a:r>
              <a:rPr lang="zh-CN" altLang="zh-CN" sz="900" b="1" dirty="0" smtClean="0">
                <a:solidFill>
                  <a:schemeClr val="tx1">
                    <a:lumMod val="50000"/>
                    <a:lumOff val="50000"/>
                  </a:schemeClr>
                </a:solidFill>
                <a:latin typeface="微软雅黑" pitchFamily="34" charset="-122"/>
                <a:ea typeface="微软雅黑" pitchFamily="34" charset="-122"/>
              </a:rPr>
              <a:t>．</a:t>
            </a:r>
            <a:r>
              <a:rPr lang="en-US" altLang="zh-CN" sz="900" b="1" dirty="0" smtClean="0">
                <a:solidFill>
                  <a:schemeClr val="tx1">
                    <a:lumMod val="50000"/>
                    <a:lumOff val="50000"/>
                  </a:schemeClr>
                </a:solidFill>
                <a:latin typeface="微软雅黑" pitchFamily="34" charset="-122"/>
                <a:ea typeface="微软雅黑" pitchFamily="34" charset="-122"/>
              </a:rPr>
              <a:t>4</a:t>
            </a:r>
            <a:r>
              <a:rPr lang="zh-CN" altLang="en-US" sz="900" b="1" dirty="0">
                <a:solidFill>
                  <a:schemeClr val="tx1">
                    <a:lumMod val="50000"/>
                    <a:lumOff val="50000"/>
                  </a:schemeClr>
                </a:solidFill>
                <a:latin typeface="微软雅黑" pitchFamily="34" charset="-122"/>
                <a:ea typeface="微软雅黑" pitchFamily="34" charset="-122"/>
              </a:rPr>
              <a:t>宝付获得国家版权局颁发的</a:t>
            </a:r>
            <a:r>
              <a:rPr lang="en-US" altLang="zh-CN" sz="900" b="1" dirty="0">
                <a:solidFill>
                  <a:schemeClr val="tx1">
                    <a:lumMod val="50000"/>
                    <a:lumOff val="50000"/>
                  </a:schemeClr>
                </a:solidFill>
                <a:latin typeface="微软雅黑" pitchFamily="34" charset="-122"/>
                <a:ea typeface="微软雅黑" pitchFamily="34" charset="-122"/>
              </a:rPr>
              <a:t>《</a:t>
            </a:r>
            <a:r>
              <a:rPr lang="zh-CN" altLang="en-US" sz="900" b="1" dirty="0">
                <a:solidFill>
                  <a:schemeClr val="tx1">
                    <a:lumMod val="50000"/>
                    <a:lumOff val="50000"/>
                  </a:schemeClr>
                </a:solidFill>
                <a:latin typeface="微软雅黑" pitchFamily="34" charset="-122"/>
                <a:ea typeface="微软雅黑" pitchFamily="34" charset="-122"/>
              </a:rPr>
              <a:t>计算机软件著作权登记证书</a:t>
            </a:r>
            <a:r>
              <a:rPr lang="en-US" altLang="zh-CN" sz="900" b="1" dirty="0" smtClean="0">
                <a:solidFill>
                  <a:schemeClr val="tx1">
                    <a:lumMod val="50000"/>
                    <a:lumOff val="50000"/>
                  </a:schemeClr>
                </a:solidFill>
                <a:latin typeface="微软雅黑" pitchFamily="34" charset="-122"/>
                <a:ea typeface="微软雅黑" pitchFamily="34" charset="-122"/>
              </a:rPr>
              <a:t>》</a:t>
            </a:r>
            <a:r>
              <a:rPr lang="zh-CN" altLang="en-US" sz="900" b="1" dirty="0" smtClean="0">
                <a:solidFill>
                  <a:schemeClr val="tx1">
                    <a:lumMod val="50000"/>
                    <a:lumOff val="50000"/>
                  </a:schemeClr>
                </a:solidFill>
                <a:latin typeface="微软雅黑" pitchFamily="34" charset="-122"/>
                <a:ea typeface="微软雅黑" pitchFamily="34" charset="-122"/>
              </a:rPr>
              <a:t>。</a:t>
            </a:r>
            <a:endParaRPr lang="en-US" altLang="zh-CN" sz="900" b="1" dirty="0">
              <a:solidFill>
                <a:schemeClr val="tx1">
                  <a:lumMod val="50000"/>
                  <a:lumOff val="50000"/>
                </a:schemeClr>
              </a:solidFill>
              <a:latin typeface="微软雅黑" pitchFamily="34" charset="-122"/>
              <a:ea typeface="微软雅黑" pitchFamily="34" charset="-122"/>
            </a:endParaRPr>
          </a:p>
        </p:txBody>
      </p:sp>
      <p:sp>
        <p:nvSpPr>
          <p:cNvPr id="43" name="矩形 42"/>
          <p:cNvSpPr/>
          <p:nvPr/>
        </p:nvSpPr>
        <p:spPr>
          <a:xfrm>
            <a:off x="5076056" y="3762859"/>
            <a:ext cx="4067944" cy="230832"/>
          </a:xfrm>
          <a:prstGeom prst="rect">
            <a:avLst/>
          </a:prstGeom>
          <a:effectLst/>
        </p:spPr>
        <p:txBody>
          <a:bodyPr wrap="square">
            <a:spAutoFit/>
          </a:bodyPr>
          <a:lstStyle/>
          <a:p>
            <a:r>
              <a:rPr lang="en-US" altLang="zh-CN" sz="900" b="1" dirty="0" smtClean="0">
                <a:solidFill>
                  <a:schemeClr val="tx1">
                    <a:lumMod val="50000"/>
                    <a:lumOff val="50000"/>
                  </a:schemeClr>
                </a:solidFill>
                <a:latin typeface="微软雅黑" pitchFamily="34" charset="-122"/>
                <a:ea typeface="微软雅黑" pitchFamily="34" charset="-122"/>
              </a:rPr>
              <a:t>2014</a:t>
            </a:r>
            <a:r>
              <a:rPr lang="zh-CN" altLang="zh-CN" sz="900" b="1" dirty="0" smtClean="0">
                <a:solidFill>
                  <a:schemeClr val="tx1">
                    <a:lumMod val="50000"/>
                    <a:lumOff val="50000"/>
                  </a:schemeClr>
                </a:solidFill>
                <a:latin typeface="微软雅黑" pitchFamily="34" charset="-122"/>
                <a:ea typeface="微软雅黑" pitchFamily="34" charset="-122"/>
              </a:rPr>
              <a:t>．</a:t>
            </a:r>
            <a:r>
              <a:rPr lang="en-US" altLang="zh-CN" sz="900" b="1" dirty="0" smtClean="0">
                <a:solidFill>
                  <a:schemeClr val="tx1">
                    <a:lumMod val="50000"/>
                    <a:lumOff val="50000"/>
                  </a:schemeClr>
                </a:solidFill>
                <a:latin typeface="微软雅黑" pitchFamily="34" charset="-122"/>
                <a:ea typeface="微软雅黑" pitchFamily="34" charset="-122"/>
              </a:rPr>
              <a:t>3  </a:t>
            </a:r>
            <a:r>
              <a:rPr lang="zh-CN" altLang="en-US" sz="900" b="1" dirty="0" smtClean="0">
                <a:solidFill>
                  <a:schemeClr val="tx1">
                    <a:lumMod val="50000"/>
                    <a:lumOff val="50000"/>
                  </a:schemeClr>
                </a:solidFill>
                <a:latin typeface="微软雅黑" pitchFamily="34" charset="-122"/>
                <a:ea typeface="微软雅黑" pitchFamily="34" charset="-122"/>
              </a:rPr>
              <a:t>宝付获得国家版权局</a:t>
            </a:r>
            <a:r>
              <a:rPr lang="zh-CN" altLang="en-US" sz="900" b="1" dirty="0">
                <a:solidFill>
                  <a:schemeClr val="tx1">
                    <a:lumMod val="50000"/>
                    <a:lumOff val="50000"/>
                  </a:schemeClr>
                </a:solidFill>
                <a:latin typeface="微软雅黑" pitchFamily="34" charset="-122"/>
                <a:ea typeface="微软雅黑" pitchFamily="34" charset="-122"/>
              </a:rPr>
              <a:t>颁发的</a:t>
            </a:r>
            <a:r>
              <a:rPr lang="en-US" altLang="zh-CN" sz="900" b="1" dirty="0">
                <a:solidFill>
                  <a:schemeClr val="tx1">
                    <a:lumMod val="50000"/>
                    <a:lumOff val="50000"/>
                  </a:schemeClr>
                </a:solidFill>
                <a:latin typeface="微软雅黑" pitchFamily="34" charset="-122"/>
                <a:ea typeface="微软雅黑" pitchFamily="34" charset="-122"/>
              </a:rPr>
              <a:t>《</a:t>
            </a:r>
            <a:r>
              <a:rPr lang="zh-CN" altLang="en-US" sz="900" b="1" dirty="0">
                <a:solidFill>
                  <a:schemeClr val="tx1">
                    <a:lumMod val="50000"/>
                    <a:lumOff val="50000"/>
                  </a:schemeClr>
                </a:solidFill>
                <a:latin typeface="微软雅黑" pitchFamily="34" charset="-122"/>
                <a:ea typeface="微软雅黑" pitchFamily="34" charset="-122"/>
              </a:rPr>
              <a:t>计算机软件著作权登记证书</a:t>
            </a:r>
            <a:r>
              <a:rPr lang="en-US" altLang="zh-CN" sz="900" b="1" dirty="0" smtClean="0">
                <a:solidFill>
                  <a:schemeClr val="tx1">
                    <a:lumMod val="50000"/>
                    <a:lumOff val="50000"/>
                  </a:schemeClr>
                </a:solidFill>
                <a:latin typeface="微软雅黑" pitchFamily="34" charset="-122"/>
                <a:ea typeface="微软雅黑" pitchFamily="34" charset="-122"/>
              </a:rPr>
              <a:t>》</a:t>
            </a:r>
            <a:r>
              <a:rPr lang="zh-CN" altLang="en-US" sz="900" b="1" dirty="0" smtClean="0">
                <a:solidFill>
                  <a:schemeClr val="tx1">
                    <a:lumMod val="50000"/>
                    <a:lumOff val="50000"/>
                  </a:schemeClr>
                </a:solidFill>
                <a:latin typeface="微软雅黑" pitchFamily="34" charset="-122"/>
                <a:ea typeface="微软雅黑" pitchFamily="34" charset="-122"/>
              </a:rPr>
              <a:t>。</a:t>
            </a:r>
            <a:endParaRPr lang="en-US" altLang="zh-CN" sz="900" b="1" dirty="0">
              <a:solidFill>
                <a:schemeClr val="tx1">
                  <a:lumMod val="50000"/>
                  <a:lumOff val="50000"/>
                </a:schemeClr>
              </a:solidFill>
              <a:latin typeface="微软雅黑" pitchFamily="34" charset="-122"/>
              <a:ea typeface="微软雅黑" pitchFamily="34" charset="-122"/>
            </a:endParaRPr>
          </a:p>
        </p:txBody>
      </p:sp>
      <p:sp>
        <p:nvSpPr>
          <p:cNvPr id="46" name="矩形 45"/>
          <p:cNvSpPr/>
          <p:nvPr/>
        </p:nvSpPr>
        <p:spPr>
          <a:xfrm>
            <a:off x="5076056" y="4429138"/>
            <a:ext cx="4067944" cy="230832"/>
          </a:xfrm>
          <a:prstGeom prst="rect">
            <a:avLst/>
          </a:prstGeom>
          <a:effectLst/>
        </p:spPr>
        <p:txBody>
          <a:bodyPr wrap="square">
            <a:spAutoFit/>
          </a:bodyPr>
          <a:lstStyle/>
          <a:p>
            <a:pPr lvl="0"/>
            <a:r>
              <a:rPr lang="en-US" altLang="zh-CN" sz="900" b="1" dirty="0" smtClean="0">
                <a:solidFill>
                  <a:schemeClr val="tx1">
                    <a:lumMod val="50000"/>
                    <a:lumOff val="50000"/>
                  </a:schemeClr>
                </a:solidFill>
                <a:latin typeface="微软雅黑" pitchFamily="34" charset="-122"/>
                <a:ea typeface="微软雅黑" pitchFamily="34" charset="-122"/>
              </a:rPr>
              <a:t>2014</a:t>
            </a:r>
            <a:r>
              <a:rPr lang="zh-CN" altLang="zh-CN" sz="900" b="1" dirty="0" smtClean="0">
                <a:solidFill>
                  <a:schemeClr val="tx1">
                    <a:lumMod val="50000"/>
                    <a:lumOff val="50000"/>
                  </a:schemeClr>
                </a:solidFill>
                <a:latin typeface="微软雅黑" pitchFamily="34" charset="-122"/>
                <a:ea typeface="微软雅黑" pitchFamily="34" charset="-122"/>
              </a:rPr>
              <a:t>．</a:t>
            </a:r>
            <a:r>
              <a:rPr lang="en-US" altLang="zh-CN" sz="900" b="1" dirty="0" smtClean="0">
                <a:solidFill>
                  <a:schemeClr val="tx1">
                    <a:lumMod val="50000"/>
                    <a:lumOff val="50000"/>
                  </a:schemeClr>
                </a:solidFill>
                <a:latin typeface="微软雅黑" pitchFamily="34" charset="-122"/>
                <a:ea typeface="微软雅黑" pitchFamily="34" charset="-122"/>
              </a:rPr>
              <a:t>8 </a:t>
            </a:r>
            <a:r>
              <a:rPr lang="zh-CN" altLang="en-US" sz="900" b="1" dirty="0" smtClean="0">
                <a:solidFill>
                  <a:schemeClr val="tx1">
                    <a:lumMod val="50000"/>
                    <a:lumOff val="50000"/>
                  </a:schemeClr>
                </a:solidFill>
                <a:latin typeface="微软雅黑" pitchFamily="34" charset="-122"/>
                <a:ea typeface="微软雅黑" pitchFamily="34" charset="-122"/>
              </a:rPr>
              <a:t>宝付支付系统从</a:t>
            </a:r>
            <a:r>
              <a:rPr lang="en-US" altLang="zh-CN" sz="900" b="1" dirty="0" smtClean="0">
                <a:solidFill>
                  <a:schemeClr val="tx1">
                    <a:lumMod val="50000"/>
                    <a:lumOff val="50000"/>
                  </a:schemeClr>
                </a:solidFill>
                <a:latin typeface="微软雅黑" pitchFamily="34" charset="-122"/>
                <a:ea typeface="微软雅黑" pitchFamily="34" charset="-122"/>
              </a:rPr>
              <a:t>3.0</a:t>
            </a:r>
            <a:r>
              <a:rPr lang="zh-CN" altLang="en-US" sz="900" b="1" dirty="0" smtClean="0">
                <a:solidFill>
                  <a:schemeClr val="tx1">
                    <a:lumMod val="50000"/>
                    <a:lumOff val="50000"/>
                  </a:schemeClr>
                </a:solidFill>
                <a:latin typeface="微软雅黑" pitchFamily="34" charset="-122"/>
                <a:ea typeface="微软雅黑" pitchFamily="34" charset="-122"/>
              </a:rPr>
              <a:t>升级到</a:t>
            </a:r>
            <a:r>
              <a:rPr lang="en-US" altLang="zh-CN" sz="900" b="1" dirty="0" smtClean="0">
                <a:solidFill>
                  <a:schemeClr val="tx1">
                    <a:lumMod val="50000"/>
                    <a:lumOff val="50000"/>
                  </a:schemeClr>
                </a:solidFill>
                <a:latin typeface="微软雅黑" pitchFamily="34" charset="-122"/>
                <a:ea typeface="微软雅黑" pitchFamily="34" charset="-122"/>
              </a:rPr>
              <a:t>4.0</a:t>
            </a:r>
            <a:r>
              <a:rPr lang="zh-CN" altLang="en-US" sz="900" b="1" dirty="0" smtClean="0">
                <a:solidFill>
                  <a:schemeClr val="tx1">
                    <a:lumMod val="50000"/>
                    <a:lumOff val="50000"/>
                  </a:schemeClr>
                </a:solidFill>
                <a:latin typeface="微软雅黑" pitchFamily="34" charset="-122"/>
                <a:ea typeface="微软雅黑" pitchFamily="34" charset="-122"/>
              </a:rPr>
              <a:t>。</a:t>
            </a:r>
            <a:endParaRPr lang="zh-CN" altLang="zh-CN" sz="900" b="1" dirty="0">
              <a:solidFill>
                <a:schemeClr val="tx1">
                  <a:lumMod val="50000"/>
                  <a:lumOff val="50000"/>
                </a:schemeClr>
              </a:solidFill>
              <a:latin typeface="微软雅黑" pitchFamily="34" charset="-122"/>
              <a:ea typeface="微软雅黑" pitchFamily="34" charset="-122"/>
            </a:endParaRPr>
          </a:p>
        </p:txBody>
      </p:sp>
      <p:sp>
        <p:nvSpPr>
          <p:cNvPr id="47" name="Oval 13"/>
          <p:cNvSpPr>
            <a:spLocks noChangeArrowheads="1"/>
          </p:cNvSpPr>
          <p:nvPr/>
        </p:nvSpPr>
        <p:spPr bwMode="auto">
          <a:xfrm>
            <a:off x="4788024" y="3774453"/>
            <a:ext cx="144016" cy="144674"/>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48" name="Oval 13"/>
          <p:cNvSpPr>
            <a:spLocks noChangeArrowheads="1"/>
          </p:cNvSpPr>
          <p:nvPr/>
        </p:nvSpPr>
        <p:spPr bwMode="auto">
          <a:xfrm>
            <a:off x="4788024" y="4098843"/>
            <a:ext cx="144016" cy="144674"/>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49" name="Oval 13"/>
          <p:cNvSpPr>
            <a:spLocks noChangeArrowheads="1"/>
          </p:cNvSpPr>
          <p:nvPr/>
        </p:nvSpPr>
        <p:spPr bwMode="auto">
          <a:xfrm>
            <a:off x="4788024" y="4472217"/>
            <a:ext cx="144016" cy="144674"/>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Tree>
    <p:extLst>
      <p:ext uri="{BB962C8B-B14F-4D97-AF65-F5344CB8AC3E}">
        <p14:creationId xmlns:p14="http://schemas.microsoft.com/office/powerpoint/2010/main" val="1977276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300"/>
                                        <p:tgtEl>
                                          <p:spTgt spid="11"/>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300"/>
                                        <p:tgtEl>
                                          <p:spTgt spid="13"/>
                                        </p:tgtEl>
                                      </p:cBhvr>
                                    </p:animEffect>
                                  </p:childTnLst>
                                </p:cTn>
                              </p:par>
                              <p:par>
                                <p:cTn id="11" presetID="22" presetClass="entr" presetSubtype="2" fill="hold" grpId="0" nodeType="withEffect">
                                  <p:stCondLst>
                                    <p:cond delay="600"/>
                                  </p:stCondLst>
                                  <p:childTnLst>
                                    <p:set>
                                      <p:cBhvr>
                                        <p:cTn id="12" dur="1" fill="hold">
                                          <p:stCondLst>
                                            <p:cond delay="0"/>
                                          </p:stCondLst>
                                        </p:cTn>
                                        <p:tgtEl>
                                          <p:spTgt spid="18"/>
                                        </p:tgtEl>
                                        <p:attrNameLst>
                                          <p:attrName>style.visibility</p:attrName>
                                        </p:attrNameLst>
                                      </p:cBhvr>
                                      <p:to>
                                        <p:strVal val="visible"/>
                                      </p:to>
                                    </p:set>
                                    <p:animEffect transition="in" filter="wipe(right)">
                                      <p:cBhvr>
                                        <p:cTn id="13" dur="200"/>
                                        <p:tgtEl>
                                          <p:spTgt spid="18"/>
                                        </p:tgtEl>
                                      </p:cBhvr>
                                    </p:animEffect>
                                  </p:childTnLst>
                                </p:cTn>
                              </p:par>
                              <p:par>
                                <p:cTn id="14" presetID="22" presetClass="entr" presetSubtype="4"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300"/>
                                        <p:tgtEl>
                                          <p:spTgt spid="21"/>
                                        </p:tgtEl>
                                      </p:cBhvr>
                                    </p:animEffect>
                                  </p:childTnLst>
                                </p:cTn>
                              </p:par>
                              <p:par>
                                <p:cTn id="17" presetID="22" presetClass="entr" presetSubtype="8" fill="hold" grpId="0" nodeType="withEffect">
                                  <p:stCondLst>
                                    <p:cond delay="110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300"/>
                                        <p:tgtEl>
                                          <p:spTgt spid="20"/>
                                        </p:tgtEl>
                                      </p:cBhvr>
                                    </p:animEffect>
                                  </p:childTnLst>
                                </p:cTn>
                              </p:par>
                              <p:par>
                                <p:cTn id="20" presetID="22" presetClass="entr" presetSubtype="1" fill="hold" grpId="0" nodeType="withEffect">
                                  <p:stCondLst>
                                    <p:cond delay="140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300"/>
                                        <p:tgtEl>
                                          <p:spTgt spid="22"/>
                                        </p:tgtEl>
                                      </p:cBhvr>
                                    </p:animEffect>
                                  </p:childTnLst>
                                </p:cTn>
                              </p:par>
                              <p:par>
                                <p:cTn id="23" presetID="22" presetClass="entr" presetSubtype="2" fill="hold" grpId="0" nodeType="withEffect">
                                  <p:stCondLst>
                                    <p:cond delay="1700"/>
                                  </p:stCondLst>
                                  <p:childTnLst>
                                    <p:set>
                                      <p:cBhvr>
                                        <p:cTn id="24" dur="1" fill="hold">
                                          <p:stCondLst>
                                            <p:cond delay="0"/>
                                          </p:stCondLst>
                                        </p:cTn>
                                        <p:tgtEl>
                                          <p:spTgt spid="19"/>
                                        </p:tgtEl>
                                        <p:attrNameLst>
                                          <p:attrName>style.visibility</p:attrName>
                                        </p:attrNameLst>
                                      </p:cBhvr>
                                      <p:to>
                                        <p:strVal val="visible"/>
                                      </p:to>
                                    </p:set>
                                    <p:animEffect transition="in" filter="wipe(right)">
                                      <p:cBhvr>
                                        <p:cTn id="25" dur="300"/>
                                        <p:tgtEl>
                                          <p:spTgt spid="19"/>
                                        </p:tgtEl>
                                      </p:cBhvr>
                                    </p:animEffect>
                                  </p:childTnLst>
                                </p:cTn>
                              </p:par>
                              <p:par>
                                <p:cTn id="26" presetID="22" presetClass="entr" presetSubtype="1" fill="hold" grpId="0" nodeType="withEffect">
                                  <p:stCondLst>
                                    <p:cond delay="1900"/>
                                  </p:stCondLst>
                                  <p:childTnLst>
                                    <p:set>
                                      <p:cBhvr>
                                        <p:cTn id="27" dur="1" fill="hold">
                                          <p:stCondLst>
                                            <p:cond delay="0"/>
                                          </p:stCondLst>
                                        </p:cTn>
                                        <p:tgtEl>
                                          <p:spTgt spid="15"/>
                                        </p:tgtEl>
                                        <p:attrNameLst>
                                          <p:attrName>style.visibility</p:attrName>
                                        </p:attrNameLst>
                                      </p:cBhvr>
                                      <p:to>
                                        <p:strVal val="visible"/>
                                      </p:to>
                                    </p:set>
                                    <p:animEffect transition="in" filter="wipe(up)">
                                      <p:cBhvr>
                                        <p:cTn id="28" dur="300"/>
                                        <p:tgtEl>
                                          <p:spTgt spid="15"/>
                                        </p:tgtEl>
                                      </p:cBhvr>
                                    </p:animEffect>
                                  </p:childTnLst>
                                </p:cTn>
                              </p:par>
                              <p:par>
                                <p:cTn id="29" presetID="22" presetClass="entr" presetSubtype="8" fill="hold" grpId="0" nodeType="withEffect">
                                  <p:stCondLst>
                                    <p:cond delay="220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400"/>
                                        <p:tgtEl>
                                          <p:spTgt spid="23"/>
                                        </p:tgtEl>
                                      </p:cBhvr>
                                    </p:animEffect>
                                  </p:childTnLst>
                                </p:cTn>
                              </p:par>
                              <p:par>
                                <p:cTn id="32" presetID="22" presetClass="entr" presetSubtype="4" fill="hold" grpId="0" nodeType="withEffect">
                                  <p:stCondLst>
                                    <p:cond delay="260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400"/>
                                        <p:tgtEl>
                                          <p:spTgt spid="10"/>
                                        </p:tgtEl>
                                      </p:cBhvr>
                                    </p:animEffect>
                                  </p:childTnLst>
                                </p:cTn>
                              </p:par>
                              <p:par>
                                <p:cTn id="35" presetID="10" presetClass="entr" presetSubtype="0" fill="hold" nodeType="withEffect">
                                  <p:stCondLst>
                                    <p:cond delay="260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ppt_x"/>
                                          </p:val>
                                        </p:tav>
                                        <p:tav tm="100000">
                                          <p:val>
                                            <p:strVal val="#ppt_x"/>
                                          </p:val>
                                        </p:tav>
                                      </p:tavLst>
                                    </p:anim>
                                    <p:anim calcmode="lin" valueType="num">
                                      <p:cBhvr additive="base">
                                        <p:cTn id="43" dur="500" fill="hold"/>
                                        <p:tgtEl>
                                          <p:spTgt spid="24"/>
                                        </p:tgtEl>
                                        <p:attrNameLst>
                                          <p:attrName>ppt_y</p:attrName>
                                        </p:attrNameLst>
                                      </p:cBhvr>
                                      <p:tavLst>
                                        <p:tav tm="0">
                                          <p:val>
                                            <p:strVal val="1+#ppt_h/2"/>
                                          </p:val>
                                        </p:tav>
                                        <p:tav tm="100000">
                                          <p:val>
                                            <p:strVal val="#ppt_y"/>
                                          </p:val>
                                        </p:tav>
                                      </p:tavLst>
                                    </p:anim>
                                  </p:childTnLst>
                                </p:cTn>
                              </p:par>
                              <p:par>
                                <p:cTn id="44" presetID="55"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 calcmode="lin" valueType="num">
                                      <p:cBhvr>
                                        <p:cTn id="46" dur="1000" fill="hold"/>
                                        <p:tgtEl>
                                          <p:spTgt spid="34"/>
                                        </p:tgtEl>
                                        <p:attrNameLst>
                                          <p:attrName>ppt_w</p:attrName>
                                        </p:attrNameLst>
                                      </p:cBhvr>
                                      <p:tavLst>
                                        <p:tav tm="0">
                                          <p:val>
                                            <p:strVal val="#ppt_w*0.70"/>
                                          </p:val>
                                        </p:tav>
                                        <p:tav tm="100000">
                                          <p:val>
                                            <p:strVal val="#ppt_w"/>
                                          </p:val>
                                        </p:tav>
                                      </p:tavLst>
                                    </p:anim>
                                    <p:anim calcmode="lin" valueType="num">
                                      <p:cBhvr>
                                        <p:cTn id="47" dur="1000" fill="hold"/>
                                        <p:tgtEl>
                                          <p:spTgt spid="34"/>
                                        </p:tgtEl>
                                        <p:attrNameLst>
                                          <p:attrName>ppt_h</p:attrName>
                                        </p:attrNameLst>
                                      </p:cBhvr>
                                      <p:tavLst>
                                        <p:tav tm="0">
                                          <p:val>
                                            <p:strVal val="#ppt_h"/>
                                          </p:val>
                                        </p:tav>
                                        <p:tav tm="100000">
                                          <p:val>
                                            <p:strVal val="#ppt_h"/>
                                          </p:val>
                                        </p:tav>
                                      </p:tavLst>
                                    </p:anim>
                                    <p:animEffect transition="in" filter="fade">
                                      <p:cBhvr>
                                        <p:cTn id="48" dur="10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ppt_x"/>
                                          </p:val>
                                        </p:tav>
                                        <p:tav tm="100000">
                                          <p:val>
                                            <p:strVal val="#ppt_x"/>
                                          </p:val>
                                        </p:tav>
                                      </p:tavLst>
                                    </p:anim>
                                    <p:anim calcmode="lin" valueType="num">
                                      <p:cBhvr additive="base">
                                        <p:cTn id="54" dur="500" fill="hold"/>
                                        <p:tgtEl>
                                          <p:spTgt spid="28"/>
                                        </p:tgtEl>
                                        <p:attrNameLst>
                                          <p:attrName>ppt_y</p:attrName>
                                        </p:attrNameLst>
                                      </p:cBhvr>
                                      <p:tavLst>
                                        <p:tav tm="0">
                                          <p:val>
                                            <p:strVal val="1+#ppt_h/2"/>
                                          </p:val>
                                        </p:tav>
                                        <p:tav tm="100000">
                                          <p:val>
                                            <p:strVal val="#ppt_y"/>
                                          </p:val>
                                        </p:tav>
                                      </p:tavLst>
                                    </p:anim>
                                  </p:childTnLst>
                                </p:cTn>
                              </p:par>
                              <p:par>
                                <p:cTn id="55" presetID="55"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p:cTn id="57" dur="1000" fill="hold"/>
                                        <p:tgtEl>
                                          <p:spTgt spid="36"/>
                                        </p:tgtEl>
                                        <p:attrNameLst>
                                          <p:attrName>ppt_w</p:attrName>
                                        </p:attrNameLst>
                                      </p:cBhvr>
                                      <p:tavLst>
                                        <p:tav tm="0">
                                          <p:val>
                                            <p:strVal val="#ppt_w*0.70"/>
                                          </p:val>
                                        </p:tav>
                                        <p:tav tm="100000">
                                          <p:val>
                                            <p:strVal val="#ppt_w"/>
                                          </p:val>
                                        </p:tav>
                                      </p:tavLst>
                                    </p:anim>
                                    <p:anim calcmode="lin" valueType="num">
                                      <p:cBhvr>
                                        <p:cTn id="58" dur="1000" fill="hold"/>
                                        <p:tgtEl>
                                          <p:spTgt spid="36"/>
                                        </p:tgtEl>
                                        <p:attrNameLst>
                                          <p:attrName>ppt_h</p:attrName>
                                        </p:attrNameLst>
                                      </p:cBhvr>
                                      <p:tavLst>
                                        <p:tav tm="0">
                                          <p:val>
                                            <p:strVal val="#ppt_h"/>
                                          </p:val>
                                        </p:tav>
                                        <p:tav tm="100000">
                                          <p:val>
                                            <p:strVal val="#ppt_h"/>
                                          </p:val>
                                        </p:tav>
                                      </p:tavLst>
                                    </p:anim>
                                    <p:animEffect transition="in" filter="fade">
                                      <p:cBhvr>
                                        <p:cTn id="59" dur="10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additive="base">
                                        <p:cTn id="64" dur="500" fill="hold"/>
                                        <p:tgtEl>
                                          <p:spTgt spid="35"/>
                                        </p:tgtEl>
                                        <p:attrNameLst>
                                          <p:attrName>ppt_x</p:attrName>
                                        </p:attrNameLst>
                                      </p:cBhvr>
                                      <p:tavLst>
                                        <p:tav tm="0">
                                          <p:val>
                                            <p:strVal val="#ppt_x"/>
                                          </p:val>
                                        </p:tav>
                                        <p:tav tm="100000">
                                          <p:val>
                                            <p:strVal val="#ppt_x"/>
                                          </p:val>
                                        </p:tav>
                                      </p:tavLst>
                                    </p:anim>
                                    <p:anim calcmode="lin" valueType="num">
                                      <p:cBhvr additive="base">
                                        <p:cTn id="65" dur="500" fill="hold"/>
                                        <p:tgtEl>
                                          <p:spTgt spid="35"/>
                                        </p:tgtEl>
                                        <p:attrNameLst>
                                          <p:attrName>ppt_y</p:attrName>
                                        </p:attrNameLst>
                                      </p:cBhvr>
                                      <p:tavLst>
                                        <p:tav tm="0">
                                          <p:val>
                                            <p:strVal val="1+#ppt_h/2"/>
                                          </p:val>
                                        </p:tav>
                                        <p:tav tm="100000">
                                          <p:val>
                                            <p:strVal val="#ppt_y"/>
                                          </p:val>
                                        </p:tav>
                                      </p:tavLst>
                                    </p:anim>
                                  </p:childTnLst>
                                </p:cTn>
                              </p:par>
                              <p:par>
                                <p:cTn id="66" presetID="55" presetClass="entr" presetSubtype="0" fill="hold" grpId="0" nodeType="withEffect">
                                  <p:stCondLst>
                                    <p:cond delay="0"/>
                                  </p:stCondLst>
                                  <p:childTnLst>
                                    <p:set>
                                      <p:cBhvr>
                                        <p:cTn id="67" dur="1" fill="hold">
                                          <p:stCondLst>
                                            <p:cond delay="0"/>
                                          </p:stCondLst>
                                        </p:cTn>
                                        <p:tgtEl>
                                          <p:spTgt spid="37"/>
                                        </p:tgtEl>
                                        <p:attrNameLst>
                                          <p:attrName>style.visibility</p:attrName>
                                        </p:attrNameLst>
                                      </p:cBhvr>
                                      <p:to>
                                        <p:strVal val="visible"/>
                                      </p:to>
                                    </p:set>
                                    <p:anim calcmode="lin" valueType="num">
                                      <p:cBhvr>
                                        <p:cTn id="68" dur="1000" fill="hold"/>
                                        <p:tgtEl>
                                          <p:spTgt spid="37"/>
                                        </p:tgtEl>
                                        <p:attrNameLst>
                                          <p:attrName>ppt_w</p:attrName>
                                        </p:attrNameLst>
                                      </p:cBhvr>
                                      <p:tavLst>
                                        <p:tav tm="0">
                                          <p:val>
                                            <p:strVal val="#ppt_w*0.70"/>
                                          </p:val>
                                        </p:tav>
                                        <p:tav tm="100000">
                                          <p:val>
                                            <p:strVal val="#ppt_w"/>
                                          </p:val>
                                        </p:tav>
                                      </p:tavLst>
                                    </p:anim>
                                    <p:anim calcmode="lin" valueType="num">
                                      <p:cBhvr>
                                        <p:cTn id="69" dur="1000" fill="hold"/>
                                        <p:tgtEl>
                                          <p:spTgt spid="37"/>
                                        </p:tgtEl>
                                        <p:attrNameLst>
                                          <p:attrName>ppt_h</p:attrName>
                                        </p:attrNameLst>
                                      </p:cBhvr>
                                      <p:tavLst>
                                        <p:tav tm="0">
                                          <p:val>
                                            <p:strVal val="#ppt_h"/>
                                          </p:val>
                                        </p:tav>
                                        <p:tav tm="100000">
                                          <p:val>
                                            <p:strVal val="#ppt_h"/>
                                          </p:val>
                                        </p:tav>
                                      </p:tavLst>
                                    </p:anim>
                                    <p:animEffect transition="in" filter="fade">
                                      <p:cBhvr>
                                        <p:cTn id="70" dur="1000"/>
                                        <p:tgtEl>
                                          <p:spTgt spid="37"/>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1"/>
                                        </p:tgtEl>
                                        <p:attrNameLst>
                                          <p:attrName>style.visibility</p:attrName>
                                        </p:attrNameLst>
                                      </p:cBhvr>
                                      <p:to>
                                        <p:strVal val="visible"/>
                                      </p:to>
                                    </p:set>
                                    <p:anim calcmode="lin" valueType="num">
                                      <p:cBhvr additive="base">
                                        <p:cTn id="75" dur="500" fill="hold"/>
                                        <p:tgtEl>
                                          <p:spTgt spid="41"/>
                                        </p:tgtEl>
                                        <p:attrNameLst>
                                          <p:attrName>ppt_x</p:attrName>
                                        </p:attrNameLst>
                                      </p:cBhvr>
                                      <p:tavLst>
                                        <p:tav tm="0">
                                          <p:val>
                                            <p:strVal val="#ppt_x"/>
                                          </p:val>
                                        </p:tav>
                                        <p:tav tm="100000">
                                          <p:val>
                                            <p:strVal val="#ppt_x"/>
                                          </p:val>
                                        </p:tav>
                                      </p:tavLst>
                                    </p:anim>
                                    <p:anim calcmode="lin" valueType="num">
                                      <p:cBhvr additive="base">
                                        <p:cTn id="76" dur="500" fill="hold"/>
                                        <p:tgtEl>
                                          <p:spTgt spid="41"/>
                                        </p:tgtEl>
                                        <p:attrNameLst>
                                          <p:attrName>ppt_y</p:attrName>
                                        </p:attrNameLst>
                                      </p:cBhvr>
                                      <p:tavLst>
                                        <p:tav tm="0">
                                          <p:val>
                                            <p:strVal val="1+#ppt_h/2"/>
                                          </p:val>
                                        </p:tav>
                                        <p:tav tm="100000">
                                          <p:val>
                                            <p:strVal val="#ppt_y"/>
                                          </p:val>
                                        </p:tav>
                                      </p:tavLst>
                                    </p:anim>
                                  </p:childTnLst>
                                </p:cTn>
                              </p:par>
                              <p:par>
                                <p:cTn id="77" presetID="55"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 calcmode="lin" valueType="num">
                                      <p:cBhvr>
                                        <p:cTn id="79" dur="1000" fill="hold"/>
                                        <p:tgtEl>
                                          <p:spTgt spid="40"/>
                                        </p:tgtEl>
                                        <p:attrNameLst>
                                          <p:attrName>ppt_w</p:attrName>
                                        </p:attrNameLst>
                                      </p:cBhvr>
                                      <p:tavLst>
                                        <p:tav tm="0">
                                          <p:val>
                                            <p:strVal val="#ppt_w*0.70"/>
                                          </p:val>
                                        </p:tav>
                                        <p:tav tm="100000">
                                          <p:val>
                                            <p:strVal val="#ppt_w"/>
                                          </p:val>
                                        </p:tav>
                                      </p:tavLst>
                                    </p:anim>
                                    <p:anim calcmode="lin" valueType="num">
                                      <p:cBhvr>
                                        <p:cTn id="80" dur="1000" fill="hold"/>
                                        <p:tgtEl>
                                          <p:spTgt spid="40"/>
                                        </p:tgtEl>
                                        <p:attrNameLst>
                                          <p:attrName>ppt_h</p:attrName>
                                        </p:attrNameLst>
                                      </p:cBhvr>
                                      <p:tavLst>
                                        <p:tav tm="0">
                                          <p:val>
                                            <p:strVal val="#ppt_h"/>
                                          </p:val>
                                        </p:tav>
                                        <p:tav tm="100000">
                                          <p:val>
                                            <p:strVal val="#ppt_h"/>
                                          </p:val>
                                        </p:tav>
                                      </p:tavLst>
                                    </p:anim>
                                    <p:animEffect transition="in" filter="fade">
                                      <p:cBhvr>
                                        <p:cTn id="81" dur="1000"/>
                                        <p:tgtEl>
                                          <p:spTgt spid="40"/>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30"/>
                                        </p:tgtEl>
                                        <p:attrNameLst>
                                          <p:attrName>style.visibility</p:attrName>
                                        </p:attrNameLst>
                                      </p:cBhvr>
                                      <p:to>
                                        <p:strVal val="visible"/>
                                      </p:to>
                                    </p:set>
                                    <p:anim calcmode="lin" valueType="num">
                                      <p:cBhvr additive="base">
                                        <p:cTn id="86" dur="500" fill="hold"/>
                                        <p:tgtEl>
                                          <p:spTgt spid="30"/>
                                        </p:tgtEl>
                                        <p:attrNameLst>
                                          <p:attrName>ppt_x</p:attrName>
                                        </p:attrNameLst>
                                      </p:cBhvr>
                                      <p:tavLst>
                                        <p:tav tm="0">
                                          <p:val>
                                            <p:strVal val="#ppt_x"/>
                                          </p:val>
                                        </p:tav>
                                        <p:tav tm="100000">
                                          <p:val>
                                            <p:strVal val="#ppt_x"/>
                                          </p:val>
                                        </p:tav>
                                      </p:tavLst>
                                    </p:anim>
                                    <p:anim calcmode="lin" valueType="num">
                                      <p:cBhvr additive="base">
                                        <p:cTn id="87" dur="500" fill="hold"/>
                                        <p:tgtEl>
                                          <p:spTgt spid="30"/>
                                        </p:tgtEl>
                                        <p:attrNameLst>
                                          <p:attrName>ppt_y</p:attrName>
                                        </p:attrNameLst>
                                      </p:cBhvr>
                                      <p:tavLst>
                                        <p:tav tm="0">
                                          <p:val>
                                            <p:strVal val="1+#ppt_h/2"/>
                                          </p:val>
                                        </p:tav>
                                        <p:tav tm="100000">
                                          <p:val>
                                            <p:strVal val="#ppt_y"/>
                                          </p:val>
                                        </p:tav>
                                      </p:tavLst>
                                    </p:anim>
                                  </p:childTnLst>
                                </p:cTn>
                              </p:par>
                              <p:par>
                                <p:cTn id="88" presetID="55" presetClass="entr" presetSubtype="0" fill="hold" grpId="0" nodeType="withEffect">
                                  <p:stCondLst>
                                    <p:cond delay="0"/>
                                  </p:stCondLst>
                                  <p:childTnLst>
                                    <p:set>
                                      <p:cBhvr>
                                        <p:cTn id="89" dur="1" fill="hold">
                                          <p:stCondLst>
                                            <p:cond delay="0"/>
                                          </p:stCondLst>
                                        </p:cTn>
                                        <p:tgtEl>
                                          <p:spTgt spid="42"/>
                                        </p:tgtEl>
                                        <p:attrNameLst>
                                          <p:attrName>style.visibility</p:attrName>
                                        </p:attrNameLst>
                                      </p:cBhvr>
                                      <p:to>
                                        <p:strVal val="visible"/>
                                      </p:to>
                                    </p:set>
                                    <p:anim calcmode="lin" valueType="num">
                                      <p:cBhvr>
                                        <p:cTn id="90" dur="1000" fill="hold"/>
                                        <p:tgtEl>
                                          <p:spTgt spid="42"/>
                                        </p:tgtEl>
                                        <p:attrNameLst>
                                          <p:attrName>ppt_w</p:attrName>
                                        </p:attrNameLst>
                                      </p:cBhvr>
                                      <p:tavLst>
                                        <p:tav tm="0">
                                          <p:val>
                                            <p:strVal val="#ppt_w*0.70"/>
                                          </p:val>
                                        </p:tav>
                                        <p:tav tm="100000">
                                          <p:val>
                                            <p:strVal val="#ppt_w"/>
                                          </p:val>
                                        </p:tav>
                                      </p:tavLst>
                                    </p:anim>
                                    <p:anim calcmode="lin" valueType="num">
                                      <p:cBhvr>
                                        <p:cTn id="91" dur="1000" fill="hold"/>
                                        <p:tgtEl>
                                          <p:spTgt spid="42"/>
                                        </p:tgtEl>
                                        <p:attrNameLst>
                                          <p:attrName>ppt_h</p:attrName>
                                        </p:attrNameLst>
                                      </p:cBhvr>
                                      <p:tavLst>
                                        <p:tav tm="0">
                                          <p:val>
                                            <p:strVal val="#ppt_h"/>
                                          </p:val>
                                        </p:tav>
                                        <p:tav tm="100000">
                                          <p:val>
                                            <p:strVal val="#ppt_h"/>
                                          </p:val>
                                        </p:tav>
                                      </p:tavLst>
                                    </p:anim>
                                    <p:animEffect transition="in" filter="fade">
                                      <p:cBhvr>
                                        <p:cTn id="92" dur="1000"/>
                                        <p:tgtEl>
                                          <p:spTgt spid="42"/>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44"/>
                                        </p:tgtEl>
                                        <p:attrNameLst>
                                          <p:attrName>style.visibility</p:attrName>
                                        </p:attrNameLst>
                                      </p:cBhvr>
                                      <p:to>
                                        <p:strVal val="visible"/>
                                      </p:to>
                                    </p:set>
                                    <p:anim calcmode="lin" valueType="num">
                                      <p:cBhvr additive="base">
                                        <p:cTn id="97" dur="500" fill="hold"/>
                                        <p:tgtEl>
                                          <p:spTgt spid="44"/>
                                        </p:tgtEl>
                                        <p:attrNameLst>
                                          <p:attrName>ppt_x</p:attrName>
                                        </p:attrNameLst>
                                      </p:cBhvr>
                                      <p:tavLst>
                                        <p:tav tm="0">
                                          <p:val>
                                            <p:strVal val="#ppt_x"/>
                                          </p:val>
                                        </p:tav>
                                        <p:tav tm="100000">
                                          <p:val>
                                            <p:strVal val="#ppt_x"/>
                                          </p:val>
                                        </p:tav>
                                      </p:tavLst>
                                    </p:anim>
                                    <p:anim calcmode="lin" valueType="num">
                                      <p:cBhvr additive="base">
                                        <p:cTn id="98" dur="500" fill="hold"/>
                                        <p:tgtEl>
                                          <p:spTgt spid="44"/>
                                        </p:tgtEl>
                                        <p:attrNameLst>
                                          <p:attrName>ppt_y</p:attrName>
                                        </p:attrNameLst>
                                      </p:cBhvr>
                                      <p:tavLst>
                                        <p:tav tm="0">
                                          <p:val>
                                            <p:strVal val="1+#ppt_h/2"/>
                                          </p:val>
                                        </p:tav>
                                        <p:tav tm="100000">
                                          <p:val>
                                            <p:strVal val="#ppt_y"/>
                                          </p:val>
                                        </p:tav>
                                      </p:tavLst>
                                    </p:anim>
                                  </p:childTnLst>
                                </p:cTn>
                              </p:par>
                              <p:par>
                                <p:cTn id="99" presetID="55" presetClass="entr" presetSubtype="0" fill="hold" grpId="0" nodeType="withEffect">
                                  <p:stCondLst>
                                    <p:cond delay="0"/>
                                  </p:stCondLst>
                                  <p:childTnLst>
                                    <p:set>
                                      <p:cBhvr>
                                        <p:cTn id="100" dur="1" fill="hold">
                                          <p:stCondLst>
                                            <p:cond delay="0"/>
                                          </p:stCondLst>
                                        </p:cTn>
                                        <p:tgtEl>
                                          <p:spTgt spid="32"/>
                                        </p:tgtEl>
                                        <p:attrNameLst>
                                          <p:attrName>style.visibility</p:attrName>
                                        </p:attrNameLst>
                                      </p:cBhvr>
                                      <p:to>
                                        <p:strVal val="visible"/>
                                      </p:to>
                                    </p:set>
                                    <p:anim calcmode="lin" valueType="num">
                                      <p:cBhvr>
                                        <p:cTn id="101" dur="1000" fill="hold"/>
                                        <p:tgtEl>
                                          <p:spTgt spid="32"/>
                                        </p:tgtEl>
                                        <p:attrNameLst>
                                          <p:attrName>ppt_w</p:attrName>
                                        </p:attrNameLst>
                                      </p:cBhvr>
                                      <p:tavLst>
                                        <p:tav tm="0">
                                          <p:val>
                                            <p:strVal val="#ppt_w*0.70"/>
                                          </p:val>
                                        </p:tav>
                                        <p:tav tm="100000">
                                          <p:val>
                                            <p:strVal val="#ppt_w"/>
                                          </p:val>
                                        </p:tav>
                                      </p:tavLst>
                                    </p:anim>
                                    <p:anim calcmode="lin" valueType="num">
                                      <p:cBhvr>
                                        <p:cTn id="102" dur="1000" fill="hold"/>
                                        <p:tgtEl>
                                          <p:spTgt spid="32"/>
                                        </p:tgtEl>
                                        <p:attrNameLst>
                                          <p:attrName>ppt_h</p:attrName>
                                        </p:attrNameLst>
                                      </p:cBhvr>
                                      <p:tavLst>
                                        <p:tav tm="0">
                                          <p:val>
                                            <p:strVal val="#ppt_h"/>
                                          </p:val>
                                        </p:tav>
                                        <p:tav tm="100000">
                                          <p:val>
                                            <p:strVal val="#ppt_h"/>
                                          </p:val>
                                        </p:tav>
                                      </p:tavLst>
                                    </p:anim>
                                    <p:animEffect transition="in" filter="fade">
                                      <p:cBhvr>
                                        <p:cTn id="103" dur="1000"/>
                                        <p:tgtEl>
                                          <p:spTgt spid="32"/>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31"/>
                                        </p:tgtEl>
                                        <p:attrNameLst>
                                          <p:attrName>style.visibility</p:attrName>
                                        </p:attrNameLst>
                                      </p:cBhvr>
                                      <p:to>
                                        <p:strVal val="visible"/>
                                      </p:to>
                                    </p:set>
                                    <p:anim calcmode="lin" valueType="num">
                                      <p:cBhvr additive="base">
                                        <p:cTn id="108" dur="500" fill="hold"/>
                                        <p:tgtEl>
                                          <p:spTgt spid="31"/>
                                        </p:tgtEl>
                                        <p:attrNameLst>
                                          <p:attrName>ppt_x</p:attrName>
                                        </p:attrNameLst>
                                      </p:cBhvr>
                                      <p:tavLst>
                                        <p:tav tm="0">
                                          <p:val>
                                            <p:strVal val="#ppt_x"/>
                                          </p:val>
                                        </p:tav>
                                        <p:tav tm="100000">
                                          <p:val>
                                            <p:strVal val="#ppt_x"/>
                                          </p:val>
                                        </p:tav>
                                      </p:tavLst>
                                    </p:anim>
                                    <p:anim calcmode="lin" valueType="num">
                                      <p:cBhvr additive="base">
                                        <p:cTn id="109" dur="500" fill="hold"/>
                                        <p:tgtEl>
                                          <p:spTgt spid="31"/>
                                        </p:tgtEl>
                                        <p:attrNameLst>
                                          <p:attrName>ppt_y</p:attrName>
                                        </p:attrNameLst>
                                      </p:cBhvr>
                                      <p:tavLst>
                                        <p:tav tm="0">
                                          <p:val>
                                            <p:strVal val="1+#ppt_h/2"/>
                                          </p:val>
                                        </p:tav>
                                        <p:tav tm="100000">
                                          <p:val>
                                            <p:strVal val="#ppt_y"/>
                                          </p:val>
                                        </p:tav>
                                      </p:tavLst>
                                    </p:anim>
                                  </p:childTnLst>
                                </p:cTn>
                              </p:par>
                              <p:par>
                                <p:cTn id="110" presetID="55" presetClass="entr" presetSubtype="0" fill="hold" grpId="0" nodeType="withEffect">
                                  <p:stCondLst>
                                    <p:cond delay="0"/>
                                  </p:stCondLst>
                                  <p:childTnLst>
                                    <p:set>
                                      <p:cBhvr>
                                        <p:cTn id="111" dur="1" fill="hold">
                                          <p:stCondLst>
                                            <p:cond delay="0"/>
                                          </p:stCondLst>
                                        </p:cTn>
                                        <p:tgtEl>
                                          <p:spTgt spid="45"/>
                                        </p:tgtEl>
                                        <p:attrNameLst>
                                          <p:attrName>style.visibility</p:attrName>
                                        </p:attrNameLst>
                                      </p:cBhvr>
                                      <p:to>
                                        <p:strVal val="visible"/>
                                      </p:to>
                                    </p:set>
                                    <p:anim calcmode="lin" valueType="num">
                                      <p:cBhvr>
                                        <p:cTn id="112" dur="1000" fill="hold"/>
                                        <p:tgtEl>
                                          <p:spTgt spid="45"/>
                                        </p:tgtEl>
                                        <p:attrNameLst>
                                          <p:attrName>ppt_w</p:attrName>
                                        </p:attrNameLst>
                                      </p:cBhvr>
                                      <p:tavLst>
                                        <p:tav tm="0">
                                          <p:val>
                                            <p:strVal val="#ppt_w*0.70"/>
                                          </p:val>
                                        </p:tav>
                                        <p:tav tm="100000">
                                          <p:val>
                                            <p:strVal val="#ppt_w"/>
                                          </p:val>
                                        </p:tav>
                                      </p:tavLst>
                                    </p:anim>
                                    <p:anim calcmode="lin" valueType="num">
                                      <p:cBhvr>
                                        <p:cTn id="113" dur="1000" fill="hold"/>
                                        <p:tgtEl>
                                          <p:spTgt spid="45"/>
                                        </p:tgtEl>
                                        <p:attrNameLst>
                                          <p:attrName>ppt_h</p:attrName>
                                        </p:attrNameLst>
                                      </p:cBhvr>
                                      <p:tavLst>
                                        <p:tav tm="0">
                                          <p:val>
                                            <p:strVal val="#ppt_h"/>
                                          </p:val>
                                        </p:tav>
                                        <p:tav tm="100000">
                                          <p:val>
                                            <p:strVal val="#ppt_h"/>
                                          </p:val>
                                        </p:tav>
                                      </p:tavLst>
                                    </p:anim>
                                    <p:animEffect transition="in" filter="fade">
                                      <p:cBhvr>
                                        <p:cTn id="114" dur="1000"/>
                                        <p:tgtEl>
                                          <p:spTgt spid="45"/>
                                        </p:tgtEl>
                                      </p:cBhvr>
                                    </p:animEffect>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38"/>
                                        </p:tgtEl>
                                        <p:attrNameLst>
                                          <p:attrName>style.visibility</p:attrName>
                                        </p:attrNameLst>
                                      </p:cBhvr>
                                      <p:to>
                                        <p:strVal val="visible"/>
                                      </p:to>
                                    </p:set>
                                    <p:anim calcmode="lin" valueType="num">
                                      <p:cBhvr additive="base">
                                        <p:cTn id="119" dur="500" fill="hold"/>
                                        <p:tgtEl>
                                          <p:spTgt spid="38"/>
                                        </p:tgtEl>
                                        <p:attrNameLst>
                                          <p:attrName>ppt_x</p:attrName>
                                        </p:attrNameLst>
                                      </p:cBhvr>
                                      <p:tavLst>
                                        <p:tav tm="0">
                                          <p:val>
                                            <p:strVal val="#ppt_x"/>
                                          </p:val>
                                        </p:tav>
                                        <p:tav tm="100000">
                                          <p:val>
                                            <p:strVal val="#ppt_x"/>
                                          </p:val>
                                        </p:tav>
                                      </p:tavLst>
                                    </p:anim>
                                    <p:anim calcmode="lin" valueType="num">
                                      <p:cBhvr additive="base">
                                        <p:cTn id="120" dur="500" fill="hold"/>
                                        <p:tgtEl>
                                          <p:spTgt spid="38"/>
                                        </p:tgtEl>
                                        <p:attrNameLst>
                                          <p:attrName>ppt_y</p:attrName>
                                        </p:attrNameLst>
                                      </p:cBhvr>
                                      <p:tavLst>
                                        <p:tav tm="0">
                                          <p:val>
                                            <p:strVal val="1+#ppt_h/2"/>
                                          </p:val>
                                        </p:tav>
                                        <p:tav tm="100000">
                                          <p:val>
                                            <p:strVal val="#ppt_y"/>
                                          </p:val>
                                        </p:tav>
                                      </p:tavLst>
                                    </p:anim>
                                  </p:childTnLst>
                                </p:cTn>
                              </p:par>
                              <p:par>
                                <p:cTn id="121" presetID="55" presetClass="entr" presetSubtype="0" fill="hold" grpId="0" nodeType="withEffect">
                                  <p:stCondLst>
                                    <p:cond delay="0"/>
                                  </p:stCondLst>
                                  <p:childTnLst>
                                    <p:set>
                                      <p:cBhvr>
                                        <p:cTn id="122" dur="1" fill="hold">
                                          <p:stCondLst>
                                            <p:cond delay="0"/>
                                          </p:stCondLst>
                                        </p:cTn>
                                        <p:tgtEl>
                                          <p:spTgt spid="33"/>
                                        </p:tgtEl>
                                        <p:attrNameLst>
                                          <p:attrName>style.visibility</p:attrName>
                                        </p:attrNameLst>
                                      </p:cBhvr>
                                      <p:to>
                                        <p:strVal val="visible"/>
                                      </p:to>
                                    </p:set>
                                    <p:anim calcmode="lin" valueType="num">
                                      <p:cBhvr>
                                        <p:cTn id="123" dur="1000" fill="hold"/>
                                        <p:tgtEl>
                                          <p:spTgt spid="33"/>
                                        </p:tgtEl>
                                        <p:attrNameLst>
                                          <p:attrName>ppt_w</p:attrName>
                                        </p:attrNameLst>
                                      </p:cBhvr>
                                      <p:tavLst>
                                        <p:tav tm="0">
                                          <p:val>
                                            <p:strVal val="#ppt_w*0.70"/>
                                          </p:val>
                                        </p:tav>
                                        <p:tav tm="100000">
                                          <p:val>
                                            <p:strVal val="#ppt_w"/>
                                          </p:val>
                                        </p:tav>
                                      </p:tavLst>
                                    </p:anim>
                                    <p:anim calcmode="lin" valueType="num">
                                      <p:cBhvr>
                                        <p:cTn id="124" dur="1000" fill="hold"/>
                                        <p:tgtEl>
                                          <p:spTgt spid="33"/>
                                        </p:tgtEl>
                                        <p:attrNameLst>
                                          <p:attrName>ppt_h</p:attrName>
                                        </p:attrNameLst>
                                      </p:cBhvr>
                                      <p:tavLst>
                                        <p:tav tm="0">
                                          <p:val>
                                            <p:strVal val="#ppt_h"/>
                                          </p:val>
                                        </p:tav>
                                        <p:tav tm="100000">
                                          <p:val>
                                            <p:strVal val="#ppt_h"/>
                                          </p:val>
                                        </p:tav>
                                      </p:tavLst>
                                    </p:anim>
                                    <p:animEffect transition="in" filter="fade">
                                      <p:cBhvr>
                                        <p:cTn id="125" dur="1000"/>
                                        <p:tgtEl>
                                          <p:spTgt spid="33"/>
                                        </p:tgtEl>
                                      </p:cBhvr>
                                    </p:animEffect>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grpId="0" nodeType="clickEffect">
                                  <p:stCondLst>
                                    <p:cond delay="0"/>
                                  </p:stCondLst>
                                  <p:childTnLst>
                                    <p:set>
                                      <p:cBhvr>
                                        <p:cTn id="129" dur="1" fill="hold">
                                          <p:stCondLst>
                                            <p:cond delay="0"/>
                                          </p:stCondLst>
                                        </p:cTn>
                                        <p:tgtEl>
                                          <p:spTgt spid="47"/>
                                        </p:tgtEl>
                                        <p:attrNameLst>
                                          <p:attrName>style.visibility</p:attrName>
                                        </p:attrNameLst>
                                      </p:cBhvr>
                                      <p:to>
                                        <p:strVal val="visible"/>
                                      </p:to>
                                    </p:set>
                                    <p:anim calcmode="lin" valueType="num">
                                      <p:cBhvr additive="base">
                                        <p:cTn id="130" dur="500" fill="hold"/>
                                        <p:tgtEl>
                                          <p:spTgt spid="47"/>
                                        </p:tgtEl>
                                        <p:attrNameLst>
                                          <p:attrName>ppt_x</p:attrName>
                                        </p:attrNameLst>
                                      </p:cBhvr>
                                      <p:tavLst>
                                        <p:tav tm="0">
                                          <p:val>
                                            <p:strVal val="#ppt_x"/>
                                          </p:val>
                                        </p:tav>
                                        <p:tav tm="100000">
                                          <p:val>
                                            <p:strVal val="#ppt_x"/>
                                          </p:val>
                                        </p:tav>
                                      </p:tavLst>
                                    </p:anim>
                                    <p:anim calcmode="lin" valueType="num">
                                      <p:cBhvr additive="base">
                                        <p:cTn id="131" dur="500" fill="hold"/>
                                        <p:tgtEl>
                                          <p:spTgt spid="47"/>
                                        </p:tgtEl>
                                        <p:attrNameLst>
                                          <p:attrName>ppt_y</p:attrName>
                                        </p:attrNameLst>
                                      </p:cBhvr>
                                      <p:tavLst>
                                        <p:tav tm="0">
                                          <p:val>
                                            <p:strVal val="1+#ppt_h/2"/>
                                          </p:val>
                                        </p:tav>
                                        <p:tav tm="100000">
                                          <p:val>
                                            <p:strVal val="#ppt_y"/>
                                          </p:val>
                                        </p:tav>
                                      </p:tavLst>
                                    </p:anim>
                                  </p:childTnLst>
                                </p:cTn>
                              </p:par>
                              <p:par>
                                <p:cTn id="132" presetID="55" presetClass="entr" presetSubtype="0" fill="hold" grpId="0" nodeType="withEffect">
                                  <p:stCondLst>
                                    <p:cond delay="0"/>
                                  </p:stCondLst>
                                  <p:childTnLst>
                                    <p:set>
                                      <p:cBhvr>
                                        <p:cTn id="133" dur="1" fill="hold">
                                          <p:stCondLst>
                                            <p:cond delay="0"/>
                                          </p:stCondLst>
                                        </p:cTn>
                                        <p:tgtEl>
                                          <p:spTgt spid="43"/>
                                        </p:tgtEl>
                                        <p:attrNameLst>
                                          <p:attrName>style.visibility</p:attrName>
                                        </p:attrNameLst>
                                      </p:cBhvr>
                                      <p:to>
                                        <p:strVal val="visible"/>
                                      </p:to>
                                    </p:set>
                                    <p:anim calcmode="lin" valueType="num">
                                      <p:cBhvr>
                                        <p:cTn id="134" dur="1000" fill="hold"/>
                                        <p:tgtEl>
                                          <p:spTgt spid="43"/>
                                        </p:tgtEl>
                                        <p:attrNameLst>
                                          <p:attrName>ppt_w</p:attrName>
                                        </p:attrNameLst>
                                      </p:cBhvr>
                                      <p:tavLst>
                                        <p:tav tm="0">
                                          <p:val>
                                            <p:strVal val="#ppt_w*0.70"/>
                                          </p:val>
                                        </p:tav>
                                        <p:tav tm="100000">
                                          <p:val>
                                            <p:strVal val="#ppt_w"/>
                                          </p:val>
                                        </p:tav>
                                      </p:tavLst>
                                    </p:anim>
                                    <p:anim calcmode="lin" valueType="num">
                                      <p:cBhvr>
                                        <p:cTn id="135" dur="1000" fill="hold"/>
                                        <p:tgtEl>
                                          <p:spTgt spid="43"/>
                                        </p:tgtEl>
                                        <p:attrNameLst>
                                          <p:attrName>ppt_h</p:attrName>
                                        </p:attrNameLst>
                                      </p:cBhvr>
                                      <p:tavLst>
                                        <p:tav tm="0">
                                          <p:val>
                                            <p:strVal val="#ppt_h"/>
                                          </p:val>
                                        </p:tav>
                                        <p:tav tm="100000">
                                          <p:val>
                                            <p:strVal val="#ppt_h"/>
                                          </p:val>
                                        </p:tav>
                                      </p:tavLst>
                                    </p:anim>
                                    <p:animEffect transition="in" filter="fade">
                                      <p:cBhvr>
                                        <p:cTn id="136" dur="1000"/>
                                        <p:tgtEl>
                                          <p:spTgt spid="43"/>
                                        </p:tgtEl>
                                      </p:cBhvr>
                                    </p:animEffect>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48"/>
                                        </p:tgtEl>
                                        <p:attrNameLst>
                                          <p:attrName>style.visibility</p:attrName>
                                        </p:attrNameLst>
                                      </p:cBhvr>
                                      <p:to>
                                        <p:strVal val="visible"/>
                                      </p:to>
                                    </p:set>
                                    <p:anim calcmode="lin" valueType="num">
                                      <p:cBhvr additive="base">
                                        <p:cTn id="141" dur="500" fill="hold"/>
                                        <p:tgtEl>
                                          <p:spTgt spid="48"/>
                                        </p:tgtEl>
                                        <p:attrNameLst>
                                          <p:attrName>ppt_x</p:attrName>
                                        </p:attrNameLst>
                                      </p:cBhvr>
                                      <p:tavLst>
                                        <p:tav tm="0">
                                          <p:val>
                                            <p:strVal val="#ppt_x"/>
                                          </p:val>
                                        </p:tav>
                                        <p:tav tm="100000">
                                          <p:val>
                                            <p:strVal val="#ppt_x"/>
                                          </p:val>
                                        </p:tav>
                                      </p:tavLst>
                                    </p:anim>
                                    <p:anim calcmode="lin" valueType="num">
                                      <p:cBhvr additive="base">
                                        <p:cTn id="142" dur="500" fill="hold"/>
                                        <p:tgtEl>
                                          <p:spTgt spid="48"/>
                                        </p:tgtEl>
                                        <p:attrNameLst>
                                          <p:attrName>ppt_y</p:attrName>
                                        </p:attrNameLst>
                                      </p:cBhvr>
                                      <p:tavLst>
                                        <p:tav tm="0">
                                          <p:val>
                                            <p:strVal val="1+#ppt_h/2"/>
                                          </p:val>
                                        </p:tav>
                                        <p:tav tm="100000">
                                          <p:val>
                                            <p:strVal val="#ppt_y"/>
                                          </p:val>
                                        </p:tav>
                                      </p:tavLst>
                                    </p:anim>
                                  </p:childTnLst>
                                </p:cTn>
                              </p:par>
                              <p:par>
                                <p:cTn id="143" presetID="55" presetClass="entr" presetSubtype="0" fill="hold" grpId="0" nodeType="withEffect">
                                  <p:stCondLst>
                                    <p:cond delay="0"/>
                                  </p:stCondLst>
                                  <p:childTnLst>
                                    <p:set>
                                      <p:cBhvr>
                                        <p:cTn id="144" dur="1" fill="hold">
                                          <p:stCondLst>
                                            <p:cond delay="0"/>
                                          </p:stCondLst>
                                        </p:cTn>
                                        <p:tgtEl>
                                          <p:spTgt spid="39"/>
                                        </p:tgtEl>
                                        <p:attrNameLst>
                                          <p:attrName>style.visibility</p:attrName>
                                        </p:attrNameLst>
                                      </p:cBhvr>
                                      <p:to>
                                        <p:strVal val="visible"/>
                                      </p:to>
                                    </p:set>
                                    <p:anim calcmode="lin" valueType="num">
                                      <p:cBhvr>
                                        <p:cTn id="145" dur="1000" fill="hold"/>
                                        <p:tgtEl>
                                          <p:spTgt spid="39"/>
                                        </p:tgtEl>
                                        <p:attrNameLst>
                                          <p:attrName>ppt_w</p:attrName>
                                        </p:attrNameLst>
                                      </p:cBhvr>
                                      <p:tavLst>
                                        <p:tav tm="0">
                                          <p:val>
                                            <p:strVal val="#ppt_w*0.70"/>
                                          </p:val>
                                        </p:tav>
                                        <p:tav tm="100000">
                                          <p:val>
                                            <p:strVal val="#ppt_w"/>
                                          </p:val>
                                        </p:tav>
                                      </p:tavLst>
                                    </p:anim>
                                    <p:anim calcmode="lin" valueType="num">
                                      <p:cBhvr>
                                        <p:cTn id="146" dur="1000" fill="hold"/>
                                        <p:tgtEl>
                                          <p:spTgt spid="39"/>
                                        </p:tgtEl>
                                        <p:attrNameLst>
                                          <p:attrName>ppt_h</p:attrName>
                                        </p:attrNameLst>
                                      </p:cBhvr>
                                      <p:tavLst>
                                        <p:tav tm="0">
                                          <p:val>
                                            <p:strVal val="#ppt_h"/>
                                          </p:val>
                                        </p:tav>
                                        <p:tav tm="100000">
                                          <p:val>
                                            <p:strVal val="#ppt_h"/>
                                          </p:val>
                                        </p:tav>
                                      </p:tavLst>
                                    </p:anim>
                                    <p:animEffect transition="in" filter="fade">
                                      <p:cBhvr>
                                        <p:cTn id="147" dur="1000"/>
                                        <p:tgtEl>
                                          <p:spTgt spid="39"/>
                                        </p:tgtEl>
                                      </p:cBhvr>
                                    </p:animEffect>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49"/>
                                        </p:tgtEl>
                                        <p:attrNameLst>
                                          <p:attrName>style.visibility</p:attrName>
                                        </p:attrNameLst>
                                      </p:cBhvr>
                                      <p:to>
                                        <p:strVal val="visible"/>
                                      </p:to>
                                    </p:set>
                                    <p:anim calcmode="lin" valueType="num">
                                      <p:cBhvr additive="base">
                                        <p:cTn id="152" dur="500" fill="hold"/>
                                        <p:tgtEl>
                                          <p:spTgt spid="49"/>
                                        </p:tgtEl>
                                        <p:attrNameLst>
                                          <p:attrName>ppt_x</p:attrName>
                                        </p:attrNameLst>
                                      </p:cBhvr>
                                      <p:tavLst>
                                        <p:tav tm="0">
                                          <p:val>
                                            <p:strVal val="#ppt_x"/>
                                          </p:val>
                                        </p:tav>
                                        <p:tav tm="100000">
                                          <p:val>
                                            <p:strVal val="#ppt_x"/>
                                          </p:val>
                                        </p:tav>
                                      </p:tavLst>
                                    </p:anim>
                                    <p:anim calcmode="lin" valueType="num">
                                      <p:cBhvr additive="base">
                                        <p:cTn id="153" dur="500" fill="hold"/>
                                        <p:tgtEl>
                                          <p:spTgt spid="49"/>
                                        </p:tgtEl>
                                        <p:attrNameLst>
                                          <p:attrName>ppt_y</p:attrName>
                                        </p:attrNameLst>
                                      </p:cBhvr>
                                      <p:tavLst>
                                        <p:tav tm="0">
                                          <p:val>
                                            <p:strVal val="1+#ppt_h/2"/>
                                          </p:val>
                                        </p:tav>
                                        <p:tav tm="100000">
                                          <p:val>
                                            <p:strVal val="#ppt_y"/>
                                          </p:val>
                                        </p:tav>
                                      </p:tavLst>
                                    </p:anim>
                                  </p:childTnLst>
                                </p:cTn>
                              </p:par>
                              <p:par>
                                <p:cTn id="154" presetID="55" presetClass="entr" presetSubtype="0" fill="hold" grpId="0" nodeType="withEffect">
                                  <p:stCondLst>
                                    <p:cond delay="0"/>
                                  </p:stCondLst>
                                  <p:childTnLst>
                                    <p:set>
                                      <p:cBhvr>
                                        <p:cTn id="155" dur="1" fill="hold">
                                          <p:stCondLst>
                                            <p:cond delay="0"/>
                                          </p:stCondLst>
                                        </p:cTn>
                                        <p:tgtEl>
                                          <p:spTgt spid="46"/>
                                        </p:tgtEl>
                                        <p:attrNameLst>
                                          <p:attrName>style.visibility</p:attrName>
                                        </p:attrNameLst>
                                      </p:cBhvr>
                                      <p:to>
                                        <p:strVal val="visible"/>
                                      </p:to>
                                    </p:set>
                                    <p:anim calcmode="lin" valueType="num">
                                      <p:cBhvr>
                                        <p:cTn id="156" dur="1000" fill="hold"/>
                                        <p:tgtEl>
                                          <p:spTgt spid="46"/>
                                        </p:tgtEl>
                                        <p:attrNameLst>
                                          <p:attrName>ppt_w</p:attrName>
                                        </p:attrNameLst>
                                      </p:cBhvr>
                                      <p:tavLst>
                                        <p:tav tm="0">
                                          <p:val>
                                            <p:strVal val="#ppt_w*0.70"/>
                                          </p:val>
                                        </p:tav>
                                        <p:tav tm="100000">
                                          <p:val>
                                            <p:strVal val="#ppt_w"/>
                                          </p:val>
                                        </p:tav>
                                      </p:tavLst>
                                    </p:anim>
                                    <p:anim calcmode="lin" valueType="num">
                                      <p:cBhvr>
                                        <p:cTn id="157" dur="1000" fill="hold"/>
                                        <p:tgtEl>
                                          <p:spTgt spid="46"/>
                                        </p:tgtEl>
                                        <p:attrNameLst>
                                          <p:attrName>ppt_h</p:attrName>
                                        </p:attrNameLst>
                                      </p:cBhvr>
                                      <p:tavLst>
                                        <p:tav tm="0">
                                          <p:val>
                                            <p:strVal val="#ppt_h"/>
                                          </p:val>
                                        </p:tav>
                                        <p:tav tm="100000">
                                          <p:val>
                                            <p:strVal val="#ppt_h"/>
                                          </p:val>
                                        </p:tav>
                                      </p:tavLst>
                                    </p:anim>
                                    <p:animEffect transition="in" filter="fade">
                                      <p:cBhvr>
                                        <p:cTn id="158"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5" grpId="0" animBg="1"/>
      <p:bldP spid="18" grpId="0" animBg="1"/>
      <p:bldP spid="19" grpId="0" animBg="1"/>
      <p:bldP spid="20" grpId="0" animBg="1"/>
      <p:bldP spid="21" grpId="0" animBg="1"/>
      <p:bldP spid="22" grpId="0" animBg="1"/>
      <p:bldP spid="23" grpId="0" animBg="1"/>
      <p:bldP spid="24" grpId="0" animBg="1"/>
      <p:bldP spid="28" grpId="0" animBg="1"/>
      <p:bldP spid="30" grpId="0" animBg="1"/>
      <p:bldP spid="31" grpId="0" animBg="1"/>
      <p:bldP spid="34" grpId="0"/>
      <p:bldP spid="36" grpId="0"/>
      <p:bldP spid="32" grpId="0"/>
      <p:bldP spid="35" grpId="0" animBg="1"/>
      <p:bldP spid="37" grpId="0"/>
      <p:bldP spid="40" grpId="0"/>
      <p:bldP spid="41" grpId="0" animBg="1"/>
      <p:bldP spid="42" grpId="0"/>
      <p:bldP spid="44" grpId="0" animBg="1"/>
      <p:bldP spid="45" grpId="0"/>
      <p:bldP spid="38" grpId="0" animBg="1"/>
      <p:bldP spid="39" grpId="0"/>
      <p:bldP spid="33" grpId="0"/>
      <p:bldP spid="43" grpId="0"/>
      <p:bldP spid="46" grpId="0"/>
      <p:bldP spid="47" grpId="0" animBg="1"/>
      <p:bldP spid="48" grpId="0" animBg="1"/>
      <p:bldP spid="4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Line 30"/>
          <p:cNvSpPr>
            <a:spLocks noChangeShapeType="1"/>
          </p:cNvSpPr>
          <p:nvPr/>
        </p:nvSpPr>
        <p:spPr bwMode="auto">
          <a:xfrm>
            <a:off x="1846708" y="4277694"/>
            <a:ext cx="7297292" cy="0"/>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22" name="Line 31"/>
          <p:cNvSpPr>
            <a:spLocks noChangeShapeType="1"/>
          </p:cNvSpPr>
          <p:nvPr/>
        </p:nvSpPr>
        <p:spPr bwMode="auto">
          <a:xfrm>
            <a:off x="0" y="4852368"/>
            <a:ext cx="1156147" cy="0"/>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23" name="Line 79"/>
          <p:cNvSpPr>
            <a:spLocks noChangeShapeType="1"/>
          </p:cNvSpPr>
          <p:nvPr/>
        </p:nvSpPr>
        <p:spPr bwMode="auto">
          <a:xfrm>
            <a:off x="1860997" y="1526555"/>
            <a:ext cx="1587" cy="2767013"/>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24" name="Freeform 80"/>
          <p:cNvSpPr>
            <a:spLocks/>
          </p:cNvSpPr>
          <p:nvPr/>
        </p:nvSpPr>
        <p:spPr bwMode="auto">
          <a:xfrm>
            <a:off x="244922" y="1491630"/>
            <a:ext cx="1616075" cy="1536700"/>
          </a:xfrm>
          <a:custGeom>
            <a:avLst/>
            <a:gdLst/>
            <a:ahLst/>
            <a:cxnLst>
              <a:cxn ang="0">
                <a:pos x="0" y="540"/>
              </a:cxn>
              <a:cxn ang="0">
                <a:pos x="0" y="326"/>
              </a:cxn>
              <a:cxn ang="0">
                <a:pos x="211" y="206"/>
              </a:cxn>
              <a:cxn ang="0">
                <a:pos x="367" y="0"/>
              </a:cxn>
              <a:cxn ang="0">
                <a:pos x="568" y="0"/>
              </a:cxn>
              <a:cxn ang="0">
                <a:pos x="568" y="12"/>
              </a:cxn>
            </a:cxnLst>
            <a:rect l="0" t="0" r="r" b="b"/>
            <a:pathLst>
              <a:path w="568" h="540">
                <a:moveTo>
                  <a:pt x="0" y="540"/>
                </a:moveTo>
                <a:cubicBezTo>
                  <a:pt x="0" y="326"/>
                  <a:pt x="0" y="326"/>
                  <a:pt x="0" y="326"/>
                </a:cubicBezTo>
                <a:cubicBezTo>
                  <a:pt x="65" y="305"/>
                  <a:pt x="135" y="265"/>
                  <a:pt x="211" y="206"/>
                </a:cubicBezTo>
                <a:cubicBezTo>
                  <a:pt x="287" y="147"/>
                  <a:pt x="339" y="79"/>
                  <a:pt x="367" y="0"/>
                </a:cubicBezTo>
                <a:cubicBezTo>
                  <a:pt x="568" y="0"/>
                  <a:pt x="568" y="0"/>
                  <a:pt x="568" y="0"/>
                </a:cubicBezTo>
                <a:cubicBezTo>
                  <a:pt x="568" y="12"/>
                  <a:pt x="568" y="12"/>
                  <a:pt x="568" y="12"/>
                </a:cubicBez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25" name="Freeform 81"/>
          <p:cNvSpPr>
            <a:spLocks/>
          </p:cNvSpPr>
          <p:nvPr/>
        </p:nvSpPr>
        <p:spPr bwMode="auto">
          <a:xfrm>
            <a:off x="244922" y="2499693"/>
            <a:ext cx="911225" cy="531812"/>
          </a:xfrm>
          <a:custGeom>
            <a:avLst/>
            <a:gdLst/>
            <a:ahLst/>
            <a:cxnLst>
              <a:cxn ang="0">
                <a:pos x="320" y="99"/>
              </a:cxn>
              <a:cxn ang="0">
                <a:pos x="320" y="0"/>
              </a:cxn>
              <a:cxn ang="0">
                <a:pos x="310" y="9"/>
              </a:cxn>
              <a:cxn ang="0">
                <a:pos x="0" y="187"/>
              </a:cxn>
              <a:cxn ang="0">
                <a:pos x="0" y="177"/>
              </a:cxn>
            </a:cxnLst>
            <a:rect l="0" t="0" r="r" b="b"/>
            <a:pathLst>
              <a:path w="320" h="187">
                <a:moveTo>
                  <a:pt x="320" y="99"/>
                </a:moveTo>
                <a:cubicBezTo>
                  <a:pt x="320" y="0"/>
                  <a:pt x="320" y="0"/>
                  <a:pt x="320" y="0"/>
                </a:cubicBezTo>
                <a:cubicBezTo>
                  <a:pt x="317" y="3"/>
                  <a:pt x="314" y="6"/>
                  <a:pt x="310" y="9"/>
                </a:cubicBezTo>
                <a:cubicBezTo>
                  <a:pt x="222" y="89"/>
                  <a:pt x="119" y="148"/>
                  <a:pt x="0" y="187"/>
                </a:cubicBezTo>
                <a:cubicBezTo>
                  <a:pt x="0" y="177"/>
                  <a:pt x="0" y="177"/>
                  <a:pt x="0" y="177"/>
                </a:cubicBez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26" name="Line 82"/>
          <p:cNvSpPr>
            <a:spLocks noChangeShapeType="1"/>
          </p:cNvSpPr>
          <p:nvPr/>
        </p:nvSpPr>
        <p:spPr bwMode="auto">
          <a:xfrm flipV="1">
            <a:off x="1156147" y="2575893"/>
            <a:ext cx="1587" cy="2282825"/>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27" name="Text Box 77"/>
          <p:cNvSpPr txBox="1">
            <a:spLocks noChangeArrowheads="1"/>
          </p:cNvSpPr>
          <p:nvPr/>
        </p:nvSpPr>
        <p:spPr bwMode="auto">
          <a:xfrm>
            <a:off x="3491880" y="4210646"/>
            <a:ext cx="5472608" cy="792088"/>
          </a:xfrm>
          <a:prstGeom prst="rect">
            <a:avLst/>
          </a:prstGeom>
          <a:noFill/>
          <a:ln w="9525">
            <a:noFill/>
            <a:miter lim="800000"/>
            <a:headEnd/>
            <a:tailEnd/>
          </a:ln>
          <a:effectLst/>
        </p:spPr>
        <p:txBody>
          <a:bodyPr anchor="ctr"/>
          <a:lstStyle/>
          <a:p>
            <a:pPr algn="dist">
              <a:spcBef>
                <a:spcPct val="50000"/>
              </a:spcBef>
            </a:pPr>
            <a:r>
              <a:rPr lang="zh-CN" altLang="en-US" sz="32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微软雅黑" pitchFamily="34" charset="-122"/>
                <a:ea typeface="微软雅黑" pitchFamily="34" charset="-122"/>
              </a:rPr>
              <a:t>企业简介</a:t>
            </a:r>
            <a:endParaRPr lang="en-GB" altLang="zh-CN" sz="32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微软雅黑" pitchFamily="34" charset="-122"/>
              <a:ea typeface="微软雅黑" pitchFamily="34" charset="-122"/>
            </a:endParaRPr>
          </a:p>
        </p:txBody>
      </p:sp>
      <p:sp>
        <p:nvSpPr>
          <p:cNvPr id="29" name="矩形 28"/>
          <p:cNvSpPr/>
          <p:nvPr/>
        </p:nvSpPr>
        <p:spPr>
          <a:xfrm>
            <a:off x="5076056" y="855844"/>
            <a:ext cx="3771304" cy="3195747"/>
          </a:xfrm>
          <a:prstGeom prst="rect">
            <a:avLst/>
          </a:prstGeom>
        </p:spPr>
        <p:txBody>
          <a:bodyPr wrap="square">
            <a:spAutoFit/>
          </a:bodyPr>
          <a:lstStyle/>
          <a:p>
            <a:pPr indent="266700" algn="just">
              <a:lnSpc>
                <a:spcPts val="2200"/>
              </a:lnSpc>
              <a:spcAft>
                <a:spcPts val="0"/>
              </a:spcAft>
            </a:pPr>
            <a:r>
              <a:rPr lang="zh-CN" altLang="zh-CN" sz="1400" smtClean="0">
                <a:solidFill>
                  <a:schemeClr val="tx1">
                    <a:lumMod val="65000"/>
                    <a:lumOff val="35000"/>
                  </a:schemeClr>
                </a:solidFill>
                <a:latin typeface="微软雅黑" pitchFamily="34" charset="-122"/>
                <a:ea typeface="微软雅黑" pitchFamily="34" charset="-122"/>
              </a:rPr>
              <a:t>宝</a:t>
            </a:r>
            <a:r>
              <a:rPr lang="zh-CN" altLang="zh-CN" sz="1400" dirty="0" smtClean="0">
                <a:solidFill>
                  <a:schemeClr val="tx1">
                    <a:lumMod val="65000"/>
                    <a:lumOff val="35000"/>
                  </a:schemeClr>
                </a:solidFill>
                <a:latin typeface="微软雅黑" pitchFamily="34" charset="-122"/>
                <a:ea typeface="微软雅黑" pitchFamily="34" charset="-122"/>
              </a:rPr>
              <a:t>付网络科技（上海）有限公司成立于</a:t>
            </a:r>
            <a:r>
              <a:rPr lang="en-US" altLang="zh-CN" sz="1400" dirty="0" smtClean="0">
                <a:solidFill>
                  <a:schemeClr val="tx1">
                    <a:lumMod val="65000"/>
                    <a:lumOff val="35000"/>
                  </a:schemeClr>
                </a:solidFill>
                <a:latin typeface="微软雅黑" pitchFamily="34" charset="-122"/>
                <a:ea typeface="微软雅黑" pitchFamily="34" charset="-122"/>
              </a:rPr>
              <a:t>2010</a:t>
            </a:r>
            <a:r>
              <a:rPr lang="zh-CN" altLang="zh-CN" sz="1400" dirty="0">
                <a:solidFill>
                  <a:schemeClr val="tx1">
                    <a:lumMod val="65000"/>
                    <a:lumOff val="35000"/>
                  </a:schemeClr>
                </a:solidFill>
                <a:latin typeface="微软雅黑" pitchFamily="34" charset="-122"/>
                <a:ea typeface="微软雅黑" pitchFamily="34" charset="-122"/>
              </a:rPr>
              <a:t>年</a:t>
            </a:r>
            <a:r>
              <a:rPr lang="zh-CN" altLang="zh-CN" sz="1400" dirty="0" smtClean="0">
                <a:solidFill>
                  <a:schemeClr val="tx1">
                    <a:lumMod val="65000"/>
                    <a:lumOff val="35000"/>
                  </a:schemeClr>
                </a:solidFill>
                <a:latin typeface="微软雅黑" pitchFamily="34" charset="-122"/>
                <a:ea typeface="微软雅黑" pitchFamily="34" charset="-122"/>
              </a:rPr>
              <a:t>，</a:t>
            </a:r>
            <a:r>
              <a:rPr lang="en-US" altLang="zh-CN" sz="1400" dirty="0" smtClean="0">
                <a:solidFill>
                  <a:schemeClr val="tx1">
                    <a:lumMod val="65000"/>
                    <a:lumOff val="35000"/>
                  </a:schemeClr>
                </a:solidFill>
                <a:latin typeface="微软雅黑" pitchFamily="34" charset="-122"/>
                <a:ea typeface="微软雅黑" pitchFamily="34" charset="-122"/>
              </a:rPr>
              <a:t>2011</a:t>
            </a:r>
            <a:r>
              <a:rPr lang="zh-CN" altLang="en-US" sz="1400" dirty="0" smtClean="0">
                <a:solidFill>
                  <a:schemeClr val="tx1">
                    <a:lumMod val="65000"/>
                    <a:lumOff val="35000"/>
                  </a:schemeClr>
                </a:solidFill>
                <a:latin typeface="微软雅黑" pitchFamily="34" charset="-122"/>
                <a:ea typeface="微软雅黑" pitchFamily="34" charset="-122"/>
              </a:rPr>
              <a:t>年底荣获了由央行颁发的</a:t>
            </a:r>
            <a:r>
              <a:rPr lang="en-US" altLang="zh-CN" sz="1400" dirty="0" smtClean="0">
                <a:solidFill>
                  <a:schemeClr val="tx1">
                    <a:lumMod val="65000"/>
                    <a:lumOff val="35000"/>
                  </a:schemeClr>
                </a:solidFill>
                <a:latin typeface="微软雅黑" pitchFamily="34" charset="-122"/>
                <a:ea typeface="微软雅黑" pitchFamily="34" charset="-122"/>
              </a:rPr>
              <a:t>《</a:t>
            </a:r>
            <a:r>
              <a:rPr lang="zh-CN" altLang="en-US" sz="1400" dirty="0" smtClean="0">
                <a:solidFill>
                  <a:schemeClr val="tx1">
                    <a:lumMod val="65000"/>
                    <a:lumOff val="35000"/>
                  </a:schemeClr>
                </a:solidFill>
                <a:latin typeface="微软雅黑" pitchFamily="34" charset="-122"/>
                <a:ea typeface="微软雅黑" pitchFamily="34" charset="-122"/>
              </a:rPr>
              <a:t>支付业务许可证</a:t>
            </a:r>
            <a:r>
              <a:rPr lang="en-US" altLang="zh-CN" sz="1400" dirty="0" smtClean="0">
                <a:solidFill>
                  <a:schemeClr val="tx1">
                    <a:lumMod val="65000"/>
                    <a:lumOff val="35000"/>
                  </a:schemeClr>
                </a:solidFill>
                <a:latin typeface="微软雅黑" pitchFamily="34" charset="-122"/>
                <a:ea typeface="微软雅黑" pitchFamily="34" charset="-122"/>
              </a:rPr>
              <a:t>》</a:t>
            </a:r>
            <a:r>
              <a:rPr lang="zh-CN" altLang="en-US" sz="1400" dirty="0" smtClean="0">
                <a:solidFill>
                  <a:schemeClr val="tx1">
                    <a:lumMod val="65000"/>
                    <a:lumOff val="35000"/>
                  </a:schemeClr>
                </a:solidFill>
                <a:latin typeface="微软雅黑" pitchFamily="34" charset="-122"/>
                <a:ea typeface="微软雅黑" pitchFamily="34" charset="-122"/>
              </a:rPr>
              <a:t>。</a:t>
            </a:r>
            <a:r>
              <a:rPr lang="zh-CN" altLang="zh-CN" sz="1400" dirty="0" smtClean="0">
                <a:solidFill>
                  <a:schemeClr val="tx1">
                    <a:lumMod val="65000"/>
                    <a:lumOff val="35000"/>
                  </a:schemeClr>
                </a:solidFill>
                <a:latin typeface="微软雅黑" pitchFamily="34" charset="-122"/>
                <a:ea typeface="微软雅黑" pitchFamily="34" charset="-122"/>
              </a:rPr>
              <a:t>宝</a:t>
            </a:r>
            <a:r>
              <a:rPr lang="zh-CN" altLang="zh-CN" sz="1400" dirty="0">
                <a:solidFill>
                  <a:schemeClr val="tx1">
                    <a:lumMod val="65000"/>
                    <a:lumOff val="35000"/>
                  </a:schemeClr>
                </a:solidFill>
                <a:latin typeface="微软雅黑" pitchFamily="34" charset="-122"/>
                <a:ea typeface="微软雅黑" pitchFamily="34" charset="-122"/>
              </a:rPr>
              <a:t>付以领先的研发实力和创新能力，一直专注于电子支付和电子商务领域的高科技企业</a:t>
            </a:r>
            <a:r>
              <a:rPr lang="zh-CN" altLang="zh-CN" sz="1400" dirty="0" smtClean="0">
                <a:solidFill>
                  <a:schemeClr val="tx1">
                    <a:lumMod val="65000"/>
                    <a:lumOff val="35000"/>
                  </a:schemeClr>
                </a:solidFill>
                <a:latin typeface="微软雅黑" pitchFamily="34" charset="-122"/>
                <a:ea typeface="微软雅黑" pitchFamily="34" charset="-122"/>
              </a:rPr>
              <a:t>。</a:t>
            </a:r>
            <a:endParaRPr lang="en-US" altLang="zh-CN" sz="1400" dirty="0" smtClean="0">
              <a:solidFill>
                <a:schemeClr val="tx1">
                  <a:lumMod val="65000"/>
                  <a:lumOff val="35000"/>
                </a:schemeClr>
              </a:solidFill>
              <a:latin typeface="微软雅黑" pitchFamily="34" charset="-122"/>
              <a:ea typeface="微软雅黑" pitchFamily="34" charset="-122"/>
            </a:endParaRPr>
          </a:p>
          <a:p>
            <a:pPr indent="266700" algn="just">
              <a:lnSpc>
                <a:spcPts val="2200"/>
              </a:lnSpc>
              <a:spcAft>
                <a:spcPts val="0"/>
              </a:spcAft>
            </a:pPr>
            <a:r>
              <a:rPr lang="zh-CN" altLang="zh-CN" sz="1400" dirty="0" smtClean="0">
                <a:solidFill>
                  <a:schemeClr val="tx1">
                    <a:lumMod val="65000"/>
                    <a:lumOff val="35000"/>
                  </a:schemeClr>
                </a:solidFill>
                <a:latin typeface="微软雅黑" pitchFamily="34" charset="-122"/>
                <a:ea typeface="微软雅黑" pitchFamily="34" charset="-122"/>
              </a:rPr>
              <a:t>宝</a:t>
            </a:r>
            <a:r>
              <a:rPr lang="zh-CN" altLang="zh-CN" sz="1400" dirty="0">
                <a:solidFill>
                  <a:schemeClr val="tx1">
                    <a:lumMod val="65000"/>
                    <a:lumOff val="35000"/>
                  </a:schemeClr>
                </a:solidFill>
                <a:latin typeface="微软雅黑" pitchFamily="34" charset="-122"/>
                <a:ea typeface="微软雅黑" pitchFamily="34" charset="-122"/>
              </a:rPr>
              <a:t>付以“灵活自助”为理念，提供灵活、自助、安全的互联网支付产品与服务，通过为个人和企业提供便捷的一站式支付解决方案，创造个人优质生活体验、提升企业整体竞争优势，进而实现宝付的</a:t>
            </a:r>
            <a:r>
              <a:rPr lang="zh-CN" altLang="zh-CN" sz="1400" dirty="0" smtClean="0">
                <a:solidFill>
                  <a:schemeClr val="tx1">
                    <a:lumMod val="65000"/>
                    <a:lumOff val="35000"/>
                  </a:schemeClr>
                </a:solidFill>
                <a:latin typeface="微软雅黑" pitchFamily="34" charset="-122"/>
                <a:ea typeface="微软雅黑" pitchFamily="34" charset="-122"/>
              </a:rPr>
              <a:t>社会价值</a:t>
            </a:r>
            <a:r>
              <a:rPr lang="zh-CN" altLang="en-US" sz="1400" dirty="0" smtClean="0">
                <a:solidFill>
                  <a:schemeClr val="tx1">
                    <a:lumMod val="65000"/>
                    <a:lumOff val="35000"/>
                  </a:schemeClr>
                </a:solidFill>
                <a:latin typeface="微软雅黑" pitchFamily="34" charset="-122"/>
                <a:ea typeface="微软雅黑" pitchFamily="34" charset="-122"/>
              </a:rPr>
              <a:t>，</a:t>
            </a:r>
            <a:r>
              <a:rPr lang="zh-CN" altLang="zh-CN" sz="1400" dirty="0" smtClean="0">
                <a:solidFill>
                  <a:schemeClr val="tx1">
                    <a:lumMod val="65000"/>
                    <a:lumOff val="35000"/>
                  </a:schemeClr>
                </a:solidFill>
                <a:latin typeface="微软雅黑" pitchFamily="34" charset="-122"/>
                <a:ea typeface="微软雅黑" pitchFamily="34" charset="-122"/>
              </a:rPr>
              <a:t>将“宝付”打造成为支付行业的第一品牌。</a:t>
            </a:r>
            <a:endParaRPr lang="zh-CN" altLang="zh-CN" sz="1400" dirty="0">
              <a:solidFill>
                <a:schemeClr val="tx1">
                  <a:lumMod val="65000"/>
                  <a:lumOff val="35000"/>
                </a:schemeClr>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cstate="print"/>
          <a:srcRect r="12607"/>
          <a:stretch>
            <a:fillRect/>
          </a:stretch>
        </p:blipFill>
        <p:spPr bwMode="auto">
          <a:xfrm>
            <a:off x="2195736" y="1851670"/>
            <a:ext cx="2664296" cy="2169163"/>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3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300"/>
                                        <p:tgtEl>
                                          <p:spTgt spid="26"/>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300"/>
                                        <p:tgtEl>
                                          <p:spTgt spid="2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300"/>
                                        <p:tgtEl>
                                          <p:spTgt spid="24"/>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up)">
                                      <p:cBhvr>
                                        <p:cTn id="19" dur="300"/>
                                        <p:tgtEl>
                                          <p:spTgt spid="2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anim calcmode="lin" valueType="num">
                                      <p:cBhvr>
                                        <p:cTn id="26" dur="1000" fill="hold"/>
                                        <p:tgtEl>
                                          <p:spTgt spid="27"/>
                                        </p:tgtEl>
                                        <p:attrNameLst>
                                          <p:attrName>ppt_x</p:attrName>
                                        </p:attrNameLst>
                                      </p:cBhvr>
                                      <p:tavLst>
                                        <p:tav tm="0">
                                          <p:val>
                                            <p:strVal val="#ppt_x"/>
                                          </p:val>
                                        </p:tav>
                                        <p:tav tm="100000">
                                          <p:val>
                                            <p:strVal val="#ppt_x"/>
                                          </p:val>
                                        </p:tav>
                                      </p:tavLst>
                                    </p:anim>
                                    <p:anim calcmode="lin" valueType="num">
                                      <p:cBhvr>
                                        <p:cTn id="2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50"/>
                                        </p:tgtEl>
                                        <p:attrNameLst>
                                          <p:attrName>style.visibility</p:attrName>
                                        </p:attrNameLst>
                                      </p:cBhvr>
                                      <p:to>
                                        <p:strVal val="visible"/>
                                      </p:to>
                                    </p:set>
                                    <p:animEffect transition="in" filter="fade">
                                      <p:cBhvr>
                                        <p:cTn id="32" dur="500"/>
                                        <p:tgtEl>
                                          <p:spTgt spid="20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up)">
                                      <p:cBhvr>
                                        <p:cTn id="3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p:bldP spid="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ine 2"/>
          <p:cNvSpPr>
            <a:spLocks noChangeShapeType="1"/>
          </p:cNvSpPr>
          <p:nvPr/>
        </p:nvSpPr>
        <p:spPr bwMode="auto">
          <a:xfrm flipH="1" flipV="1">
            <a:off x="4827383" y="1203598"/>
            <a:ext cx="0" cy="3456384"/>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11" name="Line 3"/>
          <p:cNvSpPr>
            <a:spLocks noChangeShapeType="1"/>
          </p:cNvSpPr>
          <p:nvPr/>
        </p:nvSpPr>
        <p:spPr bwMode="auto">
          <a:xfrm flipV="1">
            <a:off x="0" y="4587974"/>
            <a:ext cx="1403648" cy="144016"/>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12" name="Freeform 4"/>
          <p:cNvSpPr>
            <a:spLocks/>
          </p:cNvSpPr>
          <p:nvPr/>
        </p:nvSpPr>
        <p:spPr bwMode="auto">
          <a:xfrm>
            <a:off x="1366838" y="3241699"/>
            <a:ext cx="201612" cy="1706563"/>
          </a:xfrm>
          <a:custGeom>
            <a:avLst/>
            <a:gdLst/>
            <a:ahLst/>
            <a:cxnLst>
              <a:cxn ang="0">
                <a:pos x="127" y="0"/>
              </a:cxn>
              <a:cxn ang="0">
                <a:pos x="0" y="1075"/>
              </a:cxn>
              <a:cxn ang="0">
                <a:pos x="127" y="0"/>
              </a:cxn>
            </a:cxnLst>
            <a:rect l="0" t="0" r="r" b="b"/>
            <a:pathLst>
              <a:path w="127" h="1075">
                <a:moveTo>
                  <a:pt x="127" y="0"/>
                </a:moveTo>
                <a:lnTo>
                  <a:pt x="0" y="1075"/>
                </a:lnTo>
                <a:lnTo>
                  <a:pt x="127" y="0"/>
                </a:lnTo>
                <a:close/>
              </a:path>
            </a:pathLst>
          </a:custGeom>
          <a:solidFill>
            <a:srgbClr val="FFFFFF"/>
          </a:solidFill>
          <a:ln w="9525">
            <a:noFill/>
            <a:round/>
            <a:headEnd/>
            <a:tailEnd/>
          </a:ln>
        </p:spPr>
        <p:txBody>
          <a:bodyPr/>
          <a:lstStyle/>
          <a:p>
            <a:endParaRPr lang="zh-CN" altLang="en-US">
              <a:latin typeface="微软雅黑" pitchFamily="34" charset="-122"/>
              <a:ea typeface="微软雅黑" pitchFamily="34" charset="-122"/>
            </a:endParaRPr>
          </a:p>
        </p:txBody>
      </p:sp>
      <p:sp>
        <p:nvSpPr>
          <p:cNvPr id="13" name="Line 5"/>
          <p:cNvSpPr>
            <a:spLocks noChangeShapeType="1"/>
          </p:cNvSpPr>
          <p:nvPr/>
        </p:nvSpPr>
        <p:spPr bwMode="auto">
          <a:xfrm flipH="1">
            <a:off x="1400216" y="3219822"/>
            <a:ext cx="174581" cy="1382787"/>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14" name="Freeform 6"/>
          <p:cNvSpPr>
            <a:spLocks/>
          </p:cNvSpPr>
          <p:nvPr/>
        </p:nvSpPr>
        <p:spPr bwMode="auto">
          <a:xfrm>
            <a:off x="2717800" y="2967062"/>
            <a:ext cx="7938" cy="2408237"/>
          </a:xfrm>
          <a:custGeom>
            <a:avLst/>
            <a:gdLst/>
            <a:ahLst/>
            <a:cxnLst>
              <a:cxn ang="0">
                <a:pos x="0" y="0"/>
              </a:cxn>
              <a:cxn ang="0">
                <a:pos x="5" y="1517"/>
              </a:cxn>
              <a:cxn ang="0">
                <a:pos x="0" y="0"/>
              </a:cxn>
            </a:cxnLst>
            <a:rect l="0" t="0" r="r" b="b"/>
            <a:pathLst>
              <a:path w="5" h="1517">
                <a:moveTo>
                  <a:pt x="0" y="0"/>
                </a:moveTo>
                <a:lnTo>
                  <a:pt x="5" y="1517"/>
                </a:lnTo>
                <a:lnTo>
                  <a:pt x="0" y="0"/>
                </a:lnTo>
                <a:close/>
              </a:path>
            </a:pathLst>
          </a:custGeom>
          <a:solidFill>
            <a:srgbClr val="FFFFFF"/>
          </a:solidFill>
          <a:ln w="9525">
            <a:noFill/>
            <a:round/>
            <a:headEnd/>
            <a:tailEnd/>
          </a:ln>
        </p:spPr>
        <p:txBody>
          <a:bodyPr/>
          <a:lstStyle/>
          <a:p>
            <a:endParaRPr lang="zh-CN" altLang="en-US">
              <a:latin typeface="微软雅黑" pitchFamily="34" charset="-122"/>
              <a:ea typeface="微软雅黑" pitchFamily="34" charset="-122"/>
            </a:endParaRPr>
          </a:p>
        </p:txBody>
      </p:sp>
      <p:sp>
        <p:nvSpPr>
          <p:cNvPr id="15" name="Line 7"/>
          <p:cNvSpPr>
            <a:spLocks noChangeShapeType="1"/>
          </p:cNvSpPr>
          <p:nvPr/>
        </p:nvSpPr>
        <p:spPr bwMode="auto">
          <a:xfrm>
            <a:off x="2587625" y="2967063"/>
            <a:ext cx="34320" cy="1692919"/>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16" name="Line 22"/>
          <p:cNvSpPr>
            <a:spLocks noChangeShapeType="1"/>
          </p:cNvSpPr>
          <p:nvPr/>
        </p:nvSpPr>
        <p:spPr bwMode="auto">
          <a:xfrm>
            <a:off x="774700" y="3389337"/>
            <a:ext cx="1588" cy="1587"/>
          </a:xfrm>
          <a:prstGeom prst="line">
            <a:avLst/>
          </a:prstGeom>
          <a:noFill/>
          <a:ln w="381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17" name="Line 23"/>
          <p:cNvSpPr>
            <a:spLocks noChangeShapeType="1"/>
          </p:cNvSpPr>
          <p:nvPr/>
        </p:nvSpPr>
        <p:spPr bwMode="auto">
          <a:xfrm>
            <a:off x="3741738" y="765199"/>
            <a:ext cx="1587" cy="1588"/>
          </a:xfrm>
          <a:prstGeom prst="line">
            <a:avLst/>
          </a:prstGeom>
          <a:noFill/>
          <a:ln w="38100">
            <a:solidFill>
              <a:schemeClr val="accent1">
                <a:lumMod val="60000"/>
                <a:lumOff val="40000"/>
              </a:schemeClr>
            </a:solidFill>
            <a:round/>
            <a:headEnd/>
            <a:tailEnd/>
          </a:ln>
        </p:spPr>
        <p:txBody>
          <a:bodyPr/>
          <a:lstStyle/>
          <a:p>
            <a:endParaRPr lang="zh-CN" altLang="en-US">
              <a:latin typeface="微软雅黑" pitchFamily="34" charset="-122"/>
              <a:ea typeface="微软雅黑" pitchFamily="34" charset="-122"/>
            </a:endParaRPr>
          </a:p>
        </p:txBody>
      </p:sp>
      <p:sp>
        <p:nvSpPr>
          <p:cNvPr id="18" name="Freeform 24"/>
          <p:cNvSpPr>
            <a:spLocks/>
          </p:cNvSpPr>
          <p:nvPr/>
        </p:nvSpPr>
        <p:spPr bwMode="auto">
          <a:xfrm>
            <a:off x="606425" y="3202012"/>
            <a:ext cx="981075" cy="265112"/>
          </a:xfrm>
          <a:custGeom>
            <a:avLst/>
            <a:gdLst/>
            <a:ahLst/>
            <a:cxnLst>
              <a:cxn ang="0">
                <a:pos x="0" y="167"/>
              </a:cxn>
              <a:cxn ang="0">
                <a:pos x="616" y="20"/>
              </a:cxn>
              <a:cxn ang="0">
                <a:pos x="618" y="0"/>
              </a:cxn>
              <a:cxn ang="0">
                <a:pos x="2" y="153"/>
              </a:cxn>
            </a:cxnLst>
            <a:rect l="0" t="0" r="r" b="b"/>
            <a:pathLst>
              <a:path w="618" h="167">
                <a:moveTo>
                  <a:pt x="0" y="167"/>
                </a:moveTo>
                <a:lnTo>
                  <a:pt x="616" y="20"/>
                </a:lnTo>
                <a:lnTo>
                  <a:pt x="618" y="0"/>
                </a:lnTo>
                <a:lnTo>
                  <a:pt x="2" y="153"/>
                </a:lnTo>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19" name="Freeform 25"/>
          <p:cNvSpPr>
            <a:spLocks/>
          </p:cNvSpPr>
          <p:nvPr/>
        </p:nvSpPr>
        <p:spPr bwMode="auto">
          <a:xfrm>
            <a:off x="1555750" y="2830537"/>
            <a:ext cx="1566863" cy="412750"/>
          </a:xfrm>
          <a:custGeom>
            <a:avLst/>
            <a:gdLst/>
            <a:ahLst/>
            <a:cxnLst>
              <a:cxn ang="0">
                <a:pos x="0" y="260"/>
              </a:cxn>
              <a:cxn ang="0">
                <a:pos x="985" y="19"/>
              </a:cxn>
              <a:cxn ang="0">
                <a:pos x="987" y="0"/>
              </a:cxn>
              <a:cxn ang="0">
                <a:pos x="8" y="238"/>
              </a:cxn>
            </a:cxnLst>
            <a:rect l="0" t="0" r="r" b="b"/>
            <a:pathLst>
              <a:path w="987" h="260">
                <a:moveTo>
                  <a:pt x="0" y="260"/>
                </a:moveTo>
                <a:lnTo>
                  <a:pt x="985" y="19"/>
                </a:lnTo>
                <a:lnTo>
                  <a:pt x="987" y="0"/>
                </a:lnTo>
                <a:lnTo>
                  <a:pt x="8" y="238"/>
                </a:lnTo>
              </a:path>
            </a:pathLst>
          </a:custGeom>
          <a:noFill/>
          <a:ln w="38100" cap="flat" cmpd="sng">
            <a:solidFill>
              <a:schemeClr val="accent1">
                <a:lumMod val="60000"/>
                <a:lumOff val="40000"/>
              </a:schemeClr>
            </a:solidFill>
            <a:prstDash val="solid"/>
            <a:miter lim="800000"/>
            <a:headEnd type="none" w="med" len="med"/>
            <a:tailEnd type="none" w="med" len="med"/>
          </a:ln>
          <a:effectLst/>
        </p:spPr>
        <p:txBody>
          <a:bodyPr/>
          <a:lstStyle/>
          <a:p>
            <a:endParaRPr lang="zh-CN" altLang="en-US">
              <a:latin typeface="微软雅黑" pitchFamily="34" charset="-122"/>
              <a:ea typeface="微软雅黑" pitchFamily="34" charset="-122"/>
            </a:endParaRPr>
          </a:p>
        </p:txBody>
      </p:sp>
      <p:sp>
        <p:nvSpPr>
          <p:cNvPr id="20" name="Freeform 26"/>
          <p:cNvSpPr>
            <a:spLocks/>
          </p:cNvSpPr>
          <p:nvPr/>
        </p:nvSpPr>
        <p:spPr bwMode="auto">
          <a:xfrm>
            <a:off x="712788" y="812824"/>
            <a:ext cx="2541587" cy="1127125"/>
          </a:xfrm>
          <a:custGeom>
            <a:avLst/>
            <a:gdLst/>
            <a:ahLst/>
            <a:cxnLst>
              <a:cxn ang="0">
                <a:pos x="1002" y="3"/>
              </a:cxn>
              <a:cxn ang="0">
                <a:pos x="997" y="12"/>
              </a:cxn>
              <a:cxn ang="0">
                <a:pos x="993" y="11"/>
              </a:cxn>
              <a:cxn ang="0">
                <a:pos x="982" y="9"/>
              </a:cxn>
              <a:cxn ang="0">
                <a:pos x="967" y="9"/>
              </a:cxn>
              <a:cxn ang="0">
                <a:pos x="953" y="11"/>
              </a:cxn>
              <a:cxn ang="0">
                <a:pos x="939" y="16"/>
              </a:cxn>
              <a:cxn ang="0">
                <a:pos x="424" y="224"/>
              </a:cxn>
              <a:cxn ang="0">
                <a:pos x="376" y="244"/>
              </a:cxn>
              <a:cxn ang="0">
                <a:pos x="1" y="396"/>
              </a:cxn>
              <a:cxn ang="0">
                <a:pos x="0" y="390"/>
              </a:cxn>
              <a:cxn ang="0">
                <a:pos x="377" y="237"/>
              </a:cxn>
              <a:cxn ang="0">
                <a:pos x="424" y="218"/>
              </a:cxn>
              <a:cxn ang="0">
                <a:pos x="938" y="8"/>
              </a:cxn>
              <a:cxn ang="0">
                <a:pos x="954" y="3"/>
              </a:cxn>
              <a:cxn ang="0">
                <a:pos x="971" y="1"/>
              </a:cxn>
              <a:cxn ang="0">
                <a:pos x="987" y="0"/>
              </a:cxn>
              <a:cxn ang="0">
                <a:pos x="1000" y="3"/>
              </a:cxn>
              <a:cxn ang="0">
                <a:pos x="1002" y="3"/>
              </a:cxn>
            </a:cxnLst>
            <a:rect l="0" t="0" r="r" b="b"/>
            <a:pathLst>
              <a:path w="1002" h="396">
                <a:moveTo>
                  <a:pt x="1002" y="3"/>
                </a:moveTo>
                <a:cubicBezTo>
                  <a:pt x="997" y="12"/>
                  <a:pt x="997" y="12"/>
                  <a:pt x="997" y="12"/>
                </a:cubicBezTo>
                <a:cubicBezTo>
                  <a:pt x="993" y="11"/>
                  <a:pt x="993" y="11"/>
                  <a:pt x="993" y="11"/>
                </a:cubicBezTo>
                <a:cubicBezTo>
                  <a:pt x="990" y="10"/>
                  <a:pt x="986" y="9"/>
                  <a:pt x="982" y="9"/>
                </a:cubicBezTo>
                <a:cubicBezTo>
                  <a:pt x="977" y="9"/>
                  <a:pt x="972" y="9"/>
                  <a:pt x="967" y="9"/>
                </a:cubicBezTo>
                <a:cubicBezTo>
                  <a:pt x="962" y="10"/>
                  <a:pt x="957" y="10"/>
                  <a:pt x="953" y="11"/>
                </a:cubicBezTo>
                <a:cubicBezTo>
                  <a:pt x="948" y="13"/>
                  <a:pt x="943" y="14"/>
                  <a:pt x="939" y="16"/>
                </a:cubicBezTo>
                <a:cubicBezTo>
                  <a:pt x="424" y="224"/>
                  <a:pt x="424" y="224"/>
                  <a:pt x="424" y="224"/>
                </a:cubicBezTo>
                <a:cubicBezTo>
                  <a:pt x="376" y="244"/>
                  <a:pt x="376" y="244"/>
                  <a:pt x="376" y="244"/>
                </a:cubicBezTo>
                <a:cubicBezTo>
                  <a:pt x="1" y="396"/>
                  <a:pt x="1" y="396"/>
                  <a:pt x="1" y="396"/>
                </a:cubicBezTo>
                <a:cubicBezTo>
                  <a:pt x="0" y="390"/>
                  <a:pt x="0" y="390"/>
                  <a:pt x="0" y="390"/>
                </a:cubicBezTo>
                <a:cubicBezTo>
                  <a:pt x="377" y="237"/>
                  <a:pt x="377" y="237"/>
                  <a:pt x="377" y="237"/>
                </a:cubicBezTo>
                <a:cubicBezTo>
                  <a:pt x="424" y="218"/>
                  <a:pt x="424" y="218"/>
                  <a:pt x="424" y="218"/>
                </a:cubicBezTo>
                <a:cubicBezTo>
                  <a:pt x="938" y="8"/>
                  <a:pt x="938" y="8"/>
                  <a:pt x="938" y="8"/>
                </a:cubicBezTo>
                <a:cubicBezTo>
                  <a:pt x="943" y="6"/>
                  <a:pt x="948" y="5"/>
                  <a:pt x="954" y="3"/>
                </a:cubicBezTo>
                <a:cubicBezTo>
                  <a:pt x="959" y="2"/>
                  <a:pt x="965" y="1"/>
                  <a:pt x="971" y="1"/>
                </a:cubicBezTo>
                <a:cubicBezTo>
                  <a:pt x="976" y="0"/>
                  <a:pt x="982" y="0"/>
                  <a:pt x="987" y="0"/>
                </a:cubicBezTo>
                <a:cubicBezTo>
                  <a:pt x="992" y="1"/>
                  <a:pt x="996" y="1"/>
                  <a:pt x="1000" y="3"/>
                </a:cubicBezTo>
                <a:cubicBezTo>
                  <a:pt x="1002" y="3"/>
                  <a:pt x="1002" y="3"/>
                  <a:pt x="1002" y="3"/>
                </a:cubicBezTo>
              </a:path>
            </a:pathLst>
          </a:custGeom>
          <a:noFill/>
          <a:ln w="38100" cap="flat" cmpd="sng">
            <a:solidFill>
              <a:schemeClr val="accent1">
                <a:lumMod val="60000"/>
                <a:lumOff val="40000"/>
              </a:schemeClr>
            </a:solidFill>
            <a:prstDash val="solid"/>
            <a:miter lim="800000"/>
            <a:headEnd type="none" w="med" len="med"/>
            <a:tailEnd type="none" w="med" len="med"/>
          </a:ln>
          <a:effectLst/>
        </p:spPr>
        <p:txBody>
          <a:bodyPr/>
          <a:lstStyle/>
          <a:p>
            <a:endParaRPr lang="zh-CN" altLang="en-US">
              <a:latin typeface="微软雅黑" pitchFamily="34" charset="-122"/>
              <a:ea typeface="微软雅黑" pitchFamily="34" charset="-122"/>
            </a:endParaRPr>
          </a:p>
        </p:txBody>
      </p:sp>
      <p:sp>
        <p:nvSpPr>
          <p:cNvPr id="21" name="Freeform 27"/>
          <p:cNvSpPr>
            <a:spLocks/>
          </p:cNvSpPr>
          <p:nvPr/>
        </p:nvSpPr>
        <p:spPr bwMode="auto">
          <a:xfrm>
            <a:off x="390525" y="1922487"/>
            <a:ext cx="325438" cy="1587500"/>
          </a:xfrm>
          <a:custGeom>
            <a:avLst/>
            <a:gdLst/>
            <a:ahLst/>
            <a:cxnLst>
              <a:cxn ang="0">
                <a:pos x="128" y="6"/>
              </a:cxn>
              <a:cxn ang="0">
                <a:pos x="124" y="7"/>
              </a:cxn>
              <a:cxn ang="0">
                <a:pos x="118" y="11"/>
              </a:cxn>
              <a:cxn ang="0">
                <a:pos x="112" y="17"/>
              </a:cxn>
              <a:cxn ang="0">
                <a:pos x="108" y="24"/>
              </a:cxn>
              <a:cxn ang="0">
                <a:pos x="106" y="31"/>
              </a:cxn>
              <a:cxn ang="0">
                <a:pos x="64" y="240"/>
              </a:cxn>
              <a:cxn ang="0">
                <a:pos x="55" y="287"/>
              </a:cxn>
              <a:cxn ang="0">
                <a:pos x="7" y="530"/>
              </a:cxn>
              <a:cxn ang="0">
                <a:pos x="6" y="539"/>
              </a:cxn>
              <a:cxn ang="0">
                <a:pos x="8" y="545"/>
              </a:cxn>
              <a:cxn ang="0">
                <a:pos x="13" y="549"/>
              </a:cxn>
              <a:cxn ang="0">
                <a:pos x="19" y="550"/>
              </a:cxn>
              <a:cxn ang="0">
                <a:pos x="86" y="535"/>
              </a:cxn>
              <a:cxn ang="0">
                <a:pos x="85" y="543"/>
              </a:cxn>
              <a:cxn ang="0">
                <a:pos x="17" y="558"/>
              </a:cxn>
              <a:cxn ang="0">
                <a:pos x="9" y="557"/>
              </a:cxn>
              <a:cxn ang="0">
                <a:pos x="3" y="552"/>
              </a:cxn>
              <a:cxn ang="0">
                <a:pos x="0" y="543"/>
              </a:cxn>
              <a:cxn ang="0">
                <a:pos x="1" y="531"/>
              </a:cxn>
              <a:cxn ang="0">
                <a:pos x="49" y="289"/>
              </a:cxn>
              <a:cxn ang="0">
                <a:pos x="58" y="242"/>
              </a:cxn>
              <a:cxn ang="0">
                <a:pos x="100" y="33"/>
              </a:cxn>
              <a:cxn ang="0">
                <a:pos x="104" y="23"/>
              </a:cxn>
              <a:cxn ang="0">
                <a:pos x="110" y="14"/>
              </a:cxn>
              <a:cxn ang="0">
                <a:pos x="117" y="6"/>
              </a:cxn>
              <a:cxn ang="0">
                <a:pos x="126" y="1"/>
              </a:cxn>
              <a:cxn ang="0">
                <a:pos x="127" y="0"/>
              </a:cxn>
              <a:cxn ang="0">
                <a:pos x="128" y="6"/>
              </a:cxn>
            </a:cxnLst>
            <a:rect l="0" t="0" r="r" b="b"/>
            <a:pathLst>
              <a:path w="128" h="558">
                <a:moveTo>
                  <a:pt x="128" y="6"/>
                </a:moveTo>
                <a:cubicBezTo>
                  <a:pt x="124" y="7"/>
                  <a:pt x="124" y="7"/>
                  <a:pt x="124" y="7"/>
                </a:cubicBezTo>
                <a:cubicBezTo>
                  <a:pt x="122" y="8"/>
                  <a:pt x="120" y="9"/>
                  <a:pt x="118" y="11"/>
                </a:cubicBezTo>
                <a:cubicBezTo>
                  <a:pt x="116" y="13"/>
                  <a:pt x="114" y="15"/>
                  <a:pt x="112" y="17"/>
                </a:cubicBezTo>
                <a:cubicBezTo>
                  <a:pt x="111" y="19"/>
                  <a:pt x="109" y="21"/>
                  <a:pt x="108" y="24"/>
                </a:cubicBezTo>
                <a:cubicBezTo>
                  <a:pt x="107" y="26"/>
                  <a:pt x="106" y="28"/>
                  <a:pt x="106" y="31"/>
                </a:cubicBezTo>
                <a:cubicBezTo>
                  <a:pt x="64" y="240"/>
                  <a:pt x="64" y="240"/>
                  <a:pt x="64" y="240"/>
                </a:cubicBezTo>
                <a:cubicBezTo>
                  <a:pt x="55" y="287"/>
                  <a:pt x="55" y="287"/>
                  <a:pt x="55" y="287"/>
                </a:cubicBezTo>
                <a:cubicBezTo>
                  <a:pt x="7" y="530"/>
                  <a:pt x="7" y="530"/>
                  <a:pt x="7" y="530"/>
                </a:cubicBezTo>
                <a:cubicBezTo>
                  <a:pt x="6" y="533"/>
                  <a:pt x="6" y="536"/>
                  <a:pt x="6" y="539"/>
                </a:cubicBezTo>
                <a:cubicBezTo>
                  <a:pt x="6" y="541"/>
                  <a:pt x="7" y="544"/>
                  <a:pt x="8" y="545"/>
                </a:cubicBezTo>
                <a:cubicBezTo>
                  <a:pt x="9" y="547"/>
                  <a:pt x="11" y="548"/>
                  <a:pt x="13" y="549"/>
                </a:cubicBezTo>
                <a:cubicBezTo>
                  <a:pt x="14" y="550"/>
                  <a:pt x="17" y="550"/>
                  <a:pt x="19" y="550"/>
                </a:cubicBezTo>
                <a:cubicBezTo>
                  <a:pt x="86" y="535"/>
                  <a:pt x="86" y="535"/>
                  <a:pt x="86" y="535"/>
                </a:cubicBezTo>
                <a:cubicBezTo>
                  <a:pt x="85" y="543"/>
                  <a:pt x="85" y="543"/>
                  <a:pt x="85" y="543"/>
                </a:cubicBezTo>
                <a:cubicBezTo>
                  <a:pt x="17" y="558"/>
                  <a:pt x="17" y="558"/>
                  <a:pt x="17" y="558"/>
                </a:cubicBezTo>
                <a:cubicBezTo>
                  <a:pt x="14" y="558"/>
                  <a:pt x="11" y="558"/>
                  <a:pt x="9" y="557"/>
                </a:cubicBezTo>
                <a:cubicBezTo>
                  <a:pt x="6" y="556"/>
                  <a:pt x="4" y="554"/>
                  <a:pt x="3" y="552"/>
                </a:cubicBezTo>
                <a:cubicBezTo>
                  <a:pt x="1" y="550"/>
                  <a:pt x="0" y="547"/>
                  <a:pt x="0" y="543"/>
                </a:cubicBezTo>
                <a:cubicBezTo>
                  <a:pt x="0" y="540"/>
                  <a:pt x="0" y="536"/>
                  <a:pt x="1" y="531"/>
                </a:cubicBezTo>
                <a:cubicBezTo>
                  <a:pt x="49" y="289"/>
                  <a:pt x="49" y="289"/>
                  <a:pt x="49" y="289"/>
                </a:cubicBezTo>
                <a:cubicBezTo>
                  <a:pt x="58" y="242"/>
                  <a:pt x="58" y="242"/>
                  <a:pt x="58" y="242"/>
                </a:cubicBezTo>
                <a:cubicBezTo>
                  <a:pt x="100" y="33"/>
                  <a:pt x="100" y="33"/>
                  <a:pt x="100" y="33"/>
                </a:cubicBezTo>
                <a:cubicBezTo>
                  <a:pt x="101" y="30"/>
                  <a:pt x="102" y="26"/>
                  <a:pt x="104" y="23"/>
                </a:cubicBezTo>
                <a:cubicBezTo>
                  <a:pt x="105" y="20"/>
                  <a:pt x="107" y="17"/>
                  <a:pt x="110" y="14"/>
                </a:cubicBezTo>
                <a:cubicBezTo>
                  <a:pt x="112" y="11"/>
                  <a:pt x="114" y="8"/>
                  <a:pt x="117" y="6"/>
                </a:cubicBezTo>
                <a:cubicBezTo>
                  <a:pt x="120" y="4"/>
                  <a:pt x="123" y="2"/>
                  <a:pt x="126" y="1"/>
                </a:cubicBezTo>
                <a:cubicBezTo>
                  <a:pt x="127" y="0"/>
                  <a:pt x="127" y="0"/>
                  <a:pt x="127" y="0"/>
                </a:cubicBezTo>
                <a:lnTo>
                  <a:pt x="128" y="6"/>
                </a:lnTo>
                <a:close/>
              </a:path>
            </a:pathLst>
          </a:custGeom>
          <a:noFill/>
          <a:ln w="3810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22" name="Freeform 28"/>
          <p:cNvSpPr>
            <a:spLocks/>
          </p:cNvSpPr>
          <p:nvPr/>
        </p:nvSpPr>
        <p:spPr bwMode="auto">
          <a:xfrm>
            <a:off x="3125788" y="820762"/>
            <a:ext cx="1308100" cy="2038350"/>
          </a:xfrm>
          <a:custGeom>
            <a:avLst/>
            <a:gdLst/>
            <a:ahLst/>
            <a:cxnLst>
              <a:cxn ang="0">
                <a:pos x="46" y="9"/>
              </a:cxn>
              <a:cxn ang="0">
                <a:pos x="485" y="148"/>
              </a:cxn>
              <a:cxn ang="0">
                <a:pos x="496" y="154"/>
              </a:cxn>
              <a:cxn ang="0">
                <a:pos x="501" y="164"/>
              </a:cxn>
              <a:cxn ang="0">
                <a:pos x="501" y="175"/>
              </a:cxn>
              <a:cxn ang="0">
                <a:pos x="494" y="187"/>
              </a:cxn>
              <a:cxn ang="0">
                <a:pos x="113" y="656"/>
              </a:cxn>
              <a:cxn ang="0">
                <a:pos x="100" y="668"/>
              </a:cxn>
              <a:cxn ang="0">
                <a:pos x="84" y="679"/>
              </a:cxn>
              <a:cxn ang="0">
                <a:pos x="66" y="689"/>
              </a:cxn>
              <a:cxn ang="0">
                <a:pos x="49" y="694"/>
              </a:cxn>
              <a:cxn ang="0">
                <a:pos x="0" y="705"/>
              </a:cxn>
              <a:cxn ang="0">
                <a:pos x="0" y="716"/>
              </a:cxn>
              <a:cxn ang="0">
                <a:pos x="50" y="705"/>
              </a:cxn>
              <a:cxn ang="0">
                <a:pos x="69" y="699"/>
              </a:cxn>
              <a:cxn ang="0">
                <a:pos x="89" y="689"/>
              </a:cxn>
              <a:cxn ang="0">
                <a:pos x="108" y="676"/>
              </a:cxn>
              <a:cxn ang="0">
                <a:pos x="122" y="661"/>
              </a:cxn>
              <a:cxn ang="0">
                <a:pos x="506" y="190"/>
              </a:cxn>
              <a:cxn ang="0">
                <a:pos x="515" y="174"/>
              </a:cxn>
              <a:cxn ang="0">
                <a:pos x="515" y="159"/>
              </a:cxn>
              <a:cxn ang="0">
                <a:pos x="508" y="147"/>
              </a:cxn>
              <a:cxn ang="0">
                <a:pos x="493" y="138"/>
              </a:cxn>
              <a:cxn ang="0">
                <a:pos x="51" y="0"/>
              </a:cxn>
              <a:cxn ang="0">
                <a:pos x="46" y="9"/>
              </a:cxn>
            </a:cxnLst>
            <a:rect l="0" t="0" r="r" b="b"/>
            <a:pathLst>
              <a:path w="516" h="716">
                <a:moveTo>
                  <a:pt x="46" y="9"/>
                </a:moveTo>
                <a:cubicBezTo>
                  <a:pt x="485" y="148"/>
                  <a:pt x="485" y="148"/>
                  <a:pt x="485" y="148"/>
                </a:cubicBezTo>
                <a:cubicBezTo>
                  <a:pt x="490" y="150"/>
                  <a:pt x="493" y="152"/>
                  <a:pt x="496" y="154"/>
                </a:cubicBezTo>
                <a:cubicBezTo>
                  <a:pt x="499" y="157"/>
                  <a:pt x="500" y="160"/>
                  <a:pt x="501" y="164"/>
                </a:cubicBezTo>
                <a:cubicBezTo>
                  <a:pt x="502" y="167"/>
                  <a:pt x="502" y="171"/>
                  <a:pt x="501" y="175"/>
                </a:cubicBezTo>
                <a:cubicBezTo>
                  <a:pt x="500" y="179"/>
                  <a:pt x="498" y="183"/>
                  <a:pt x="494" y="187"/>
                </a:cubicBezTo>
                <a:cubicBezTo>
                  <a:pt x="113" y="656"/>
                  <a:pt x="113" y="656"/>
                  <a:pt x="113" y="656"/>
                </a:cubicBezTo>
                <a:cubicBezTo>
                  <a:pt x="109" y="660"/>
                  <a:pt x="105" y="664"/>
                  <a:pt x="100" y="668"/>
                </a:cubicBezTo>
                <a:cubicBezTo>
                  <a:pt x="95" y="672"/>
                  <a:pt x="89" y="676"/>
                  <a:pt x="84" y="679"/>
                </a:cubicBezTo>
                <a:cubicBezTo>
                  <a:pt x="78" y="683"/>
                  <a:pt x="72" y="686"/>
                  <a:pt x="66" y="689"/>
                </a:cubicBezTo>
                <a:cubicBezTo>
                  <a:pt x="60" y="691"/>
                  <a:pt x="55" y="693"/>
                  <a:pt x="49" y="694"/>
                </a:cubicBezTo>
                <a:cubicBezTo>
                  <a:pt x="0" y="705"/>
                  <a:pt x="0" y="705"/>
                  <a:pt x="0" y="705"/>
                </a:cubicBezTo>
                <a:cubicBezTo>
                  <a:pt x="0" y="716"/>
                  <a:pt x="0" y="716"/>
                  <a:pt x="0" y="716"/>
                </a:cubicBezTo>
                <a:cubicBezTo>
                  <a:pt x="50" y="705"/>
                  <a:pt x="50" y="705"/>
                  <a:pt x="50" y="705"/>
                </a:cubicBezTo>
                <a:cubicBezTo>
                  <a:pt x="56" y="704"/>
                  <a:pt x="63" y="702"/>
                  <a:pt x="69" y="699"/>
                </a:cubicBezTo>
                <a:cubicBezTo>
                  <a:pt x="76" y="696"/>
                  <a:pt x="83" y="693"/>
                  <a:pt x="89" y="689"/>
                </a:cubicBezTo>
                <a:cubicBezTo>
                  <a:pt x="96" y="685"/>
                  <a:pt x="102" y="680"/>
                  <a:pt x="108" y="676"/>
                </a:cubicBezTo>
                <a:cubicBezTo>
                  <a:pt x="113" y="671"/>
                  <a:pt x="118" y="666"/>
                  <a:pt x="122" y="661"/>
                </a:cubicBezTo>
                <a:cubicBezTo>
                  <a:pt x="506" y="190"/>
                  <a:pt x="506" y="190"/>
                  <a:pt x="506" y="190"/>
                </a:cubicBezTo>
                <a:cubicBezTo>
                  <a:pt x="510" y="185"/>
                  <a:pt x="513" y="180"/>
                  <a:pt x="515" y="174"/>
                </a:cubicBezTo>
                <a:cubicBezTo>
                  <a:pt x="516" y="169"/>
                  <a:pt x="516" y="164"/>
                  <a:pt x="515" y="159"/>
                </a:cubicBezTo>
                <a:cubicBezTo>
                  <a:pt x="514" y="154"/>
                  <a:pt x="511" y="150"/>
                  <a:pt x="508" y="147"/>
                </a:cubicBezTo>
                <a:cubicBezTo>
                  <a:pt x="504" y="143"/>
                  <a:pt x="499" y="140"/>
                  <a:pt x="493" y="138"/>
                </a:cubicBezTo>
                <a:cubicBezTo>
                  <a:pt x="51" y="0"/>
                  <a:pt x="51" y="0"/>
                  <a:pt x="51" y="0"/>
                </a:cubicBezTo>
                <a:lnTo>
                  <a:pt x="46" y="9"/>
                </a:lnTo>
                <a:close/>
              </a:path>
            </a:pathLst>
          </a:custGeom>
          <a:noFill/>
          <a:ln w="38100" cap="flat" cmpd="sng">
            <a:solidFill>
              <a:schemeClr val="accent1">
                <a:lumMod val="60000"/>
                <a:lumOff val="40000"/>
              </a:schemeClr>
            </a:solidFill>
            <a:prstDash val="solid"/>
            <a:miter lim="800000"/>
            <a:headEnd type="none" w="med" len="med"/>
            <a:tailEnd type="none" w="med" len="med"/>
          </a:ln>
          <a:effectLst/>
        </p:spPr>
        <p:txBody>
          <a:bodyPr/>
          <a:lstStyle/>
          <a:p>
            <a:endParaRPr lang="zh-CN" altLang="en-US">
              <a:latin typeface="微软雅黑" pitchFamily="34" charset="-122"/>
              <a:ea typeface="微软雅黑" pitchFamily="34" charset="-122"/>
            </a:endParaRPr>
          </a:p>
        </p:txBody>
      </p:sp>
      <p:sp>
        <p:nvSpPr>
          <p:cNvPr id="23" name="Line 39"/>
          <p:cNvSpPr>
            <a:spLocks noChangeShapeType="1"/>
          </p:cNvSpPr>
          <p:nvPr/>
        </p:nvSpPr>
        <p:spPr bwMode="auto">
          <a:xfrm>
            <a:off x="2627784" y="4659982"/>
            <a:ext cx="2232248" cy="0"/>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24" name="Oval 13"/>
          <p:cNvSpPr>
            <a:spLocks noChangeArrowheads="1"/>
          </p:cNvSpPr>
          <p:nvPr/>
        </p:nvSpPr>
        <p:spPr bwMode="auto">
          <a:xfrm>
            <a:off x="4730615" y="978282"/>
            <a:ext cx="201425" cy="202345"/>
          </a:xfrm>
          <a:prstGeom prst="ellipse">
            <a:avLst/>
          </a:prstGeom>
          <a:solidFill>
            <a:srgbClr val="C00000"/>
          </a:solidFill>
          <a:ln>
            <a:solidFill>
              <a:schemeClr val="accent6">
                <a:lumMod val="20000"/>
                <a:lumOff val="80000"/>
              </a:schemeClr>
            </a:solidFill>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a:latin typeface="微软雅黑" pitchFamily="34" charset="-122"/>
              <a:ea typeface="微软雅黑" pitchFamily="34" charset="-122"/>
            </a:endParaRPr>
          </a:p>
        </p:txBody>
      </p:sp>
      <p:sp>
        <p:nvSpPr>
          <p:cNvPr id="27" name="矩形 26"/>
          <p:cNvSpPr/>
          <p:nvPr/>
        </p:nvSpPr>
        <p:spPr>
          <a:xfrm>
            <a:off x="5076056" y="1842998"/>
            <a:ext cx="3977575" cy="307777"/>
          </a:xfrm>
          <a:prstGeom prst="rect">
            <a:avLst/>
          </a:prstGeom>
          <a:effectLst/>
        </p:spPr>
        <p:txBody>
          <a:bodyPr wrap="square">
            <a:spAutoFit/>
          </a:bodyPr>
          <a:lstStyle/>
          <a:p>
            <a:r>
              <a:rPr lang="en-US" altLang="zh-CN" sz="1400" b="1" dirty="0">
                <a:solidFill>
                  <a:schemeClr val="tx1">
                    <a:lumMod val="50000"/>
                    <a:lumOff val="50000"/>
                  </a:schemeClr>
                </a:solidFill>
                <a:latin typeface="微软雅黑" pitchFamily="34" charset="-122"/>
                <a:ea typeface="微软雅黑" pitchFamily="34" charset="-122"/>
              </a:rPr>
              <a:t>2012</a:t>
            </a:r>
            <a:r>
              <a:rPr lang="zh-CN" altLang="en-US" sz="1400" b="1" dirty="0">
                <a:solidFill>
                  <a:schemeClr val="tx1">
                    <a:lumMod val="50000"/>
                    <a:lumOff val="50000"/>
                  </a:schemeClr>
                </a:solidFill>
                <a:latin typeface="微软雅黑" pitchFamily="34" charset="-122"/>
                <a:ea typeface="微软雅黑" pitchFamily="34" charset="-122"/>
              </a:rPr>
              <a:t>年</a:t>
            </a:r>
            <a:r>
              <a:rPr lang="en-US" altLang="zh-CN" sz="1400" b="1" dirty="0">
                <a:solidFill>
                  <a:schemeClr val="tx1">
                    <a:lumMod val="50000"/>
                    <a:lumOff val="50000"/>
                  </a:schemeClr>
                </a:solidFill>
                <a:latin typeface="微软雅黑" pitchFamily="34" charset="-122"/>
                <a:ea typeface="微软雅黑" pitchFamily="34" charset="-122"/>
              </a:rPr>
              <a:t>5</a:t>
            </a:r>
            <a:r>
              <a:rPr lang="zh-CN" altLang="en-US" sz="1400" b="1" dirty="0">
                <a:solidFill>
                  <a:schemeClr val="tx1">
                    <a:lumMod val="50000"/>
                    <a:lumOff val="50000"/>
                  </a:schemeClr>
                </a:solidFill>
                <a:latin typeface="微软雅黑" pitchFamily="34" charset="-122"/>
                <a:ea typeface="微软雅黑" pitchFamily="34" charset="-122"/>
              </a:rPr>
              <a:t>月，日交易额超过</a:t>
            </a:r>
            <a:r>
              <a:rPr lang="en-US" altLang="zh-CN" sz="1400" b="1" dirty="0">
                <a:solidFill>
                  <a:schemeClr val="tx1">
                    <a:lumMod val="50000"/>
                    <a:lumOff val="50000"/>
                  </a:schemeClr>
                </a:solidFill>
                <a:latin typeface="微软雅黑" pitchFamily="34" charset="-122"/>
                <a:ea typeface="微软雅黑" pitchFamily="34" charset="-122"/>
              </a:rPr>
              <a:t>1000</a:t>
            </a:r>
            <a:r>
              <a:rPr lang="zh-CN" altLang="en-US" sz="1400" b="1" dirty="0" smtClean="0">
                <a:solidFill>
                  <a:schemeClr val="tx1">
                    <a:lumMod val="50000"/>
                    <a:lumOff val="50000"/>
                  </a:schemeClr>
                </a:solidFill>
                <a:latin typeface="微软雅黑" pitchFamily="34" charset="-122"/>
                <a:ea typeface="微软雅黑" pitchFamily="34" charset="-122"/>
              </a:rPr>
              <a:t>万</a:t>
            </a:r>
            <a:endParaRPr lang="zh-CN" altLang="en-US" sz="1400" b="1" dirty="0">
              <a:solidFill>
                <a:schemeClr val="tx1">
                  <a:lumMod val="50000"/>
                  <a:lumOff val="50000"/>
                </a:schemeClr>
              </a:solidFill>
              <a:latin typeface="微软雅黑" pitchFamily="34" charset="-122"/>
              <a:ea typeface="微软雅黑" pitchFamily="34" charset="-122"/>
            </a:endParaRPr>
          </a:p>
        </p:txBody>
      </p:sp>
      <p:sp>
        <p:nvSpPr>
          <p:cNvPr id="28" name="Oval 13"/>
          <p:cNvSpPr>
            <a:spLocks noChangeArrowheads="1"/>
          </p:cNvSpPr>
          <p:nvPr/>
        </p:nvSpPr>
        <p:spPr bwMode="auto">
          <a:xfrm>
            <a:off x="4730615" y="1426939"/>
            <a:ext cx="201425" cy="202345"/>
          </a:xfrm>
          <a:prstGeom prst="ellipse">
            <a:avLst/>
          </a:prstGeom>
          <a:solidFill>
            <a:srgbClr val="C00000"/>
          </a:solidFill>
          <a:ln>
            <a:solidFill>
              <a:schemeClr val="accent6">
                <a:lumMod val="20000"/>
                <a:lumOff val="80000"/>
              </a:schemeClr>
            </a:solidFill>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a:solidFill>
                <a:schemeClr val="lt1"/>
              </a:solidFill>
              <a:latin typeface="微软雅黑" pitchFamily="34" charset="-122"/>
              <a:ea typeface="微软雅黑" pitchFamily="34" charset="-122"/>
            </a:endParaRPr>
          </a:p>
        </p:txBody>
      </p:sp>
      <p:sp>
        <p:nvSpPr>
          <p:cNvPr id="29" name="Oval 13"/>
          <p:cNvSpPr>
            <a:spLocks noChangeArrowheads="1"/>
          </p:cNvSpPr>
          <p:nvPr/>
        </p:nvSpPr>
        <p:spPr bwMode="auto">
          <a:xfrm>
            <a:off x="4730615" y="1875596"/>
            <a:ext cx="201425" cy="202345"/>
          </a:xfrm>
          <a:prstGeom prst="ellipse">
            <a:avLst/>
          </a:prstGeom>
          <a:solidFill>
            <a:srgbClr val="C00000"/>
          </a:solidFill>
          <a:ln>
            <a:solidFill>
              <a:schemeClr val="accent6">
                <a:lumMod val="20000"/>
                <a:lumOff val="80000"/>
              </a:schemeClr>
            </a:solidFill>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a:solidFill>
                <a:schemeClr val="lt1"/>
              </a:solidFill>
              <a:latin typeface="微软雅黑" pitchFamily="34" charset="-122"/>
              <a:ea typeface="微软雅黑" pitchFamily="34" charset="-122"/>
            </a:endParaRPr>
          </a:p>
        </p:txBody>
      </p:sp>
      <p:sp>
        <p:nvSpPr>
          <p:cNvPr id="30" name="Oval 13"/>
          <p:cNvSpPr>
            <a:spLocks noChangeArrowheads="1"/>
          </p:cNvSpPr>
          <p:nvPr/>
        </p:nvSpPr>
        <p:spPr bwMode="auto">
          <a:xfrm>
            <a:off x="4730615" y="2324253"/>
            <a:ext cx="201425" cy="202345"/>
          </a:xfrm>
          <a:prstGeom prst="ellipse">
            <a:avLst/>
          </a:prstGeom>
          <a:solidFill>
            <a:srgbClr val="C00000"/>
          </a:solidFill>
          <a:ln>
            <a:solidFill>
              <a:schemeClr val="accent6">
                <a:lumMod val="20000"/>
                <a:lumOff val="80000"/>
              </a:schemeClr>
            </a:solidFill>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a:solidFill>
                <a:schemeClr val="lt1"/>
              </a:solidFill>
              <a:latin typeface="微软雅黑" pitchFamily="34" charset="-122"/>
              <a:ea typeface="微软雅黑" pitchFamily="34" charset="-122"/>
            </a:endParaRPr>
          </a:p>
        </p:txBody>
      </p:sp>
      <p:sp>
        <p:nvSpPr>
          <p:cNvPr id="31" name="Oval 13"/>
          <p:cNvSpPr>
            <a:spLocks noChangeArrowheads="1"/>
          </p:cNvSpPr>
          <p:nvPr/>
        </p:nvSpPr>
        <p:spPr bwMode="auto">
          <a:xfrm>
            <a:off x="4730615" y="3221565"/>
            <a:ext cx="201425" cy="202345"/>
          </a:xfrm>
          <a:prstGeom prst="ellipse">
            <a:avLst/>
          </a:prstGeom>
          <a:solidFill>
            <a:srgbClr val="C00000"/>
          </a:solidFill>
          <a:ln>
            <a:solidFill>
              <a:schemeClr val="accent6">
                <a:lumMod val="20000"/>
                <a:lumOff val="80000"/>
              </a:schemeClr>
            </a:solidFill>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a:solidFill>
                <a:schemeClr val="lt1"/>
              </a:solidFill>
              <a:latin typeface="微软雅黑" pitchFamily="34" charset="-122"/>
              <a:ea typeface="微软雅黑" pitchFamily="34" charset="-122"/>
            </a:endParaRPr>
          </a:p>
        </p:txBody>
      </p:sp>
      <p:sp>
        <p:nvSpPr>
          <p:cNvPr id="32" name="Oval 13"/>
          <p:cNvSpPr>
            <a:spLocks noChangeArrowheads="1"/>
          </p:cNvSpPr>
          <p:nvPr/>
        </p:nvSpPr>
        <p:spPr bwMode="auto">
          <a:xfrm>
            <a:off x="4730615" y="2772910"/>
            <a:ext cx="201425" cy="202345"/>
          </a:xfrm>
          <a:prstGeom prst="ellipse">
            <a:avLst/>
          </a:prstGeom>
          <a:solidFill>
            <a:srgbClr val="C00000"/>
          </a:solidFill>
          <a:ln>
            <a:solidFill>
              <a:schemeClr val="accent6">
                <a:lumMod val="20000"/>
                <a:lumOff val="80000"/>
              </a:schemeClr>
            </a:solidFill>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a:solidFill>
                <a:schemeClr val="lt1"/>
              </a:solidFill>
              <a:latin typeface="微软雅黑" pitchFamily="34" charset="-122"/>
              <a:ea typeface="微软雅黑" pitchFamily="34" charset="-122"/>
            </a:endParaRPr>
          </a:p>
        </p:txBody>
      </p:sp>
      <p:sp>
        <p:nvSpPr>
          <p:cNvPr id="34" name="矩形 33"/>
          <p:cNvSpPr/>
          <p:nvPr/>
        </p:nvSpPr>
        <p:spPr>
          <a:xfrm>
            <a:off x="5076056" y="915566"/>
            <a:ext cx="4409623" cy="307777"/>
          </a:xfrm>
          <a:prstGeom prst="rect">
            <a:avLst/>
          </a:prstGeom>
          <a:effectLst/>
        </p:spPr>
        <p:txBody>
          <a:bodyPr wrap="square">
            <a:spAutoFit/>
          </a:bodyPr>
          <a:lstStyle/>
          <a:p>
            <a:r>
              <a:rPr lang="en-US" altLang="zh-CN" sz="1400" b="1" dirty="0">
                <a:solidFill>
                  <a:schemeClr val="tx1">
                    <a:lumMod val="50000"/>
                    <a:lumOff val="50000"/>
                  </a:schemeClr>
                </a:solidFill>
                <a:latin typeface="微软雅黑" pitchFamily="34" charset="-122"/>
                <a:ea typeface="微软雅黑" pitchFamily="34" charset="-122"/>
              </a:rPr>
              <a:t>2010</a:t>
            </a:r>
            <a:r>
              <a:rPr lang="zh-CN" altLang="en-US" sz="1400" b="1" dirty="0">
                <a:solidFill>
                  <a:schemeClr val="tx1">
                    <a:lumMod val="50000"/>
                    <a:lumOff val="50000"/>
                  </a:schemeClr>
                </a:solidFill>
                <a:latin typeface="微软雅黑" pitchFamily="34" charset="-122"/>
                <a:ea typeface="微软雅黑" pitchFamily="34" charset="-122"/>
              </a:rPr>
              <a:t>年</a:t>
            </a:r>
            <a:r>
              <a:rPr lang="en-US" altLang="zh-CN" sz="1400" b="1" dirty="0">
                <a:solidFill>
                  <a:schemeClr val="tx1">
                    <a:lumMod val="50000"/>
                    <a:lumOff val="50000"/>
                  </a:schemeClr>
                </a:solidFill>
                <a:latin typeface="微软雅黑" pitchFamily="34" charset="-122"/>
                <a:ea typeface="微软雅黑" pitchFamily="34" charset="-122"/>
              </a:rPr>
              <a:t>2</a:t>
            </a:r>
            <a:r>
              <a:rPr lang="zh-CN" altLang="en-US" sz="1400" b="1" dirty="0">
                <a:solidFill>
                  <a:schemeClr val="tx1">
                    <a:lumMod val="50000"/>
                    <a:lumOff val="50000"/>
                  </a:schemeClr>
                </a:solidFill>
                <a:latin typeface="微软雅黑" pitchFamily="34" charset="-122"/>
                <a:ea typeface="微软雅黑" pitchFamily="34" charset="-122"/>
              </a:rPr>
              <a:t>月，日交易额超过</a:t>
            </a:r>
            <a:r>
              <a:rPr lang="en-US" altLang="zh-CN" sz="1400" b="1" dirty="0">
                <a:solidFill>
                  <a:schemeClr val="tx1">
                    <a:lumMod val="50000"/>
                    <a:lumOff val="50000"/>
                  </a:schemeClr>
                </a:solidFill>
                <a:latin typeface="微软雅黑" pitchFamily="34" charset="-122"/>
                <a:ea typeface="微软雅黑" pitchFamily="34" charset="-122"/>
              </a:rPr>
              <a:t>10</a:t>
            </a:r>
            <a:r>
              <a:rPr lang="zh-CN" altLang="en-US" sz="1400" b="1" dirty="0">
                <a:solidFill>
                  <a:schemeClr val="tx1">
                    <a:lumMod val="50000"/>
                    <a:lumOff val="50000"/>
                  </a:schemeClr>
                </a:solidFill>
                <a:latin typeface="微软雅黑" pitchFamily="34" charset="-122"/>
                <a:ea typeface="微软雅黑" pitchFamily="34" charset="-122"/>
              </a:rPr>
              <a:t>万</a:t>
            </a:r>
          </a:p>
        </p:txBody>
      </p:sp>
      <p:sp>
        <p:nvSpPr>
          <p:cNvPr id="35" name="矩形 34"/>
          <p:cNvSpPr/>
          <p:nvPr/>
        </p:nvSpPr>
        <p:spPr>
          <a:xfrm>
            <a:off x="5100018" y="4557320"/>
            <a:ext cx="3797047" cy="369332"/>
          </a:xfrm>
          <a:prstGeom prst="rect">
            <a:avLst/>
          </a:prstGeom>
          <a:effectLst/>
        </p:spPr>
        <p:txBody>
          <a:bodyPr wrap="square">
            <a:spAutoFit/>
          </a:bodyPr>
          <a:lstStyle/>
          <a:p>
            <a:r>
              <a:rPr lang="zh-CN" altLang="en-US" b="1" dirty="0">
                <a:solidFill>
                  <a:schemeClr val="tx1">
                    <a:lumMod val="50000"/>
                    <a:lumOff val="50000"/>
                  </a:schemeClr>
                </a:solidFill>
                <a:latin typeface="微软雅黑" pitchFamily="34" charset="-122"/>
                <a:ea typeface="微软雅黑" pitchFamily="34" charset="-122"/>
              </a:rPr>
              <a:t>我们仍在努力</a:t>
            </a:r>
            <a:r>
              <a:rPr lang="en-US" altLang="zh-CN" b="1" dirty="0">
                <a:solidFill>
                  <a:schemeClr val="tx1">
                    <a:lumMod val="50000"/>
                    <a:lumOff val="50000"/>
                  </a:schemeClr>
                </a:solidFill>
                <a:latin typeface="微软雅黑" pitchFamily="34" charset="-122"/>
                <a:ea typeface="微软雅黑" pitchFamily="34" charset="-122"/>
              </a:rPr>
              <a:t>… </a:t>
            </a:r>
            <a:r>
              <a:rPr lang="en-US" altLang="zh-CN" b="1" dirty="0" smtClean="0">
                <a:solidFill>
                  <a:schemeClr val="tx1">
                    <a:lumMod val="50000"/>
                    <a:lumOff val="50000"/>
                  </a:schemeClr>
                </a:solidFill>
                <a:latin typeface="微软雅黑" pitchFamily="34" charset="-122"/>
                <a:ea typeface="微软雅黑" pitchFamily="34" charset="-122"/>
              </a:rPr>
              <a:t>…</a:t>
            </a:r>
            <a:endParaRPr lang="zh-CN" altLang="en-US" b="1" dirty="0">
              <a:solidFill>
                <a:schemeClr val="tx1">
                  <a:lumMod val="50000"/>
                  <a:lumOff val="50000"/>
                </a:schemeClr>
              </a:solidFill>
              <a:latin typeface="微软雅黑" pitchFamily="34" charset="-122"/>
              <a:ea typeface="微软雅黑" pitchFamily="34" charset="-122"/>
            </a:endParaRPr>
          </a:p>
        </p:txBody>
      </p:sp>
      <p:sp>
        <p:nvSpPr>
          <p:cNvPr id="36" name="矩形 35"/>
          <p:cNvSpPr/>
          <p:nvPr/>
        </p:nvSpPr>
        <p:spPr>
          <a:xfrm>
            <a:off x="5076056" y="1379282"/>
            <a:ext cx="4067944" cy="307777"/>
          </a:xfrm>
          <a:prstGeom prst="rect">
            <a:avLst/>
          </a:prstGeom>
          <a:effectLst/>
        </p:spPr>
        <p:txBody>
          <a:bodyPr wrap="square">
            <a:spAutoFit/>
          </a:bodyPr>
          <a:lstStyle/>
          <a:p>
            <a:r>
              <a:rPr lang="en-US" altLang="zh-CN" sz="1400" b="1" dirty="0">
                <a:solidFill>
                  <a:schemeClr val="tx1">
                    <a:lumMod val="50000"/>
                    <a:lumOff val="50000"/>
                  </a:schemeClr>
                </a:solidFill>
                <a:latin typeface="微软雅黑" pitchFamily="34" charset="-122"/>
                <a:ea typeface="微软雅黑" pitchFamily="34" charset="-122"/>
              </a:rPr>
              <a:t>2011</a:t>
            </a:r>
            <a:r>
              <a:rPr lang="zh-CN" altLang="en-US" sz="1400" b="1" dirty="0">
                <a:solidFill>
                  <a:schemeClr val="tx1">
                    <a:lumMod val="50000"/>
                    <a:lumOff val="50000"/>
                  </a:schemeClr>
                </a:solidFill>
                <a:latin typeface="微软雅黑" pitchFamily="34" charset="-122"/>
                <a:ea typeface="微软雅黑" pitchFamily="34" charset="-122"/>
              </a:rPr>
              <a:t>年</a:t>
            </a:r>
            <a:r>
              <a:rPr lang="en-US" altLang="zh-CN" sz="1400" b="1" dirty="0">
                <a:solidFill>
                  <a:schemeClr val="tx1">
                    <a:lumMod val="50000"/>
                    <a:lumOff val="50000"/>
                  </a:schemeClr>
                </a:solidFill>
                <a:latin typeface="微软雅黑" pitchFamily="34" charset="-122"/>
                <a:ea typeface="微软雅黑" pitchFamily="34" charset="-122"/>
              </a:rPr>
              <a:t>1</a:t>
            </a:r>
            <a:r>
              <a:rPr lang="zh-CN" altLang="en-US" sz="1400" b="1" dirty="0">
                <a:solidFill>
                  <a:schemeClr val="tx1">
                    <a:lumMod val="50000"/>
                    <a:lumOff val="50000"/>
                  </a:schemeClr>
                </a:solidFill>
                <a:latin typeface="微软雅黑" pitchFamily="34" charset="-122"/>
                <a:ea typeface="微软雅黑" pitchFamily="34" charset="-122"/>
              </a:rPr>
              <a:t>月，日交易额超过</a:t>
            </a:r>
            <a:r>
              <a:rPr lang="en-US" altLang="zh-CN" sz="1400" b="1" dirty="0">
                <a:solidFill>
                  <a:schemeClr val="tx1">
                    <a:lumMod val="50000"/>
                    <a:lumOff val="50000"/>
                  </a:schemeClr>
                </a:solidFill>
                <a:latin typeface="微软雅黑" pitchFamily="34" charset="-122"/>
                <a:ea typeface="微软雅黑" pitchFamily="34" charset="-122"/>
              </a:rPr>
              <a:t>100</a:t>
            </a:r>
            <a:r>
              <a:rPr lang="zh-CN" altLang="en-US" sz="1400" b="1" dirty="0" smtClean="0">
                <a:solidFill>
                  <a:schemeClr val="tx1">
                    <a:lumMod val="50000"/>
                    <a:lumOff val="50000"/>
                  </a:schemeClr>
                </a:solidFill>
                <a:latin typeface="微软雅黑" pitchFamily="34" charset="-122"/>
                <a:ea typeface="微软雅黑" pitchFamily="34" charset="-122"/>
              </a:rPr>
              <a:t>万</a:t>
            </a:r>
            <a:endParaRPr lang="zh-CN" altLang="en-US" sz="1400" b="1" dirty="0">
              <a:solidFill>
                <a:schemeClr val="tx1">
                  <a:lumMod val="50000"/>
                  <a:lumOff val="50000"/>
                </a:schemeClr>
              </a:solidFill>
              <a:latin typeface="微软雅黑" pitchFamily="34" charset="-122"/>
              <a:ea typeface="微软雅黑" pitchFamily="34" charset="-122"/>
            </a:endParaRPr>
          </a:p>
        </p:txBody>
      </p:sp>
      <p:pic>
        <p:nvPicPr>
          <p:cNvPr id="4" name="图片 3"/>
          <p:cNvPicPr>
            <a:picLocks noChangeAspect="1"/>
          </p:cNvPicPr>
          <p:nvPr/>
        </p:nvPicPr>
        <p:blipFill>
          <a:blip r:embed="rId2"/>
          <a:stretch>
            <a:fillRect/>
          </a:stretch>
        </p:blipFill>
        <p:spPr>
          <a:xfrm>
            <a:off x="719138" y="1217450"/>
            <a:ext cx="2679253" cy="1833750"/>
          </a:xfrm>
          <a:prstGeom prst="rect">
            <a:avLst/>
          </a:prstGeom>
        </p:spPr>
      </p:pic>
      <p:sp>
        <p:nvSpPr>
          <p:cNvPr id="37" name="矩形 36"/>
          <p:cNvSpPr/>
          <p:nvPr/>
        </p:nvSpPr>
        <p:spPr>
          <a:xfrm>
            <a:off x="5076055" y="2300424"/>
            <a:ext cx="4013068" cy="307777"/>
          </a:xfrm>
          <a:prstGeom prst="rect">
            <a:avLst/>
          </a:prstGeom>
          <a:effectLst/>
        </p:spPr>
        <p:txBody>
          <a:bodyPr wrap="square">
            <a:spAutoFit/>
          </a:bodyPr>
          <a:lstStyle/>
          <a:p>
            <a:r>
              <a:rPr lang="en-US" altLang="zh-CN" sz="1400" b="1" dirty="0" smtClean="0">
                <a:solidFill>
                  <a:schemeClr val="tx1">
                    <a:lumMod val="50000"/>
                    <a:lumOff val="50000"/>
                  </a:schemeClr>
                </a:solidFill>
                <a:latin typeface="微软雅黑" pitchFamily="34" charset="-122"/>
                <a:ea typeface="微软雅黑" pitchFamily="34" charset="-122"/>
              </a:rPr>
              <a:t>2013</a:t>
            </a:r>
            <a:r>
              <a:rPr lang="zh-CN" altLang="en-US" sz="1400" b="1" dirty="0" smtClean="0">
                <a:solidFill>
                  <a:schemeClr val="tx1">
                    <a:lumMod val="50000"/>
                    <a:lumOff val="50000"/>
                  </a:schemeClr>
                </a:solidFill>
                <a:latin typeface="微软雅黑" pitchFamily="34" charset="-122"/>
                <a:ea typeface="微软雅黑" pitchFamily="34" charset="-122"/>
              </a:rPr>
              <a:t>年</a:t>
            </a:r>
            <a:r>
              <a:rPr lang="en-US" altLang="zh-CN" sz="1400" b="1" dirty="0" smtClean="0">
                <a:solidFill>
                  <a:schemeClr val="tx1">
                    <a:lumMod val="50000"/>
                    <a:lumOff val="50000"/>
                  </a:schemeClr>
                </a:solidFill>
                <a:latin typeface="微软雅黑" pitchFamily="34" charset="-122"/>
                <a:ea typeface="微软雅黑" pitchFamily="34" charset="-122"/>
              </a:rPr>
              <a:t>6</a:t>
            </a:r>
            <a:r>
              <a:rPr lang="zh-CN" altLang="en-US" sz="1400" b="1" dirty="0" smtClean="0">
                <a:solidFill>
                  <a:schemeClr val="tx1">
                    <a:lumMod val="50000"/>
                    <a:lumOff val="50000"/>
                  </a:schemeClr>
                </a:solidFill>
                <a:latin typeface="微软雅黑" pitchFamily="34" charset="-122"/>
                <a:ea typeface="微软雅黑" pitchFamily="34" charset="-122"/>
              </a:rPr>
              <a:t>月</a:t>
            </a:r>
            <a:r>
              <a:rPr lang="zh-CN" altLang="en-US" sz="1400" b="1" dirty="0">
                <a:solidFill>
                  <a:schemeClr val="tx1">
                    <a:lumMod val="50000"/>
                    <a:lumOff val="50000"/>
                  </a:schemeClr>
                </a:solidFill>
                <a:latin typeface="微软雅黑" pitchFamily="34" charset="-122"/>
                <a:ea typeface="微软雅黑" pitchFamily="34" charset="-122"/>
              </a:rPr>
              <a:t>，日交易额</a:t>
            </a:r>
            <a:r>
              <a:rPr lang="zh-CN" altLang="en-US" sz="1400" b="1" dirty="0" smtClean="0">
                <a:solidFill>
                  <a:schemeClr val="tx1">
                    <a:lumMod val="50000"/>
                    <a:lumOff val="50000"/>
                  </a:schemeClr>
                </a:solidFill>
                <a:latin typeface="微软雅黑" pitchFamily="34" charset="-122"/>
                <a:ea typeface="微软雅黑" pitchFamily="34" charset="-122"/>
              </a:rPr>
              <a:t>超过</a:t>
            </a:r>
            <a:r>
              <a:rPr lang="en-US" altLang="zh-CN" sz="1400" b="1" dirty="0" smtClean="0">
                <a:solidFill>
                  <a:schemeClr val="tx1">
                    <a:lumMod val="50000"/>
                    <a:lumOff val="50000"/>
                  </a:schemeClr>
                </a:solidFill>
                <a:latin typeface="微软雅黑" pitchFamily="34" charset="-122"/>
                <a:ea typeface="微软雅黑" pitchFamily="34" charset="-122"/>
              </a:rPr>
              <a:t>7000</a:t>
            </a:r>
            <a:r>
              <a:rPr lang="zh-CN" altLang="en-US" sz="1400" b="1" dirty="0">
                <a:solidFill>
                  <a:schemeClr val="tx1">
                    <a:lumMod val="50000"/>
                    <a:lumOff val="50000"/>
                  </a:schemeClr>
                </a:solidFill>
                <a:latin typeface="微软雅黑" pitchFamily="34" charset="-122"/>
                <a:ea typeface="微软雅黑" pitchFamily="34" charset="-122"/>
              </a:rPr>
              <a:t>万</a:t>
            </a:r>
          </a:p>
        </p:txBody>
      </p:sp>
      <p:sp>
        <p:nvSpPr>
          <p:cNvPr id="38" name="矩形 37"/>
          <p:cNvSpPr/>
          <p:nvPr/>
        </p:nvSpPr>
        <p:spPr>
          <a:xfrm>
            <a:off x="5076055" y="2770413"/>
            <a:ext cx="4013068" cy="307777"/>
          </a:xfrm>
          <a:prstGeom prst="rect">
            <a:avLst/>
          </a:prstGeom>
          <a:effectLst/>
        </p:spPr>
        <p:txBody>
          <a:bodyPr wrap="square">
            <a:spAutoFit/>
          </a:bodyPr>
          <a:lstStyle/>
          <a:p>
            <a:r>
              <a:rPr lang="en-US" altLang="zh-CN" sz="1400" b="1" dirty="0" smtClean="0">
                <a:solidFill>
                  <a:schemeClr val="tx1">
                    <a:lumMod val="50000"/>
                    <a:lumOff val="50000"/>
                  </a:schemeClr>
                </a:solidFill>
                <a:latin typeface="微软雅黑" pitchFamily="34" charset="-122"/>
                <a:ea typeface="微软雅黑" pitchFamily="34" charset="-122"/>
              </a:rPr>
              <a:t>2013</a:t>
            </a:r>
            <a:r>
              <a:rPr lang="zh-CN" altLang="en-US" sz="1400" b="1" dirty="0" smtClean="0">
                <a:solidFill>
                  <a:schemeClr val="tx1">
                    <a:lumMod val="50000"/>
                    <a:lumOff val="50000"/>
                  </a:schemeClr>
                </a:solidFill>
                <a:latin typeface="微软雅黑" pitchFamily="34" charset="-122"/>
                <a:ea typeface="微软雅黑" pitchFamily="34" charset="-122"/>
              </a:rPr>
              <a:t>年</a:t>
            </a:r>
            <a:r>
              <a:rPr lang="en-US" altLang="zh-CN" sz="1400" b="1" dirty="0" smtClean="0">
                <a:solidFill>
                  <a:schemeClr val="tx1">
                    <a:lumMod val="50000"/>
                    <a:lumOff val="50000"/>
                  </a:schemeClr>
                </a:solidFill>
                <a:latin typeface="微软雅黑" pitchFamily="34" charset="-122"/>
                <a:ea typeface="微软雅黑" pitchFamily="34" charset="-122"/>
              </a:rPr>
              <a:t>8</a:t>
            </a:r>
            <a:r>
              <a:rPr lang="zh-CN" altLang="en-US" sz="1400" b="1" dirty="0" smtClean="0">
                <a:solidFill>
                  <a:schemeClr val="tx1">
                    <a:lumMod val="50000"/>
                    <a:lumOff val="50000"/>
                  </a:schemeClr>
                </a:solidFill>
                <a:latin typeface="微软雅黑" pitchFamily="34" charset="-122"/>
                <a:ea typeface="微软雅黑" pitchFamily="34" charset="-122"/>
              </a:rPr>
              <a:t>月</a:t>
            </a:r>
            <a:r>
              <a:rPr lang="zh-CN" altLang="en-US" sz="1400" b="1" dirty="0">
                <a:solidFill>
                  <a:schemeClr val="tx1">
                    <a:lumMod val="50000"/>
                    <a:lumOff val="50000"/>
                  </a:schemeClr>
                </a:solidFill>
                <a:latin typeface="微软雅黑" pitchFamily="34" charset="-122"/>
                <a:ea typeface="微软雅黑" pitchFamily="34" charset="-122"/>
              </a:rPr>
              <a:t>，日交易额</a:t>
            </a:r>
            <a:r>
              <a:rPr lang="zh-CN" altLang="en-US" sz="1400" b="1" dirty="0" smtClean="0">
                <a:solidFill>
                  <a:schemeClr val="tx1">
                    <a:lumMod val="50000"/>
                    <a:lumOff val="50000"/>
                  </a:schemeClr>
                </a:solidFill>
                <a:latin typeface="微软雅黑" pitchFamily="34" charset="-122"/>
                <a:ea typeface="微软雅黑" pitchFamily="34" charset="-122"/>
              </a:rPr>
              <a:t>超过</a:t>
            </a:r>
            <a:r>
              <a:rPr lang="en-US" altLang="zh-CN" sz="1400" b="1" dirty="0" smtClean="0">
                <a:solidFill>
                  <a:schemeClr val="tx1">
                    <a:lumMod val="50000"/>
                    <a:lumOff val="50000"/>
                  </a:schemeClr>
                </a:solidFill>
                <a:latin typeface="微软雅黑" pitchFamily="34" charset="-122"/>
                <a:ea typeface="微软雅黑" pitchFamily="34" charset="-122"/>
              </a:rPr>
              <a:t>1</a:t>
            </a:r>
            <a:r>
              <a:rPr lang="zh-CN" altLang="en-US" sz="1400" b="1" dirty="0" smtClean="0">
                <a:solidFill>
                  <a:schemeClr val="tx1">
                    <a:lumMod val="50000"/>
                    <a:lumOff val="50000"/>
                  </a:schemeClr>
                </a:solidFill>
                <a:latin typeface="微软雅黑" pitchFamily="34" charset="-122"/>
                <a:ea typeface="微软雅黑" pitchFamily="34" charset="-122"/>
              </a:rPr>
              <a:t>亿</a:t>
            </a:r>
            <a:endParaRPr lang="zh-CN" altLang="en-US" sz="1400" b="1" dirty="0">
              <a:solidFill>
                <a:schemeClr val="tx1">
                  <a:lumMod val="50000"/>
                  <a:lumOff val="50000"/>
                </a:schemeClr>
              </a:solidFill>
              <a:latin typeface="微软雅黑" pitchFamily="34" charset="-122"/>
              <a:ea typeface="微软雅黑" pitchFamily="34" charset="-122"/>
            </a:endParaRPr>
          </a:p>
        </p:txBody>
      </p:sp>
      <p:sp>
        <p:nvSpPr>
          <p:cNvPr id="39" name="矩形 38"/>
          <p:cNvSpPr/>
          <p:nvPr/>
        </p:nvSpPr>
        <p:spPr>
          <a:xfrm>
            <a:off x="5100018" y="3197006"/>
            <a:ext cx="4013068" cy="307777"/>
          </a:xfrm>
          <a:prstGeom prst="rect">
            <a:avLst/>
          </a:prstGeom>
          <a:effectLst/>
        </p:spPr>
        <p:txBody>
          <a:bodyPr wrap="square">
            <a:spAutoFit/>
          </a:bodyPr>
          <a:lstStyle/>
          <a:p>
            <a:r>
              <a:rPr lang="en-US" altLang="zh-CN" sz="1400" b="1" dirty="0" smtClean="0">
                <a:solidFill>
                  <a:schemeClr val="tx1">
                    <a:lumMod val="50000"/>
                    <a:lumOff val="50000"/>
                  </a:schemeClr>
                </a:solidFill>
                <a:latin typeface="微软雅黑" pitchFamily="34" charset="-122"/>
                <a:ea typeface="微软雅黑" pitchFamily="34" charset="-122"/>
              </a:rPr>
              <a:t>2013</a:t>
            </a:r>
            <a:r>
              <a:rPr lang="zh-CN" altLang="en-US" sz="1400" b="1" dirty="0" smtClean="0">
                <a:solidFill>
                  <a:schemeClr val="tx1">
                    <a:lumMod val="50000"/>
                    <a:lumOff val="50000"/>
                  </a:schemeClr>
                </a:solidFill>
                <a:latin typeface="微软雅黑" pitchFamily="34" charset="-122"/>
                <a:ea typeface="微软雅黑" pitchFamily="34" charset="-122"/>
              </a:rPr>
              <a:t>年</a:t>
            </a:r>
            <a:r>
              <a:rPr lang="en-US" altLang="zh-CN" sz="1400" b="1" dirty="0">
                <a:solidFill>
                  <a:schemeClr val="tx1">
                    <a:lumMod val="50000"/>
                    <a:lumOff val="50000"/>
                  </a:schemeClr>
                </a:solidFill>
                <a:latin typeface="微软雅黑" pitchFamily="34" charset="-122"/>
                <a:ea typeface="微软雅黑" pitchFamily="34" charset="-122"/>
              </a:rPr>
              <a:t>9</a:t>
            </a:r>
            <a:r>
              <a:rPr lang="zh-CN" altLang="en-US" sz="1400" b="1" dirty="0" smtClean="0">
                <a:solidFill>
                  <a:schemeClr val="tx1">
                    <a:lumMod val="50000"/>
                    <a:lumOff val="50000"/>
                  </a:schemeClr>
                </a:solidFill>
                <a:latin typeface="微软雅黑" pitchFamily="34" charset="-122"/>
                <a:ea typeface="微软雅黑" pitchFamily="34" charset="-122"/>
              </a:rPr>
              <a:t>月</a:t>
            </a:r>
            <a:r>
              <a:rPr lang="zh-CN" altLang="en-US" sz="1400" b="1" dirty="0">
                <a:solidFill>
                  <a:schemeClr val="tx1">
                    <a:lumMod val="50000"/>
                    <a:lumOff val="50000"/>
                  </a:schemeClr>
                </a:solidFill>
                <a:latin typeface="微软雅黑" pitchFamily="34" charset="-122"/>
                <a:ea typeface="微软雅黑" pitchFamily="34" charset="-122"/>
              </a:rPr>
              <a:t>，日交易额</a:t>
            </a:r>
            <a:r>
              <a:rPr lang="zh-CN" altLang="en-US" sz="1400" b="1" dirty="0" smtClean="0">
                <a:solidFill>
                  <a:schemeClr val="tx1">
                    <a:lumMod val="50000"/>
                    <a:lumOff val="50000"/>
                  </a:schemeClr>
                </a:solidFill>
                <a:latin typeface="微软雅黑" pitchFamily="34" charset="-122"/>
                <a:ea typeface="微软雅黑" pitchFamily="34" charset="-122"/>
              </a:rPr>
              <a:t>超过</a:t>
            </a:r>
            <a:r>
              <a:rPr lang="en-US" altLang="zh-CN" sz="1400" b="1" dirty="0" smtClean="0">
                <a:solidFill>
                  <a:schemeClr val="tx1">
                    <a:lumMod val="50000"/>
                    <a:lumOff val="50000"/>
                  </a:schemeClr>
                </a:solidFill>
                <a:latin typeface="微软雅黑" pitchFamily="34" charset="-122"/>
                <a:ea typeface="微软雅黑" pitchFamily="34" charset="-122"/>
              </a:rPr>
              <a:t>1.5</a:t>
            </a:r>
            <a:r>
              <a:rPr lang="zh-CN" altLang="en-US" sz="1400" b="1" dirty="0" smtClean="0">
                <a:solidFill>
                  <a:schemeClr val="tx1">
                    <a:lumMod val="50000"/>
                    <a:lumOff val="50000"/>
                  </a:schemeClr>
                </a:solidFill>
                <a:latin typeface="微软雅黑" pitchFamily="34" charset="-122"/>
                <a:ea typeface="微软雅黑" pitchFamily="34" charset="-122"/>
              </a:rPr>
              <a:t>亿</a:t>
            </a:r>
            <a:endParaRPr lang="zh-CN" altLang="en-US" sz="1400" b="1" dirty="0">
              <a:solidFill>
                <a:schemeClr val="tx1">
                  <a:lumMod val="50000"/>
                  <a:lumOff val="50000"/>
                </a:schemeClr>
              </a:solidFill>
              <a:latin typeface="微软雅黑" pitchFamily="34" charset="-122"/>
              <a:ea typeface="微软雅黑" pitchFamily="34" charset="-122"/>
            </a:endParaRPr>
          </a:p>
        </p:txBody>
      </p:sp>
      <p:sp>
        <p:nvSpPr>
          <p:cNvPr id="40" name="Oval 13"/>
          <p:cNvSpPr>
            <a:spLocks noChangeArrowheads="1"/>
          </p:cNvSpPr>
          <p:nvPr/>
        </p:nvSpPr>
        <p:spPr bwMode="auto">
          <a:xfrm>
            <a:off x="4730615" y="3716446"/>
            <a:ext cx="201425" cy="202345"/>
          </a:xfrm>
          <a:prstGeom prst="ellipse">
            <a:avLst/>
          </a:prstGeom>
          <a:solidFill>
            <a:srgbClr val="C00000"/>
          </a:solidFill>
          <a:ln>
            <a:solidFill>
              <a:schemeClr val="accent6">
                <a:lumMod val="20000"/>
                <a:lumOff val="80000"/>
              </a:schemeClr>
            </a:solidFill>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a:solidFill>
                <a:schemeClr val="lt1"/>
              </a:solidFill>
              <a:latin typeface="微软雅黑" pitchFamily="34" charset="-122"/>
              <a:ea typeface="微软雅黑" pitchFamily="34" charset="-122"/>
            </a:endParaRPr>
          </a:p>
        </p:txBody>
      </p:sp>
      <p:sp>
        <p:nvSpPr>
          <p:cNvPr id="41" name="Oval 13"/>
          <p:cNvSpPr>
            <a:spLocks noChangeArrowheads="1"/>
          </p:cNvSpPr>
          <p:nvPr/>
        </p:nvSpPr>
        <p:spPr bwMode="auto">
          <a:xfrm>
            <a:off x="4726670" y="4169605"/>
            <a:ext cx="201425" cy="202345"/>
          </a:xfrm>
          <a:prstGeom prst="ellipse">
            <a:avLst/>
          </a:prstGeom>
          <a:solidFill>
            <a:srgbClr val="C00000"/>
          </a:solidFill>
          <a:ln>
            <a:solidFill>
              <a:schemeClr val="accent6">
                <a:lumMod val="20000"/>
                <a:lumOff val="80000"/>
              </a:schemeClr>
            </a:solidFill>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a:solidFill>
                <a:schemeClr val="lt1"/>
              </a:solidFill>
              <a:latin typeface="微软雅黑" pitchFamily="34" charset="-122"/>
              <a:ea typeface="微软雅黑" pitchFamily="34" charset="-122"/>
            </a:endParaRPr>
          </a:p>
        </p:txBody>
      </p:sp>
      <p:sp>
        <p:nvSpPr>
          <p:cNvPr id="42" name="矩形 41"/>
          <p:cNvSpPr/>
          <p:nvPr/>
        </p:nvSpPr>
        <p:spPr>
          <a:xfrm>
            <a:off x="5134692" y="3667296"/>
            <a:ext cx="4013068" cy="307777"/>
          </a:xfrm>
          <a:prstGeom prst="rect">
            <a:avLst/>
          </a:prstGeom>
          <a:effectLst/>
        </p:spPr>
        <p:txBody>
          <a:bodyPr wrap="square">
            <a:spAutoFit/>
          </a:bodyPr>
          <a:lstStyle/>
          <a:p>
            <a:r>
              <a:rPr lang="en-US" altLang="zh-CN" sz="1400" b="1" dirty="0" smtClean="0">
                <a:solidFill>
                  <a:schemeClr val="tx1">
                    <a:lumMod val="50000"/>
                    <a:lumOff val="50000"/>
                  </a:schemeClr>
                </a:solidFill>
                <a:latin typeface="微软雅黑" pitchFamily="34" charset="-122"/>
                <a:ea typeface="微软雅黑" pitchFamily="34" charset="-122"/>
              </a:rPr>
              <a:t>2014</a:t>
            </a:r>
            <a:r>
              <a:rPr lang="zh-CN" altLang="en-US" sz="1400" b="1" dirty="0" smtClean="0">
                <a:solidFill>
                  <a:schemeClr val="tx1">
                    <a:lumMod val="50000"/>
                    <a:lumOff val="50000"/>
                  </a:schemeClr>
                </a:solidFill>
                <a:latin typeface="微软雅黑" pitchFamily="34" charset="-122"/>
                <a:ea typeface="微软雅黑" pitchFamily="34" charset="-122"/>
              </a:rPr>
              <a:t>年</a:t>
            </a:r>
            <a:r>
              <a:rPr lang="en-US" altLang="zh-CN" sz="1400" b="1" dirty="0">
                <a:solidFill>
                  <a:schemeClr val="tx1">
                    <a:lumMod val="50000"/>
                    <a:lumOff val="50000"/>
                  </a:schemeClr>
                </a:solidFill>
                <a:latin typeface="微软雅黑" pitchFamily="34" charset="-122"/>
                <a:ea typeface="微软雅黑" pitchFamily="34" charset="-122"/>
              </a:rPr>
              <a:t>4</a:t>
            </a:r>
            <a:r>
              <a:rPr lang="zh-CN" altLang="en-US" sz="1400" b="1" dirty="0" smtClean="0">
                <a:solidFill>
                  <a:schemeClr val="tx1">
                    <a:lumMod val="50000"/>
                    <a:lumOff val="50000"/>
                  </a:schemeClr>
                </a:solidFill>
                <a:latin typeface="微软雅黑" pitchFamily="34" charset="-122"/>
                <a:ea typeface="微软雅黑" pitchFamily="34" charset="-122"/>
              </a:rPr>
              <a:t>月</a:t>
            </a:r>
            <a:r>
              <a:rPr lang="zh-CN" altLang="en-US" sz="1400" b="1" dirty="0">
                <a:solidFill>
                  <a:schemeClr val="tx1">
                    <a:lumMod val="50000"/>
                    <a:lumOff val="50000"/>
                  </a:schemeClr>
                </a:solidFill>
                <a:latin typeface="微软雅黑" pitchFamily="34" charset="-122"/>
                <a:ea typeface="微软雅黑" pitchFamily="34" charset="-122"/>
              </a:rPr>
              <a:t>，日交易额</a:t>
            </a:r>
            <a:r>
              <a:rPr lang="zh-CN" altLang="en-US" sz="1400" b="1" dirty="0" smtClean="0">
                <a:solidFill>
                  <a:schemeClr val="tx1">
                    <a:lumMod val="50000"/>
                    <a:lumOff val="50000"/>
                  </a:schemeClr>
                </a:solidFill>
                <a:latin typeface="微软雅黑" pitchFamily="34" charset="-122"/>
                <a:ea typeface="微软雅黑" pitchFamily="34" charset="-122"/>
              </a:rPr>
              <a:t>超过</a:t>
            </a:r>
            <a:r>
              <a:rPr lang="en-US" altLang="zh-CN" sz="1400" b="1" dirty="0" smtClean="0">
                <a:solidFill>
                  <a:schemeClr val="tx1">
                    <a:lumMod val="50000"/>
                    <a:lumOff val="50000"/>
                  </a:schemeClr>
                </a:solidFill>
                <a:latin typeface="微软雅黑" pitchFamily="34" charset="-122"/>
                <a:ea typeface="微软雅黑" pitchFamily="34" charset="-122"/>
              </a:rPr>
              <a:t>2</a:t>
            </a:r>
            <a:r>
              <a:rPr lang="zh-CN" altLang="en-US" sz="1400" b="1" dirty="0" smtClean="0">
                <a:solidFill>
                  <a:schemeClr val="tx1">
                    <a:lumMod val="50000"/>
                    <a:lumOff val="50000"/>
                  </a:schemeClr>
                </a:solidFill>
                <a:latin typeface="微软雅黑" pitchFamily="34" charset="-122"/>
                <a:ea typeface="微软雅黑" pitchFamily="34" charset="-122"/>
              </a:rPr>
              <a:t>亿</a:t>
            </a:r>
            <a:endParaRPr lang="zh-CN" altLang="en-US" sz="1400" b="1" dirty="0">
              <a:solidFill>
                <a:schemeClr val="tx1">
                  <a:lumMod val="50000"/>
                  <a:lumOff val="50000"/>
                </a:schemeClr>
              </a:solidFill>
              <a:latin typeface="微软雅黑" pitchFamily="34" charset="-122"/>
              <a:ea typeface="微软雅黑" pitchFamily="34" charset="-122"/>
            </a:endParaRPr>
          </a:p>
        </p:txBody>
      </p:sp>
      <p:sp>
        <p:nvSpPr>
          <p:cNvPr id="43" name="矩形 42"/>
          <p:cNvSpPr/>
          <p:nvPr/>
        </p:nvSpPr>
        <p:spPr>
          <a:xfrm>
            <a:off x="5134692" y="4136181"/>
            <a:ext cx="4013068" cy="307777"/>
          </a:xfrm>
          <a:prstGeom prst="rect">
            <a:avLst/>
          </a:prstGeom>
          <a:effectLst/>
        </p:spPr>
        <p:txBody>
          <a:bodyPr wrap="square">
            <a:spAutoFit/>
          </a:bodyPr>
          <a:lstStyle/>
          <a:p>
            <a:r>
              <a:rPr lang="en-US" altLang="zh-CN" sz="1400" b="1" dirty="0" smtClean="0">
                <a:solidFill>
                  <a:schemeClr val="tx1">
                    <a:lumMod val="50000"/>
                    <a:lumOff val="50000"/>
                  </a:schemeClr>
                </a:solidFill>
                <a:latin typeface="微软雅黑" pitchFamily="34" charset="-122"/>
                <a:ea typeface="微软雅黑" pitchFamily="34" charset="-122"/>
              </a:rPr>
              <a:t>2014</a:t>
            </a:r>
            <a:r>
              <a:rPr lang="zh-CN" altLang="en-US" sz="1400" b="1" dirty="0" smtClean="0">
                <a:solidFill>
                  <a:schemeClr val="tx1">
                    <a:lumMod val="50000"/>
                    <a:lumOff val="50000"/>
                  </a:schemeClr>
                </a:solidFill>
                <a:latin typeface="微软雅黑" pitchFamily="34" charset="-122"/>
                <a:ea typeface="微软雅黑" pitchFamily="34" charset="-122"/>
              </a:rPr>
              <a:t>年</a:t>
            </a:r>
            <a:r>
              <a:rPr lang="en-US" altLang="zh-CN" sz="1400" b="1" dirty="0" smtClean="0">
                <a:solidFill>
                  <a:schemeClr val="tx1">
                    <a:lumMod val="50000"/>
                    <a:lumOff val="50000"/>
                  </a:schemeClr>
                </a:solidFill>
                <a:latin typeface="微软雅黑" pitchFamily="34" charset="-122"/>
                <a:ea typeface="微软雅黑" pitchFamily="34" charset="-122"/>
              </a:rPr>
              <a:t>11</a:t>
            </a:r>
            <a:r>
              <a:rPr lang="zh-CN" altLang="en-US" sz="1400" b="1" dirty="0" smtClean="0">
                <a:solidFill>
                  <a:schemeClr val="tx1">
                    <a:lumMod val="50000"/>
                    <a:lumOff val="50000"/>
                  </a:schemeClr>
                </a:solidFill>
                <a:latin typeface="微软雅黑" pitchFamily="34" charset="-122"/>
                <a:ea typeface="微软雅黑" pitchFamily="34" charset="-122"/>
              </a:rPr>
              <a:t>月</a:t>
            </a:r>
            <a:r>
              <a:rPr lang="zh-CN" altLang="en-US" sz="1400" b="1" dirty="0">
                <a:solidFill>
                  <a:schemeClr val="tx1">
                    <a:lumMod val="50000"/>
                    <a:lumOff val="50000"/>
                  </a:schemeClr>
                </a:solidFill>
                <a:latin typeface="微软雅黑" pitchFamily="34" charset="-122"/>
                <a:ea typeface="微软雅黑" pitchFamily="34" charset="-122"/>
              </a:rPr>
              <a:t>，日交易额</a:t>
            </a:r>
            <a:r>
              <a:rPr lang="zh-CN" altLang="en-US" sz="1400" b="1" dirty="0" smtClean="0">
                <a:solidFill>
                  <a:schemeClr val="tx1">
                    <a:lumMod val="50000"/>
                    <a:lumOff val="50000"/>
                  </a:schemeClr>
                </a:solidFill>
                <a:latin typeface="微软雅黑" pitchFamily="34" charset="-122"/>
                <a:ea typeface="微软雅黑" pitchFamily="34" charset="-122"/>
              </a:rPr>
              <a:t>超过</a:t>
            </a:r>
            <a:r>
              <a:rPr lang="en-US" altLang="zh-CN" sz="1400" b="1" dirty="0" smtClean="0">
                <a:solidFill>
                  <a:schemeClr val="tx1">
                    <a:lumMod val="50000"/>
                    <a:lumOff val="50000"/>
                  </a:schemeClr>
                </a:solidFill>
                <a:latin typeface="微软雅黑" pitchFamily="34" charset="-122"/>
                <a:ea typeface="微软雅黑" pitchFamily="34" charset="-122"/>
              </a:rPr>
              <a:t>2.3</a:t>
            </a:r>
            <a:r>
              <a:rPr lang="zh-CN" altLang="en-US" sz="1400" b="1" dirty="0" smtClean="0">
                <a:solidFill>
                  <a:schemeClr val="tx1">
                    <a:lumMod val="50000"/>
                    <a:lumOff val="50000"/>
                  </a:schemeClr>
                </a:solidFill>
                <a:latin typeface="微软雅黑" pitchFamily="34" charset="-122"/>
                <a:ea typeface="微软雅黑" pitchFamily="34" charset="-122"/>
              </a:rPr>
              <a:t>亿</a:t>
            </a:r>
            <a:endParaRPr lang="zh-CN" altLang="en-US" sz="1400" b="1"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374913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300"/>
                                        <p:tgtEl>
                                          <p:spTgt spid="11"/>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300"/>
                                        <p:tgtEl>
                                          <p:spTgt spid="13"/>
                                        </p:tgtEl>
                                      </p:cBhvr>
                                    </p:animEffect>
                                  </p:childTnLst>
                                </p:cTn>
                              </p:par>
                              <p:par>
                                <p:cTn id="11" presetID="22" presetClass="entr" presetSubtype="2" fill="hold" grpId="0" nodeType="withEffect">
                                  <p:stCondLst>
                                    <p:cond delay="600"/>
                                  </p:stCondLst>
                                  <p:childTnLst>
                                    <p:set>
                                      <p:cBhvr>
                                        <p:cTn id="12" dur="1" fill="hold">
                                          <p:stCondLst>
                                            <p:cond delay="0"/>
                                          </p:stCondLst>
                                        </p:cTn>
                                        <p:tgtEl>
                                          <p:spTgt spid="18"/>
                                        </p:tgtEl>
                                        <p:attrNameLst>
                                          <p:attrName>style.visibility</p:attrName>
                                        </p:attrNameLst>
                                      </p:cBhvr>
                                      <p:to>
                                        <p:strVal val="visible"/>
                                      </p:to>
                                    </p:set>
                                    <p:animEffect transition="in" filter="wipe(right)">
                                      <p:cBhvr>
                                        <p:cTn id="13" dur="200"/>
                                        <p:tgtEl>
                                          <p:spTgt spid="18"/>
                                        </p:tgtEl>
                                      </p:cBhvr>
                                    </p:animEffect>
                                  </p:childTnLst>
                                </p:cTn>
                              </p:par>
                              <p:par>
                                <p:cTn id="14" presetID="22" presetClass="entr" presetSubtype="4"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300"/>
                                        <p:tgtEl>
                                          <p:spTgt spid="21"/>
                                        </p:tgtEl>
                                      </p:cBhvr>
                                    </p:animEffect>
                                  </p:childTnLst>
                                </p:cTn>
                              </p:par>
                              <p:par>
                                <p:cTn id="17" presetID="22" presetClass="entr" presetSubtype="8" fill="hold" grpId="0" nodeType="withEffect">
                                  <p:stCondLst>
                                    <p:cond delay="110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300"/>
                                        <p:tgtEl>
                                          <p:spTgt spid="20"/>
                                        </p:tgtEl>
                                      </p:cBhvr>
                                    </p:animEffect>
                                  </p:childTnLst>
                                </p:cTn>
                              </p:par>
                              <p:par>
                                <p:cTn id="20" presetID="22" presetClass="entr" presetSubtype="1" fill="hold" grpId="0" nodeType="withEffect">
                                  <p:stCondLst>
                                    <p:cond delay="140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300"/>
                                        <p:tgtEl>
                                          <p:spTgt spid="22"/>
                                        </p:tgtEl>
                                      </p:cBhvr>
                                    </p:animEffect>
                                  </p:childTnLst>
                                </p:cTn>
                              </p:par>
                              <p:par>
                                <p:cTn id="23" presetID="22" presetClass="entr" presetSubtype="2" fill="hold" grpId="0" nodeType="withEffect">
                                  <p:stCondLst>
                                    <p:cond delay="1700"/>
                                  </p:stCondLst>
                                  <p:childTnLst>
                                    <p:set>
                                      <p:cBhvr>
                                        <p:cTn id="24" dur="1" fill="hold">
                                          <p:stCondLst>
                                            <p:cond delay="0"/>
                                          </p:stCondLst>
                                        </p:cTn>
                                        <p:tgtEl>
                                          <p:spTgt spid="19"/>
                                        </p:tgtEl>
                                        <p:attrNameLst>
                                          <p:attrName>style.visibility</p:attrName>
                                        </p:attrNameLst>
                                      </p:cBhvr>
                                      <p:to>
                                        <p:strVal val="visible"/>
                                      </p:to>
                                    </p:set>
                                    <p:animEffect transition="in" filter="wipe(right)">
                                      <p:cBhvr>
                                        <p:cTn id="25" dur="300"/>
                                        <p:tgtEl>
                                          <p:spTgt spid="19"/>
                                        </p:tgtEl>
                                      </p:cBhvr>
                                    </p:animEffect>
                                  </p:childTnLst>
                                </p:cTn>
                              </p:par>
                              <p:par>
                                <p:cTn id="26" presetID="22" presetClass="entr" presetSubtype="1" fill="hold" grpId="0" nodeType="withEffect">
                                  <p:stCondLst>
                                    <p:cond delay="1900"/>
                                  </p:stCondLst>
                                  <p:childTnLst>
                                    <p:set>
                                      <p:cBhvr>
                                        <p:cTn id="27" dur="1" fill="hold">
                                          <p:stCondLst>
                                            <p:cond delay="0"/>
                                          </p:stCondLst>
                                        </p:cTn>
                                        <p:tgtEl>
                                          <p:spTgt spid="15"/>
                                        </p:tgtEl>
                                        <p:attrNameLst>
                                          <p:attrName>style.visibility</p:attrName>
                                        </p:attrNameLst>
                                      </p:cBhvr>
                                      <p:to>
                                        <p:strVal val="visible"/>
                                      </p:to>
                                    </p:set>
                                    <p:animEffect transition="in" filter="wipe(up)">
                                      <p:cBhvr>
                                        <p:cTn id="28" dur="300"/>
                                        <p:tgtEl>
                                          <p:spTgt spid="15"/>
                                        </p:tgtEl>
                                      </p:cBhvr>
                                    </p:animEffect>
                                  </p:childTnLst>
                                </p:cTn>
                              </p:par>
                              <p:par>
                                <p:cTn id="29" presetID="22" presetClass="entr" presetSubtype="8" fill="hold" grpId="0" nodeType="withEffect">
                                  <p:stCondLst>
                                    <p:cond delay="220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400"/>
                                        <p:tgtEl>
                                          <p:spTgt spid="23"/>
                                        </p:tgtEl>
                                      </p:cBhvr>
                                    </p:animEffect>
                                  </p:childTnLst>
                                </p:cTn>
                              </p:par>
                              <p:par>
                                <p:cTn id="32" presetID="10" presetClass="entr" presetSubtype="0" fill="hold" nodeType="withEffect">
                                  <p:stCondLst>
                                    <p:cond delay="22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22" presetClass="entr" presetSubtype="4" fill="hold" grpId="0" nodeType="withEffect">
                                  <p:stCondLst>
                                    <p:cond delay="260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4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ppt_x"/>
                                          </p:val>
                                        </p:tav>
                                        <p:tav tm="100000">
                                          <p:val>
                                            <p:strVal val="#ppt_x"/>
                                          </p:val>
                                        </p:tav>
                                      </p:tavLst>
                                    </p:anim>
                                    <p:anim calcmode="lin" valueType="num">
                                      <p:cBhvr additive="base">
                                        <p:cTn id="43" dur="500" fill="hold"/>
                                        <p:tgtEl>
                                          <p:spTgt spid="24"/>
                                        </p:tgtEl>
                                        <p:attrNameLst>
                                          <p:attrName>ppt_y</p:attrName>
                                        </p:attrNameLst>
                                      </p:cBhvr>
                                      <p:tavLst>
                                        <p:tav tm="0">
                                          <p:val>
                                            <p:strVal val="1+#ppt_h/2"/>
                                          </p:val>
                                        </p:tav>
                                        <p:tav tm="100000">
                                          <p:val>
                                            <p:strVal val="#ppt_y"/>
                                          </p:val>
                                        </p:tav>
                                      </p:tavLst>
                                    </p:anim>
                                  </p:childTnLst>
                                </p:cTn>
                              </p:par>
                              <p:par>
                                <p:cTn id="44" presetID="55"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 calcmode="lin" valueType="num">
                                      <p:cBhvr>
                                        <p:cTn id="46" dur="1000" fill="hold"/>
                                        <p:tgtEl>
                                          <p:spTgt spid="34"/>
                                        </p:tgtEl>
                                        <p:attrNameLst>
                                          <p:attrName>ppt_w</p:attrName>
                                        </p:attrNameLst>
                                      </p:cBhvr>
                                      <p:tavLst>
                                        <p:tav tm="0">
                                          <p:val>
                                            <p:strVal val="#ppt_w*0.70"/>
                                          </p:val>
                                        </p:tav>
                                        <p:tav tm="100000">
                                          <p:val>
                                            <p:strVal val="#ppt_w"/>
                                          </p:val>
                                        </p:tav>
                                      </p:tavLst>
                                    </p:anim>
                                    <p:anim calcmode="lin" valueType="num">
                                      <p:cBhvr>
                                        <p:cTn id="47" dur="1000" fill="hold"/>
                                        <p:tgtEl>
                                          <p:spTgt spid="34"/>
                                        </p:tgtEl>
                                        <p:attrNameLst>
                                          <p:attrName>ppt_h</p:attrName>
                                        </p:attrNameLst>
                                      </p:cBhvr>
                                      <p:tavLst>
                                        <p:tav tm="0">
                                          <p:val>
                                            <p:strVal val="#ppt_h"/>
                                          </p:val>
                                        </p:tav>
                                        <p:tav tm="100000">
                                          <p:val>
                                            <p:strVal val="#ppt_h"/>
                                          </p:val>
                                        </p:tav>
                                      </p:tavLst>
                                    </p:anim>
                                    <p:animEffect transition="in" filter="fade">
                                      <p:cBhvr>
                                        <p:cTn id="48" dur="10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ppt_x"/>
                                          </p:val>
                                        </p:tav>
                                        <p:tav tm="100000">
                                          <p:val>
                                            <p:strVal val="#ppt_x"/>
                                          </p:val>
                                        </p:tav>
                                      </p:tavLst>
                                    </p:anim>
                                    <p:anim calcmode="lin" valueType="num">
                                      <p:cBhvr additive="base">
                                        <p:cTn id="54" dur="500" fill="hold"/>
                                        <p:tgtEl>
                                          <p:spTgt spid="28"/>
                                        </p:tgtEl>
                                        <p:attrNameLst>
                                          <p:attrName>ppt_y</p:attrName>
                                        </p:attrNameLst>
                                      </p:cBhvr>
                                      <p:tavLst>
                                        <p:tav tm="0">
                                          <p:val>
                                            <p:strVal val="1+#ppt_h/2"/>
                                          </p:val>
                                        </p:tav>
                                        <p:tav tm="100000">
                                          <p:val>
                                            <p:strVal val="#ppt_y"/>
                                          </p:val>
                                        </p:tav>
                                      </p:tavLst>
                                    </p:anim>
                                  </p:childTnLst>
                                </p:cTn>
                              </p:par>
                              <p:par>
                                <p:cTn id="55" presetID="55"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p:cTn id="57" dur="1000" fill="hold"/>
                                        <p:tgtEl>
                                          <p:spTgt spid="36"/>
                                        </p:tgtEl>
                                        <p:attrNameLst>
                                          <p:attrName>ppt_w</p:attrName>
                                        </p:attrNameLst>
                                      </p:cBhvr>
                                      <p:tavLst>
                                        <p:tav tm="0">
                                          <p:val>
                                            <p:strVal val="#ppt_w*0.70"/>
                                          </p:val>
                                        </p:tav>
                                        <p:tav tm="100000">
                                          <p:val>
                                            <p:strVal val="#ppt_w"/>
                                          </p:val>
                                        </p:tav>
                                      </p:tavLst>
                                    </p:anim>
                                    <p:anim calcmode="lin" valueType="num">
                                      <p:cBhvr>
                                        <p:cTn id="58" dur="1000" fill="hold"/>
                                        <p:tgtEl>
                                          <p:spTgt spid="36"/>
                                        </p:tgtEl>
                                        <p:attrNameLst>
                                          <p:attrName>ppt_h</p:attrName>
                                        </p:attrNameLst>
                                      </p:cBhvr>
                                      <p:tavLst>
                                        <p:tav tm="0">
                                          <p:val>
                                            <p:strVal val="#ppt_h"/>
                                          </p:val>
                                        </p:tav>
                                        <p:tav tm="100000">
                                          <p:val>
                                            <p:strVal val="#ppt_h"/>
                                          </p:val>
                                        </p:tav>
                                      </p:tavLst>
                                    </p:anim>
                                    <p:animEffect transition="in" filter="fade">
                                      <p:cBhvr>
                                        <p:cTn id="59" dur="10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500" fill="hold"/>
                                        <p:tgtEl>
                                          <p:spTgt spid="29"/>
                                        </p:tgtEl>
                                        <p:attrNameLst>
                                          <p:attrName>ppt_x</p:attrName>
                                        </p:attrNameLst>
                                      </p:cBhvr>
                                      <p:tavLst>
                                        <p:tav tm="0">
                                          <p:val>
                                            <p:strVal val="#ppt_x"/>
                                          </p:val>
                                        </p:tav>
                                        <p:tav tm="100000">
                                          <p:val>
                                            <p:strVal val="#ppt_x"/>
                                          </p:val>
                                        </p:tav>
                                      </p:tavLst>
                                    </p:anim>
                                    <p:anim calcmode="lin" valueType="num">
                                      <p:cBhvr additive="base">
                                        <p:cTn id="65" dur="500" fill="hold"/>
                                        <p:tgtEl>
                                          <p:spTgt spid="29"/>
                                        </p:tgtEl>
                                        <p:attrNameLst>
                                          <p:attrName>ppt_y</p:attrName>
                                        </p:attrNameLst>
                                      </p:cBhvr>
                                      <p:tavLst>
                                        <p:tav tm="0">
                                          <p:val>
                                            <p:strVal val="1+#ppt_h/2"/>
                                          </p:val>
                                        </p:tav>
                                        <p:tav tm="100000">
                                          <p:val>
                                            <p:strVal val="#ppt_y"/>
                                          </p:val>
                                        </p:tav>
                                      </p:tavLst>
                                    </p:anim>
                                  </p:childTnLst>
                                </p:cTn>
                              </p:par>
                              <p:par>
                                <p:cTn id="66" presetID="55"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 calcmode="lin" valueType="num">
                                      <p:cBhvr>
                                        <p:cTn id="68" dur="1000" fill="hold"/>
                                        <p:tgtEl>
                                          <p:spTgt spid="27"/>
                                        </p:tgtEl>
                                        <p:attrNameLst>
                                          <p:attrName>ppt_w</p:attrName>
                                        </p:attrNameLst>
                                      </p:cBhvr>
                                      <p:tavLst>
                                        <p:tav tm="0">
                                          <p:val>
                                            <p:strVal val="#ppt_w*0.70"/>
                                          </p:val>
                                        </p:tav>
                                        <p:tav tm="100000">
                                          <p:val>
                                            <p:strVal val="#ppt_w"/>
                                          </p:val>
                                        </p:tav>
                                      </p:tavLst>
                                    </p:anim>
                                    <p:anim calcmode="lin" valueType="num">
                                      <p:cBhvr>
                                        <p:cTn id="69" dur="1000" fill="hold"/>
                                        <p:tgtEl>
                                          <p:spTgt spid="27"/>
                                        </p:tgtEl>
                                        <p:attrNameLst>
                                          <p:attrName>ppt_h</p:attrName>
                                        </p:attrNameLst>
                                      </p:cBhvr>
                                      <p:tavLst>
                                        <p:tav tm="0">
                                          <p:val>
                                            <p:strVal val="#ppt_h"/>
                                          </p:val>
                                        </p:tav>
                                        <p:tav tm="100000">
                                          <p:val>
                                            <p:strVal val="#ppt_h"/>
                                          </p:val>
                                        </p:tav>
                                      </p:tavLst>
                                    </p:anim>
                                    <p:animEffect transition="in" filter="fade">
                                      <p:cBhvr>
                                        <p:cTn id="70" dur="1000"/>
                                        <p:tgtEl>
                                          <p:spTgt spid="27"/>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fill="hold"/>
                                        <p:tgtEl>
                                          <p:spTgt spid="30"/>
                                        </p:tgtEl>
                                        <p:attrNameLst>
                                          <p:attrName>ppt_x</p:attrName>
                                        </p:attrNameLst>
                                      </p:cBhvr>
                                      <p:tavLst>
                                        <p:tav tm="0">
                                          <p:val>
                                            <p:strVal val="#ppt_x"/>
                                          </p:val>
                                        </p:tav>
                                        <p:tav tm="100000">
                                          <p:val>
                                            <p:strVal val="#ppt_x"/>
                                          </p:val>
                                        </p:tav>
                                      </p:tavLst>
                                    </p:anim>
                                    <p:anim calcmode="lin" valueType="num">
                                      <p:cBhvr additive="base">
                                        <p:cTn id="7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anim calcmode="lin" valueType="num">
                                      <p:cBhvr additive="base">
                                        <p:cTn id="81" dur="500" fill="hold"/>
                                        <p:tgtEl>
                                          <p:spTgt spid="32"/>
                                        </p:tgtEl>
                                        <p:attrNameLst>
                                          <p:attrName>ppt_x</p:attrName>
                                        </p:attrNameLst>
                                      </p:cBhvr>
                                      <p:tavLst>
                                        <p:tav tm="0">
                                          <p:val>
                                            <p:strVal val="#ppt_x"/>
                                          </p:val>
                                        </p:tav>
                                        <p:tav tm="100000">
                                          <p:val>
                                            <p:strVal val="#ppt_x"/>
                                          </p:val>
                                        </p:tav>
                                      </p:tavLst>
                                    </p:anim>
                                    <p:anim calcmode="lin" valueType="num">
                                      <p:cBhvr additive="base">
                                        <p:cTn id="82" dur="500" fill="hold"/>
                                        <p:tgtEl>
                                          <p:spTgt spid="32"/>
                                        </p:tgtEl>
                                        <p:attrNameLst>
                                          <p:attrName>ppt_y</p:attrName>
                                        </p:attrNameLst>
                                      </p:cBhvr>
                                      <p:tavLst>
                                        <p:tav tm="0">
                                          <p:val>
                                            <p:strVal val="1+#ppt_h/2"/>
                                          </p:val>
                                        </p:tav>
                                        <p:tav tm="100000">
                                          <p:val>
                                            <p:strVal val="#ppt_y"/>
                                          </p:val>
                                        </p:tav>
                                      </p:tavLst>
                                    </p:anim>
                                  </p:childTnLst>
                                </p:cTn>
                              </p:par>
                              <p:par>
                                <p:cTn id="83" presetID="55"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 calcmode="lin" valueType="num">
                                      <p:cBhvr>
                                        <p:cTn id="85" dur="1000" fill="hold"/>
                                        <p:tgtEl>
                                          <p:spTgt spid="37"/>
                                        </p:tgtEl>
                                        <p:attrNameLst>
                                          <p:attrName>ppt_w</p:attrName>
                                        </p:attrNameLst>
                                      </p:cBhvr>
                                      <p:tavLst>
                                        <p:tav tm="0">
                                          <p:val>
                                            <p:strVal val="#ppt_w*0.70"/>
                                          </p:val>
                                        </p:tav>
                                        <p:tav tm="100000">
                                          <p:val>
                                            <p:strVal val="#ppt_w"/>
                                          </p:val>
                                        </p:tav>
                                      </p:tavLst>
                                    </p:anim>
                                    <p:anim calcmode="lin" valueType="num">
                                      <p:cBhvr>
                                        <p:cTn id="86" dur="1000" fill="hold"/>
                                        <p:tgtEl>
                                          <p:spTgt spid="37"/>
                                        </p:tgtEl>
                                        <p:attrNameLst>
                                          <p:attrName>ppt_h</p:attrName>
                                        </p:attrNameLst>
                                      </p:cBhvr>
                                      <p:tavLst>
                                        <p:tav tm="0">
                                          <p:val>
                                            <p:strVal val="#ppt_h"/>
                                          </p:val>
                                        </p:tav>
                                        <p:tav tm="100000">
                                          <p:val>
                                            <p:strVal val="#ppt_h"/>
                                          </p:val>
                                        </p:tav>
                                      </p:tavLst>
                                    </p:anim>
                                    <p:animEffect transition="in" filter="fade">
                                      <p:cBhvr>
                                        <p:cTn id="87" dur="1000"/>
                                        <p:tgtEl>
                                          <p:spTgt spid="37"/>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31"/>
                                        </p:tgtEl>
                                        <p:attrNameLst>
                                          <p:attrName>style.visibility</p:attrName>
                                        </p:attrNameLst>
                                      </p:cBhvr>
                                      <p:to>
                                        <p:strVal val="visible"/>
                                      </p:to>
                                    </p:set>
                                    <p:anim calcmode="lin" valueType="num">
                                      <p:cBhvr additive="base">
                                        <p:cTn id="92" dur="500" fill="hold"/>
                                        <p:tgtEl>
                                          <p:spTgt spid="31"/>
                                        </p:tgtEl>
                                        <p:attrNameLst>
                                          <p:attrName>ppt_x</p:attrName>
                                        </p:attrNameLst>
                                      </p:cBhvr>
                                      <p:tavLst>
                                        <p:tav tm="0">
                                          <p:val>
                                            <p:strVal val="#ppt_x"/>
                                          </p:val>
                                        </p:tav>
                                        <p:tav tm="100000">
                                          <p:val>
                                            <p:strVal val="#ppt_x"/>
                                          </p:val>
                                        </p:tav>
                                      </p:tavLst>
                                    </p:anim>
                                    <p:anim calcmode="lin" valueType="num">
                                      <p:cBhvr additive="base">
                                        <p:cTn id="93" dur="500" fill="hold"/>
                                        <p:tgtEl>
                                          <p:spTgt spid="31"/>
                                        </p:tgtEl>
                                        <p:attrNameLst>
                                          <p:attrName>ppt_y</p:attrName>
                                        </p:attrNameLst>
                                      </p:cBhvr>
                                      <p:tavLst>
                                        <p:tav tm="0">
                                          <p:val>
                                            <p:strVal val="1+#ppt_h/2"/>
                                          </p:val>
                                        </p:tav>
                                        <p:tav tm="100000">
                                          <p:val>
                                            <p:strVal val="#ppt_y"/>
                                          </p:val>
                                        </p:tav>
                                      </p:tavLst>
                                    </p:anim>
                                  </p:childTnLst>
                                </p:cTn>
                              </p:par>
                              <p:par>
                                <p:cTn id="94" presetID="55" presetClass="entr" presetSubtype="0" fill="hold" grpId="0" nodeType="withEffect">
                                  <p:stCondLst>
                                    <p:cond delay="0"/>
                                  </p:stCondLst>
                                  <p:childTnLst>
                                    <p:set>
                                      <p:cBhvr>
                                        <p:cTn id="95" dur="1" fill="hold">
                                          <p:stCondLst>
                                            <p:cond delay="0"/>
                                          </p:stCondLst>
                                        </p:cTn>
                                        <p:tgtEl>
                                          <p:spTgt spid="38"/>
                                        </p:tgtEl>
                                        <p:attrNameLst>
                                          <p:attrName>style.visibility</p:attrName>
                                        </p:attrNameLst>
                                      </p:cBhvr>
                                      <p:to>
                                        <p:strVal val="visible"/>
                                      </p:to>
                                    </p:set>
                                    <p:anim calcmode="lin" valueType="num">
                                      <p:cBhvr>
                                        <p:cTn id="96" dur="1000" fill="hold"/>
                                        <p:tgtEl>
                                          <p:spTgt spid="38"/>
                                        </p:tgtEl>
                                        <p:attrNameLst>
                                          <p:attrName>ppt_w</p:attrName>
                                        </p:attrNameLst>
                                      </p:cBhvr>
                                      <p:tavLst>
                                        <p:tav tm="0">
                                          <p:val>
                                            <p:strVal val="#ppt_w*0.70"/>
                                          </p:val>
                                        </p:tav>
                                        <p:tav tm="100000">
                                          <p:val>
                                            <p:strVal val="#ppt_w"/>
                                          </p:val>
                                        </p:tav>
                                      </p:tavLst>
                                    </p:anim>
                                    <p:anim calcmode="lin" valueType="num">
                                      <p:cBhvr>
                                        <p:cTn id="97" dur="1000" fill="hold"/>
                                        <p:tgtEl>
                                          <p:spTgt spid="38"/>
                                        </p:tgtEl>
                                        <p:attrNameLst>
                                          <p:attrName>ppt_h</p:attrName>
                                        </p:attrNameLst>
                                      </p:cBhvr>
                                      <p:tavLst>
                                        <p:tav tm="0">
                                          <p:val>
                                            <p:strVal val="#ppt_h"/>
                                          </p:val>
                                        </p:tav>
                                        <p:tav tm="100000">
                                          <p:val>
                                            <p:strVal val="#ppt_h"/>
                                          </p:val>
                                        </p:tav>
                                      </p:tavLst>
                                    </p:anim>
                                    <p:animEffect transition="in" filter="fade">
                                      <p:cBhvr>
                                        <p:cTn id="98" dur="1000"/>
                                        <p:tgtEl>
                                          <p:spTgt spid="38"/>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40"/>
                                        </p:tgtEl>
                                        <p:attrNameLst>
                                          <p:attrName>style.visibility</p:attrName>
                                        </p:attrNameLst>
                                      </p:cBhvr>
                                      <p:to>
                                        <p:strVal val="visible"/>
                                      </p:to>
                                    </p:set>
                                    <p:anim calcmode="lin" valueType="num">
                                      <p:cBhvr additive="base">
                                        <p:cTn id="103" dur="500" fill="hold"/>
                                        <p:tgtEl>
                                          <p:spTgt spid="40"/>
                                        </p:tgtEl>
                                        <p:attrNameLst>
                                          <p:attrName>ppt_x</p:attrName>
                                        </p:attrNameLst>
                                      </p:cBhvr>
                                      <p:tavLst>
                                        <p:tav tm="0">
                                          <p:val>
                                            <p:strVal val="#ppt_x"/>
                                          </p:val>
                                        </p:tav>
                                        <p:tav tm="100000">
                                          <p:val>
                                            <p:strVal val="#ppt_x"/>
                                          </p:val>
                                        </p:tav>
                                      </p:tavLst>
                                    </p:anim>
                                    <p:anim calcmode="lin" valueType="num">
                                      <p:cBhvr additive="base">
                                        <p:cTn id="104" dur="500" fill="hold"/>
                                        <p:tgtEl>
                                          <p:spTgt spid="40"/>
                                        </p:tgtEl>
                                        <p:attrNameLst>
                                          <p:attrName>ppt_y</p:attrName>
                                        </p:attrNameLst>
                                      </p:cBhvr>
                                      <p:tavLst>
                                        <p:tav tm="0">
                                          <p:val>
                                            <p:strVal val="1+#ppt_h/2"/>
                                          </p:val>
                                        </p:tav>
                                        <p:tav tm="100000">
                                          <p:val>
                                            <p:strVal val="#ppt_y"/>
                                          </p:val>
                                        </p:tav>
                                      </p:tavLst>
                                    </p:anim>
                                  </p:childTnLst>
                                </p:cTn>
                              </p:par>
                              <p:par>
                                <p:cTn id="105" presetID="55" presetClass="entr" presetSubtype="0" fill="hold" grpId="0" nodeType="withEffect">
                                  <p:stCondLst>
                                    <p:cond delay="0"/>
                                  </p:stCondLst>
                                  <p:childTnLst>
                                    <p:set>
                                      <p:cBhvr>
                                        <p:cTn id="106" dur="1" fill="hold">
                                          <p:stCondLst>
                                            <p:cond delay="0"/>
                                          </p:stCondLst>
                                        </p:cTn>
                                        <p:tgtEl>
                                          <p:spTgt spid="39"/>
                                        </p:tgtEl>
                                        <p:attrNameLst>
                                          <p:attrName>style.visibility</p:attrName>
                                        </p:attrNameLst>
                                      </p:cBhvr>
                                      <p:to>
                                        <p:strVal val="visible"/>
                                      </p:to>
                                    </p:set>
                                    <p:anim calcmode="lin" valueType="num">
                                      <p:cBhvr>
                                        <p:cTn id="107" dur="1000" fill="hold"/>
                                        <p:tgtEl>
                                          <p:spTgt spid="39"/>
                                        </p:tgtEl>
                                        <p:attrNameLst>
                                          <p:attrName>ppt_w</p:attrName>
                                        </p:attrNameLst>
                                      </p:cBhvr>
                                      <p:tavLst>
                                        <p:tav tm="0">
                                          <p:val>
                                            <p:strVal val="#ppt_w*0.70"/>
                                          </p:val>
                                        </p:tav>
                                        <p:tav tm="100000">
                                          <p:val>
                                            <p:strVal val="#ppt_w"/>
                                          </p:val>
                                        </p:tav>
                                      </p:tavLst>
                                    </p:anim>
                                    <p:anim calcmode="lin" valueType="num">
                                      <p:cBhvr>
                                        <p:cTn id="108" dur="1000" fill="hold"/>
                                        <p:tgtEl>
                                          <p:spTgt spid="39"/>
                                        </p:tgtEl>
                                        <p:attrNameLst>
                                          <p:attrName>ppt_h</p:attrName>
                                        </p:attrNameLst>
                                      </p:cBhvr>
                                      <p:tavLst>
                                        <p:tav tm="0">
                                          <p:val>
                                            <p:strVal val="#ppt_h"/>
                                          </p:val>
                                        </p:tav>
                                        <p:tav tm="100000">
                                          <p:val>
                                            <p:strVal val="#ppt_h"/>
                                          </p:val>
                                        </p:tav>
                                      </p:tavLst>
                                    </p:anim>
                                    <p:animEffect transition="in" filter="fade">
                                      <p:cBhvr>
                                        <p:cTn id="109" dur="1000"/>
                                        <p:tgtEl>
                                          <p:spTgt spid="39"/>
                                        </p:tgtEl>
                                      </p:cBhvr>
                                    </p:animEffect>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41"/>
                                        </p:tgtEl>
                                        <p:attrNameLst>
                                          <p:attrName>style.visibility</p:attrName>
                                        </p:attrNameLst>
                                      </p:cBhvr>
                                      <p:to>
                                        <p:strVal val="visible"/>
                                      </p:to>
                                    </p:set>
                                    <p:anim calcmode="lin" valueType="num">
                                      <p:cBhvr additive="base">
                                        <p:cTn id="114" dur="500" fill="hold"/>
                                        <p:tgtEl>
                                          <p:spTgt spid="41"/>
                                        </p:tgtEl>
                                        <p:attrNameLst>
                                          <p:attrName>ppt_x</p:attrName>
                                        </p:attrNameLst>
                                      </p:cBhvr>
                                      <p:tavLst>
                                        <p:tav tm="0">
                                          <p:val>
                                            <p:strVal val="#ppt_x"/>
                                          </p:val>
                                        </p:tav>
                                        <p:tav tm="100000">
                                          <p:val>
                                            <p:strVal val="#ppt_x"/>
                                          </p:val>
                                        </p:tav>
                                      </p:tavLst>
                                    </p:anim>
                                    <p:anim calcmode="lin" valueType="num">
                                      <p:cBhvr additive="base">
                                        <p:cTn id="115" dur="500" fill="hold"/>
                                        <p:tgtEl>
                                          <p:spTgt spid="41"/>
                                        </p:tgtEl>
                                        <p:attrNameLst>
                                          <p:attrName>ppt_y</p:attrName>
                                        </p:attrNameLst>
                                      </p:cBhvr>
                                      <p:tavLst>
                                        <p:tav tm="0">
                                          <p:val>
                                            <p:strVal val="1+#ppt_h/2"/>
                                          </p:val>
                                        </p:tav>
                                        <p:tav tm="100000">
                                          <p:val>
                                            <p:strVal val="#ppt_y"/>
                                          </p:val>
                                        </p:tav>
                                      </p:tavLst>
                                    </p:anim>
                                  </p:childTnLst>
                                </p:cTn>
                              </p:par>
                              <p:par>
                                <p:cTn id="116" presetID="55" presetClass="entr" presetSubtype="0" fill="hold" grpId="0" nodeType="withEffect">
                                  <p:stCondLst>
                                    <p:cond delay="0"/>
                                  </p:stCondLst>
                                  <p:childTnLst>
                                    <p:set>
                                      <p:cBhvr>
                                        <p:cTn id="117" dur="1" fill="hold">
                                          <p:stCondLst>
                                            <p:cond delay="0"/>
                                          </p:stCondLst>
                                        </p:cTn>
                                        <p:tgtEl>
                                          <p:spTgt spid="42"/>
                                        </p:tgtEl>
                                        <p:attrNameLst>
                                          <p:attrName>style.visibility</p:attrName>
                                        </p:attrNameLst>
                                      </p:cBhvr>
                                      <p:to>
                                        <p:strVal val="visible"/>
                                      </p:to>
                                    </p:set>
                                    <p:anim calcmode="lin" valueType="num">
                                      <p:cBhvr>
                                        <p:cTn id="118" dur="1000" fill="hold"/>
                                        <p:tgtEl>
                                          <p:spTgt spid="42"/>
                                        </p:tgtEl>
                                        <p:attrNameLst>
                                          <p:attrName>ppt_w</p:attrName>
                                        </p:attrNameLst>
                                      </p:cBhvr>
                                      <p:tavLst>
                                        <p:tav tm="0">
                                          <p:val>
                                            <p:strVal val="#ppt_w*0.70"/>
                                          </p:val>
                                        </p:tav>
                                        <p:tav tm="100000">
                                          <p:val>
                                            <p:strVal val="#ppt_w"/>
                                          </p:val>
                                        </p:tav>
                                      </p:tavLst>
                                    </p:anim>
                                    <p:anim calcmode="lin" valueType="num">
                                      <p:cBhvr>
                                        <p:cTn id="119" dur="1000" fill="hold"/>
                                        <p:tgtEl>
                                          <p:spTgt spid="42"/>
                                        </p:tgtEl>
                                        <p:attrNameLst>
                                          <p:attrName>ppt_h</p:attrName>
                                        </p:attrNameLst>
                                      </p:cBhvr>
                                      <p:tavLst>
                                        <p:tav tm="0">
                                          <p:val>
                                            <p:strVal val="#ppt_h"/>
                                          </p:val>
                                        </p:tav>
                                        <p:tav tm="100000">
                                          <p:val>
                                            <p:strVal val="#ppt_h"/>
                                          </p:val>
                                        </p:tav>
                                      </p:tavLst>
                                    </p:anim>
                                    <p:animEffect transition="in" filter="fade">
                                      <p:cBhvr>
                                        <p:cTn id="120" dur="1000"/>
                                        <p:tgtEl>
                                          <p:spTgt spid="42"/>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35"/>
                                        </p:tgtEl>
                                        <p:attrNameLst>
                                          <p:attrName>style.visibility</p:attrName>
                                        </p:attrNameLst>
                                      </p:cBhvr>
                                      <p:to>
                                        <p:strVal val="visible"/>
                                      </p:to>
                                    </p:set>
                                    <p:animEffect transition="in" filter="fade">
                                      <p:cBhvr>
                                        <p:cTn id="125" dur="500"/>
                                        <p:tgtEl>
                                          <p:spTgt spid="35"/>
                                        </p:tgtEl>
                                      </p:cBhvr>
                                    </p:animEffect>
                                  </p:childTnLst>
                                </p:cTn>
                              </p:par>
                              <p:par>
                                <p:cTn id="126" presetID="55" presetClass="entr" presetSubtype="0" fill="hold" grpId="0" nodeType="withEffect">
                                  <p:stCondLst>
                                    <p:cond delay="0"/>
                                  </p:stCondLst>
                                  <p:childTnLst>
                                    <p:set>
                                      <p:cBhvr>
                                        <p:cTn id="127" dur="1" fill="hold">
                                          <p:stCondLst>
                                            <p:cond delay="0"/>
                                          </p:stCondLst>
                                        </p:cTn>
                                        <p:tgtEl>
                                          <p:spTgt spid="43"/>
                                        </p:tgtEl>
                                        <p:attrNameLst>
                                          <p:attrName>style.visibility</p:attrName>
                                        </p:attrNameLst>
                                      </p:cBhvr>
                                      <p:to>
                                        <p:strVal val="visible"/>
                                      </p:to>
                                    </p:set>
                                    <p:anim calcmode="lin" valueType="num">
                                      <p:cBhvr>
                                        <p:cTn id="128" dur="1000" fill="hold"/>
                                        <p:tgtEl>
                                          <p:spTgt spid="43"/>
                                        </p:tgtEl>
                                        <p:attrNameLst>
                                          <p:attrName>ppt_w</p:attrName>
                                        </p:attrNameLst>
                                      </p:cBhvr>
                                      <p:tavLst>
                                        <p:tav tm="0">
                                          <p:val>
                                            <p:strVal val="#ppt_w*0.70"/>
                                          </p:val>
                                        </p:tav>
                                        <p:tav tm="100000">
                                          <p:val>
                                            <p:strVal val="#ppt_w"/>
                                          </p:val>
                                        </p:tav>
                                      </p:tavLst>
                                    </p:anim>
                                    <p:anim calcmode="lin" valueType="num">
                                      <p:cBhvr>
                                        <p:cTn id="129" dur="1000" fill="hold"/>
                                        <p:tgtEl>
                                          <p:spTgt spid="43"/>
                                        </p:tgtEl>
                                        <p:attrNameLst>
                                          <p:attrName>ppt_h</p:attrName>
                                        </p:attrNameLst>
                                      </p:cBhvr>
                                      <p:tavLst>
                                        <p:tav tm="0">
                                          <p:val>
                                            <p:strVal val="#ppt_h"/>
                                          </p:val>
                                        </p:tav>
                                        <p:tav tm="100000">
                                          <p:val>
                                            <p:strVal val="#ppt_h"/>
                                          </p:val>
                                        </p:tav>
                                      </p:tavLst>
                                    </p:anim>
                                    <p:animEffect transition="in" filter="fade">
                                      <p:cBhvr>
                                        <p:cTn id="130"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5" grpId="0" animBg="1"/>
      <p:bldP spid="18" grpId="0" animBg="1"/>
      <p:bldP spid="19" grpId="0" animBg="1"/>
      <p:bldP spid="20" grpId="0" animBg="1"/>
      <p:bldP spid="21" grpId="0" animBg="1"/>
      <p:bldP spid="22" grpId="0" animBg="1"/>
      <p:bldP spid="23" grpId="0" animBg="1"/>
      <p:bldP spid="24" grpId="0" animBg="1"/>
      <p:bldP spid="27" grpId="0"/>
      <p:bldP spid="28" grpId="0" animBg="1"/>
      <p:bldP spid="29" grpId="0" animBg="1"/>
      <p:bldP spid="30" grpId="0" animBg="1"/>
      <p:bldP spid="31" grpId="0" animBg="1"/>
      <p:bldP spid="32" grpId="0" animBg="1"/>
      <p:bldP spid="34" grpId="0"/>
      <p:bldP spid="35" grpId="0"/>
      <p:bldP spid="36" grpId="0"/>
      <p:bldP spid="37" grpId="0"/>
      <p:bldP spid="38" grpId="0"/>
      <p:bldP spid="39" grpId="0"/>
      <p:bldP spid="40" grpId="0" animBg="1"/>
      <p:bldP spid="41" grpId="0" animBg="1"/>
      <p:bldP spid="42" grpId="0"/>
      <p:bldP spid="4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3419872" y="915566"/>
            <a:ext cx="4824536" cy="3242678"/>
          </a:xfrm>
          <a:prstGeom prst="rect">
            <a:avLst/>
          </a:prstGeom>
          <a:noFill/>
          <a:ln w="9525">
            <a:noFill/>
            <a:miter lim="800000"/>
            <a:headEnd/>
            <a:tailEnd/>
          </a:ln>
        </p:spPr>
      </p:pic>
      <p:sp>
        <p:nvSpPr>
          <p:cNvPr id="13" name="Line 27"/>
          <p:cNvSpPr>
            <a:spLocks noChangeShapeType="1"/>
          </p:cNvSpPr>
          <p:nvPr/>
        </p:nvSpPr>
        <p:spPr bwMode="auto">
          <a:xfrm>
            <a:off x="0" y="4033093"/>
            <a:ext cx="695325" cy="1588"/>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14" name="Line 28"/>
          <p:cNvSpPr>
            <a:spLocks noChangeShapeType="1"/>
          </p:cNvSpPr>
          <p:nvPr/>
        </p:nvSpPr>
        <p:spPr bwMode="auto">
          <a:xfrm>
            <a:off x="2505074" y="4371950"/>
            <a:ext cx="6638925" cy="0"/>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15" name="Freeform 180"/>
          <p:cNvSpPr>
            <a:spLocks/>
          </p:cNvSpPr>
          <p:nvPr/>
        </p:nvSpPr>
        <p:spPr bwMode="auto">
          <a:xfrm>
            <a:off x="1504950" y="3537793"/>
            <a:ext cx="1014413" cy="834157"/>
          </a:xfrm>
          <a:custGeom>
            <a:avLst/>
            <a:gdLst/>
            <a:ahLst/>
            <a:cxnLst>
              <a:cxn ang="0">
                <a:pos x="0" y="0"/>
              </a:cxn>
              <a:cxn ang="0">
                <a:pos x="639" y="0"/>
              </a:cxn>
              <a:cxn ang="0">
                <a:pos x="639" y="303"/>
              </a:cxn>
            </a:cxnLst>
            <a:rect l="0" t="0" r="r" b="b"/>
            <a:pathLst>
              <a:path w="639" h="303">
                <a:moveTo>
                  <a:pt x="0" y="0"/>
                </a:moveTo>
                <a:lnTo>
                  <a:pt x="639" y="0"/>
                </a:lnTo>
                <a:lnTo>
                  <a:pt x="639" y="303"/>
                </a:ln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16" name="Freeform 181"/>
          <p:cNvSpPr>
            <a:spLocks/>
          </p:cNvSpPr>
          <p:nvPr/>
        </p:nvSpPr>
        <p:spPr bwMode="auto">
          <a:xfrm>
            <a:off x="1471613" y="1347043"/>
            <a:ext cx="1047750" cy="2190750"/>
          </a:xfrm>
          <a:custGeom>
            <a:avLst/>
            <a:gdLst/>
            <a:ahLst/>
            <a:cxnLst>
              <a:cxn ang="0">
                <a:pos x="205" y="0"/>
              </a:cxn>
              <a:cxn ang="0">
                <a:pos x="286" y="52"/>
              </a:cxn>
              <a:cxn ang="0">
                <a:pos x="368" y="243"/>
              </a:cxn>
              <a:cxn ang="0">
                <a:pos x="344" y="367"/>
              </a:cxn>
              <a:cxn ang="0">
                <a:pos x="270" y="490"/>
              </a:cxn>
              <a:cxn ang="0">
                <a:pos x="149" y="613"/>
              </a:cxn>
              <a:cxn ang="0">
                <a:pos x="37" y="719"/>
              </a:cxn>
              <a:cxn ang="0">
                <a:pos x="0" y="770"/>
              </a:cxn>
              <a:cxn ang="0">
                <a:pos x="12" y="770"/>
              </a:cxn>
            </a:cxnLst>
            <a:rect l="0" t="0" r="r" b="b"/>
            <a:pathLst>
              <a:path w="368" h="770">
                <a:moveTo>
                  <a:pt x="205" y="0"/>
                </a:moveTo>
                <a:cubicBezTo>
                  <a:pt x="235" y="13"/>
                  <a:pt x="262" y="30"/>
                  <a:pt x="286" y="52"/>
                </a:cubicBezTo>
                <a:cubicBezTo>
                  <a:pt x="340" y="103"/>
                  <a:pt x="368" y="167"/>
                  <a:pt x="368" y="243"/>
                </a:cubicBezTo>
                <a:cubicBezTo>
                  <a:pt x="368" y="286"/>
                  <a:pt x="360" y="328"/>
                  <a:pt x="344" y="367"/>
                </a:cubicBezTo>
                <a:cubicBezTo>
                  <a:pt x="329" y="406"/>
                  <a:pt x="304" y="447"/>
                  <a:pt x="270" y="490"/>
                </a:cubicBezTo>
                <a:cubicBezTo>
                  <a:pt x="248" y="518"/>
                  <a:pt x="207" y="559"/>
                  <a:pt x="149" y="613"/>
                </a:cubicBezTo>
                <a:cubicBezTo>
                  <a:pt x="90" y="666"/>
                  <a:pt x="53" y="701"/>
                  <a:pt x="37" y="719"/>
                </a:cubicBezTo>
                <a:cubicBezTo>
                  <a:pt x="22" y="737"/>
                  <a:pt x="9" y="754"/>
                  <a:pt x="0" y="770"/>
                </a:cubicBezTo>
                <a:cubicBezTo>
                  <a:pt x="12" y="770"/>
                  <a:pt x="12" y="770"/>
                  <a:pt x="12" y="770"/>
                </a:cubicBez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17" name="Freeform 182"/>
          <p:cNvSpPr>
            <a:spLocks/>
          </p:cNvSpPr>
          <p:nvPr/>
        </p:nvSpPr>
        <p:spPr bwMode="auto">
          <a:xfrm>
            <a:off x="735013" y="1275606"/>
            <a:ext cx="1319212" cy="776287"/>
          </a:xfrm>
          <a:custGeom>
            <a:avLst/>
            <a:gdLst/>
            <a:ahLst/>
            <a:cxnLst>
              <a:cxn ang="0">
                <a:pos x="0" y="273"/>
              </a:cxn>
              <a:cxn ang="0">
                <a:pos x="102" y="67"/>
              </a:cxn>
              <a:cxn ang="0">
                <a:pos x="320" y="0"/>
              </a:cxn>
              <a:cxn ang="0">
                <a:pos x="464" y="25"/>
              </a:cxn>
            </a:cxnLst>
            <a:rect l="0" t="0" r="r" b="b"/>
            <a:pathLst>
              <a:path w="464" h="273">
                <a:moveTo>
                  <a:pt x="0" y="273"/>
                </a:moveTo>
                <a:cubicBezTo>
                  <a:pt x="13" y="178"/>
                  <a:pt x="47" y="109"/>
                  <a:pt x="102" y="67"/>
                </a:cubicBezTo>
                <a:cubicBezTo>
                  <a:pt x="160" y="22"/>
                  <a:pt x="233" y="0"/>
                  <a:pt x="320" y="0"/>
                </a:cubicBezTo>
                <a:cubicBezTo>
                  <a:pt x="374" y="0"/>
                  <a:pt x="422" y="8"/>
                  <a:pt x="464" y="25"/>
                </a:cubicBez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18" name="Freeform 183"/>
          <p:cNvSpPr>
            <a:spLocks/>
          </p:cNvSpPr>
          <p:nvPr/>
        </p:nvSpPr>
        <p:spPr bwMode="auto">
          <a:xfrm>
            <a:off x="731838" y="1713756"/>
            <a:ext cx="947737" cy="427037"/>
          </a:xfrm>
          <a:custGeom>
            <a:avLst/>
            <a:gdLst/>
            <a:ahLst/>
            <a:cxnLst>
              <a:cxn ang="0">
                <a:pos x="333" y="0"/>
              </a:cxn>
              <a:cxn ang="0">
                <a:pos x="316" y="0"/>
              </a:cxn>
              <a:cxn ang="0">
                <a:pos x="223" y="35"/>
              </a:cxn>
              <a:cxn ang="0">
                <a:pos x="183" y="150"/>
              </a:cxn>
              <a:cxn ang="0">
                <a:pos x="0" y="132"/>
              </a:cxn>
              <a:cxn ang="0">
                <a:pos x="1" y="119"/>
              </a:cxn>
            </a:cxnLst>
            <a:rect l="0" t="0" r="r" b="b"/>
            <a:pathLst>
              <a:path w="333" h="150">
                <a:moveTo>
                  <a:pt x="333" y="0"/>
                </a:moveTo>
                <a:cubicBezTo>
                  <a:pt x="328" y="0"/>
                  <a:pt x="322" y="0"/>
                  <a:pt x="316" y="0"/>
                </a:cubicBezTo>
                <a:cubicBezTo>
                  <a:pt x="277" y="0"/>
                  <a:pt x="246" y="11"/>
                  <a:pt x="223" y="35"/>
                </a:cubicBezTo>
                <a:cubicBezTo>
                  <a:pt x="200" y="58"/>
                  <a:pt x="187" y="96"/>
                  <a:pt x="183" y="150"/>
                </a:cubicBezTo>
                <a:cubicBezTo>
                  <a:pt x="0" y="132"/>
                  <a:pt x="0" y="132"/>
                  <a:pt x="0" y="132"/>
                </a:cubicBezTo>
                <a:cubicBezTo>
                  <a:pt x="0" y="127"/>
                  <a:pt x="1" y="123"/>
                  <a:pt x="1" y="119"/>
                </a:cubicBez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19" name="Freeform 184"/>
          <p:cNvSpPr>
            <a:spLocks/>
          </p:cNvSpPr>
          <p:nvPr/>
        </p:nvSpPr>
        <p:spPr bwMode="auto">
          <a:xfrm>
            <a:off x="674688" y="1713756"/>
            <a:ext cx="1317625" cy="2308225"/>
          </a:xfrm>
          <a:custGeom>
            <a:avLst/>
            <a:gdLst/>
            <a:ahLst/>
            <a:cxnLst>
              <a:cxn ang="0">
                <a:pos x="0" y="811"/>
              </a:cxn>
              <a:cxn ang="0">
                <a:pos x="63" y="629"/>
              </a:cxn>
              <a:cxn ang="0">
                <a:pos x="271" y="398"/>
              </a:cxn>
              <a:cxn ang="0">
                <a:pos x="424" y="241"/>
              </a:cxn>
              <a:cxn ang="0">
                <a:pos x="463" y="128"/>
              </a:cxn>
              <a:cxn ang="0">
                <a:pos x="429" y="33"/>
              </a:cxn>
              <a:cxn ang="0">
                <a:pos x="353" y="0"/>
              </a:cxn>
            </a:cxnLst>
            <a:rect l="0" t="0" r="r" b="b"/>
            <a:pathLst>
              <a:path w="463" h="811">
                <a:moveTo>
                  <a:pt x="0" y="811"/>
                </a:moveTo>
                <a:cubicBezTo>
                  <a:pt x="8" y="747"/>
                  <a:pt x="29" y="686"/>
                  <a:pt x="63" y="629"/>
                </a:cubicBezTo>
                <a:cubicBezTo>
                  <a:pt x="98" y="571"/>
                  <a:pt x="168" y="494"/>
                  <a:pt x="271" y="398"/>
                </a:cubicBezTo>
                <a:cubicBezTo>
                  <a:pt x="354" y="321"/>
                  <a:pt x="406" y="268"/>
                  <a:pt x="424" y="241"/>
                </a:cubicBezTo>
                <a:cubicBezTo>
                  <a:pt x="450" y="203"/>
                  <a:pt x="463" y="165"/>
                  <a:pt x="463" y="128"/>
                </a:cubicBezTo>
                <a:cubicBezTo>
                  <a:pt x="463" y="87"/>
                  <a:pt x="451" y="55"/>
                  <a:pt x="429" y="33"/>
                </a:cubicBezTo>
                <a:cubicBezTo>
                  <a:pt x="410" y="14"/>
                  <a:pt x="385" y="3"/>
                  <a:pt x="353" y="0"/>
                </a:cubicBez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20" name="Text Box 77"/>
          <p:cNvSpPr txBox="1">
            <a:spLocks noChangeArrowheads="1"/>
          </p:cNvSpPr>
          <p:nvPr/>
        </p:nvSpPr>
        <p:spPr bwMode="auto">
          <a:xfrm>
            <a:off x="5004048" y="4227934"/>
            <a:ext cx="3960440" cy="792088"/>
          </a:xfrm>
          <a:prstGeom prst="rect">
            <a:avLst/>
          </a:prstGeom>
          <a:noFill/>
          <a:ln w="9525">
            <a:noFill/>
            <a:miter lim="800000"/>
            <a:headEnd/>
            <a:tailEnd/>
          </a:ln>
          <a:effectLst/>
        </p:spPr>
        <p:txBody>
          <a:bodyPr anchor="ctr"/>
          <a:lstStyle/>
          <a:p>
            <a:pPr algn="dist">
              <a:spcBef>
                <a:spcPct val="50000"/>
              </a:spcBef>
            </a:pPr>
            <a:r>
              <a:rPr lang="zh-CN" altLang="en-US" sz="32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微软雅黑" pitchFamily="34" charset="-122"/>
                <a:ea typeface="微软雅黑" pitchFamily="34" charset="-122"/>
              </a:rPr>
              <a:t>市场规模</a:t>
            </a:r>
            <a:endParaRPr lang="en-GB" altLang="zh-CN" sz="32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微软雅黑" pitchFamily="34" charset="-122"/>
              <a:ea typeface="微软雅黑" pitchFamily="34" charset="-122"/>
            </a:endParaRPr>
          </a:p>
        </p:txBody>
      </p:sp>
      <p:sp>
        <p:nvSpPr>
          <p:cNvPr id="22" name="Freeform 4"/>
          <p:cNvSpPr>
            <a:spLocks/>
          </p:cNvSpPr>
          <p:nvPr/>
        </p:nvSpPr>
        <p:spPr bwMode="auto">
          <a:xfrm>
            <a:off x="8100392" y="2355726"/>
            <a:ext cx="201612" cy="1706563"/>
          </a:xfrm>
          <a:custGeom>
            <a:avLst/>
            <a:gdLst/>
            <a:ahLst/>
            <a:cxnLst>
              <a:cxn ang="0">
                <a:pos x="127" y="0"/>
              </a:cxn>
              <a:cxn ang="0">
                <a:pos x="0" y="1075"/>
              </a:cxn>
              <a:cxn ang="0">
                <a:pos x="127" y="0"/>
              </a:cxn>
            </a:cxnLst>
            <a:rect l="0" t="0" r="r" b="b"/>
            <a:pathLst>
              <a:path w="127" h="1075">
                <a:moveTo>
                  <a:pt x="127" y="0"/>
                </a:moveTo>
                <a:lnTo>
                  <a:pt x="0" y="1075"/>
                </a:lnTo>
                <a:lnTo>
                  <a:pt x="127" y="0"/>
                </a:lnTo>
                <a:close/>
              </a:path>
            </a:pathLst>
          </a:custGeom>
          <a:solidFill>
            <a:srgbClr val="FFFFFF"/>
          </a:solidFill>
          <a:ln w="9525">
            <a:noFill/>
            <a:round/>
            <a:headEnd/>
            <a:tailEnd/>
          </a:ln>
        </p:spPr>
        <p:txBody>
          <a:bodyPr/>
          <a:lstStyle/>
          <a:p>
            <a:endParaRPr lang="zh-CN" altLang="en-US">
              <a:latin typeface="微软雅黑" pitchFamily="34" charset="-122"/>
              <a:ea typeface="微软雅黑" pitchFamily="34" charset="-122"/>
            </a:endParaRPr>
          </a:p>
        </p:txBody>
      </p:sp>
      <p:sp>
        <p:nvSpPr>
          <p:cNvPr id="21" name="Oval 13"/>
          <p:cNvSpPr>
            <a:spLocks noChangeArrowheads="1"/>
          </p:cNvSpPr>
          <p:nvPr/>
        </p:nvSpPr>
        <p:spPr bwMode="auto">
          <a:xfrm>
            <a:off x="3919368" y="1203599"/>
            <a:ext cx="205305" cy="206242"/>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23" name="矩形 22"/>
          <p:cNvSpPr/>
          <p:nvPr/>
        </p:nvSpPr>
        <p:spPr>
          <a:xfrm>
            <a:off x="4196681" y="1966456"/>
            <a:ext cx="3311593" cy="605294"/>
          </a:xfrm>
          <a:prstGeom prst="rect">
            <a:avLst/>
          </a:prstGeom>
          <a:effectLst/>
        </p:spPr>
        <p:txBody>
          <a:bodyPr wrap="square">
            <a:spAutoFit/>
          </a:bodyPr>
          <a:lstStyle/>
          <a:p>
            <a:pPr marL="0" lvl="1" algn="just" defTabSz="330200" eaLnBrk="0" hangingPunct="0">
              <a:lnSpc>
                <a:spcPts val="4000"/>
              </a:lnSpc>
              <a:tabLst>
                <a:tab pos="8521700" algn="r"/>
              </a:tabLst>
            </a:pPr>
            <a:r>
              <a:rPr lang="zh-CN" altLang="en-US" sz="2000" dirty="0">
                <a:solidFill>
                  <a:schemeClr val="tx1">
                    <a:lumMod val="75000"/>
                    <a:lumOff val="25000"/>
                  </a:schemeClr>
                </a:solidFill>
                <a:latin typeface="微软雅黑" pitchFamily="34" charset="-122"/>
                <a:ea typeface="微软雅黑" pitchFamily="34" charset="-122"/>
              </a:rPr>
              <a:t>每日交易数</a:t>
            </a:r>
            <a:r>
              <a:rPr lang="en-US" altLang="zh-CN" sz="2000" dirty="0">
                <a:solidFill>
                  <a:srgbClr val="C00000"/>
                </a:solidFill>
                <a:latin typeface="微软雅黑" pitchFamily="34" charset="-122"/>
                <a:ea typeface="微软雅黑" pitchFamily="34" charset="-122"/>
              </a:rPr>
              <a:t>&gt;1000</a:t>
            </a:r>
            <a:r>
              <a:rPr lang="zh-CN" altLang="en-US" sz="2000" dirty="0">
                <a:solidFill>
                  <a:schemeClr val="tx1">
                    <a:lumMod val="75000"/>
                    <a:lumOff val="25000"/>
                  </a:schemeClr>
                </a:solidFill>
                <a:latin typeface="微软雅黑" pitchFamily="34" charset="-122"/>
                <a:ea typeface="微软雅黑" pitchFamily="34" charset="-122"/>
              </a:rPr>
              <a:t>万笔</a:t>
            </a:r>
            <a:endParaRPr lang="en-US" altLang="zh-CN" sz="2000" dirty="0">
              <a:solidFill>
                <a:schemeClr val="tx1">
                  <a:lumMod val="75000"/>
                  <a:lumOff val="25000"/>
                </a:schemeClr>
              </a:solidFill>
              <a:latin typeface="微软雅黑" pitchFamily="34" charset="-122"/>
              <a:ea typeface="微软雅黑" pitchFamily="34" charset="-122"/>
            </a:endParaRPr>
          </a:p>
        </p:txBody>
      </p:sp>
      <p:sp>
        <p:nvSpPr>
          <p:cNvPr id="25" name="矩形 24"/>
          <p:cNvSpPr/>
          <p:nvPr/>
        </p:nvSpPr>
        <p:spPr>
          <a:xfrm>
            <a:off x="4196682" y="1462400"/>
            <a:ext cx="3977575" cy="605294"/>
          </a:xfrm>
          <a:prstGeom prst="rect">
            <a:avLst/>
          </a:prstGeom>
          <a:effectLst/>
        </p:spPr>
        <p:txBody>
          <a:bodyPr wrap="square">
            <a:spAutoFit/>
          </a:bodyPr>
          <a:lstStyle/>
          <a:p>
            <a:pPr marL="0" lvl="1" algn="just" defTabSz="330200" eaLnBrk="0" hangingPunct="0">
              <a:lnSpc>
                <a:spcPts val="4000"/>
              </a:lnSpc>
              <a:tabLst>
                <a:tab pos="8521700" algn="r"/>
              </a:tabLst>
            </a:pPr>
            <a:r>
              <a:rPr lang="zh-CN" altLang="en-US" sz="2000" dirty="0">
                <a:solidFill>
                  <a:schemeClr val="tx1">
                    <a:lumMod val="75000"/>
                    <a:lumOff val="25000"/>
                  </a:schemeClr>
                </a:solidFill>
                <a:latin typeface="微软雅黑" pitchFamily="34" charset="-122"/>
                <a:ea typeface="微软雅黑" pitchFamily="34" charset="-122"/>
              </a:rPr>
              <a:t>交易额</a:t>
            </a:r>
            <a:r>
              <a:rPr lang="en-US" altLang="zh-CN" sz="2000" dirty="0" smtClean="0">
                <a:solidFill>
                  <a:srgbClr val="C00000"/>
                </a:solidFill>
                <a:latin typeface="微软雅黑" pitchFamily="34" charset="-122"/>
                <a:ea typeface="微软雅黑" pitchFamily="34" charset="-122"/>
              </a:rPr>
              <a:t>&gt;40</a:t>
            </a:r>
            <a:r>
              <a:rPr lang="zh-CN" altLang="en-US" sz="2000" dirty="0" smtClean="0">
                <a:solidFill>
                  <a:schemeClr val="tx1">
                    <a:lumMod val="75000"/>
                    <a:lumOff val="25000"/>
                  </a:schemeClr>
                </a:solidFill>
                <a:latin typeface="微软雅黑" pitchFamily="34" charset="-122"/>
                <a:ea typeface="微软雅黑" pitchFamily="34" charset="-122"/>
              </a:rPr>
              <a:t>亿</a:t>
            </a:r>
            <a:r>
              <a:rPr lang="en-US" altLang="zh-CN" sz="2000" dirty="0">
                <a:solidFill>
                  <a:schemeClr val="tx1">
                    <a:lumMod val="75000"/>
                    <a:lumOff val="25000"/>
                  </a:schemeClr>
                </a:solidFill>
                <a:latin typeface="微软雅黑" pitchFamily="34" charset="-122"/>
                <a:ea typeface="微软雅黑" pitchFamily="34" charset="-122"/>
              </a:rPr>
              <a:t>/</a:t>
            </a:r>
            <a:r>
              <a:rPr lang="zh-CN" altLang="en-US" sz="2000" dirty="0">
                <a:solidFill>
                  <a:schemeClr val="tx1">
                    <a:lumMod val="75000"/>
                    <a:lumOff val="25000"/>
                  </a:schemeClr>
                </a:solidFill>
                <a:latin typeface="微软雅黑" pitchFamily="34" charset="-122"/>
                <a:ea typeface="微软雅黑" pitchFamily="34" charset="-122"/>
              </a:rPr>
              <a:t>月</a:t>
            </a:r>
            <a:endParaRPr lang="en-US" altLang="zh-CN" sz="2000" dirty="0">
              <a:solidFill>
                <a:schemeClr val="tx1">
                  <a:lumMod val="75000"/>
                  <a:lumOff val="25000"/>
                </a:schemeClr>
              </a:solidFill>
              <a:latin typeface="微软雅黑" pitchFamily="34" charset="-122"/>
              <a:ea typeface="微软雅黑" pitchFamily="34" charset="-122"/>
            </a:endParaRPr>
          </a:p>
        </p:txBody>
      </p:sp>
      <p:sp>
        <p:nvSpPr>
          <p:cNvPr id="26" name="Oval 13"/>
          <p:cNvSpPr>
            <a:spLocks noChangeArrowheads="1"/>
          </p:cNvSpPr>
          <p:nvPr/>
        </p:nvSpPr>
        <p:spPr bwMode="auto">
          <a:xfrm>
            <a:off x="3919368" y="1691622"/>
            <a:ext cx="205305" cy="206242"/>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27" name="Oval 13"/>
          <p:cNvSpPr>
            <a:spLocks noChangeArrowheads="1"/>
          </p:cNvSpPr>
          <p:nvPr/>
        </p:nvSpPr>
        <p:spPr bwMode="auto">
          <a:xfrm>
            <a:off x="3919368" y="2197206"/>
            <a:ext cx="205305" cy="206242"/>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28" name="Oval 13"/>
          <p:cNvSpPr>
            <a:spLocks noChangeArrowheads="1"/>
          </p:cNvSpPr>
          <p:nvPr/>
        </p:nvSpPr>
        <p:spPr bwMode="auto">
          <a:xfrm>
            <a:off x="3919368" y="2613780"/>
            <a:ext cx="205305" cy="206242"/>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29" name="矩形 28"/>
          <p:cNvSpPr/>
          <p:nvPr/>
        </p:nvSpPr>
        <p:spPr>
          <a:xfrm>
            <a:off x="4196682" y="2398504"/>
            <a:ext cx="3724199" cy="605294"/>
          </a:xfrm>
          <a:prstGeom prst="rect">
            <a:avLst/>
          </a:prstGeom>
          <a:effectLst/>
        </p:spPr>
        <p:txBody>
          <a:bodyPr wrap="square">
            <a:spAutoFit/>
          </a:bodyPr>
          <a:lstStyle/>
          <a:p>
            <a:pPr algn="just" defTabSz="330200">
              <a:lnSpc>
                <a:spcPts val="4000"/>
              </a:lnSpc>
              <a:tabLst>
                <a:tab pos="8521700" algn="r"/>
              </a:tabLst>
            </a:pPr>
            <a:r>
              <a:rPr lang="zh-CN" altLang="en-US" sz="2000" dirty="0">
                <a:solidFill>
                  <a:schemeClr val="tx1">
                    <a:lumMod val="75000"/>
                    <a:lumOff val="25000"/>
                  </a:schemeClr>
                </a:solidFill>
                <a:latin typeface="微软雅黑" pitchFamily="34" charset="-122"/>
                <a:ea typeface="微软雅黑" pitchFamily="34" charset="-122"/>
              </a:rPr>
              <a:t>与</a:t>
            </a:r>
            <a:r>
              <a:rPr lang="zh-CN" altLang="zh-CN" sz="2000" dirty="0">
                <a:solidFill>
                  <a:schemeClr val="tx1">
                    <a:lumMod val="75000"/>
                    <a:lumOff val="25000"/>
                  </a:schemeClr>
                </a:solidFill>
                <a:latin typeface="微软雅黑" pitchFamily="34" charset="-122"/>
                <a:ea typeface="微软雅黑" pitchFamily="34" charset="-122"/>
              </a:rPr>
              <a:t>国内</a:t>
            </a:r>
            <a:r>
              <a:rPr lang="en-US" altLang="zh-CN" sz="2000" dirty="0">
                <a:solidFill>
                  <a:srgbClr val="C00000"/>
                </a:solidFill>
                <a:latin typeface="微软雅黑" pitchFamily="34" charset="-122"/>
                <a:ea typeface="微软雅黑" pitchFamily="34" charset="-122"/>
              </a:rPr>
              <a:t>60</a:t>
            </a:r>
            <a:r>
              <a:rPr lang="zh-CN" altLang="en-US" sz="2000" dirty="0">
                <a:solidFill>
                  <a:schemeClr val="tx1">
                    <a:lumMod val="75000"/>
                    <a:lumOff val="25000"/>
                  </a:schemeClr>
                </a:solidFill>
                <a:latin typeface="微软雅黑" pitchFamily="34" charset="-122"/>
                <a:ea typeface="微软雅黑" pitchFamily="34" charset="-122"/>
              </a:rPr>
              <a:t>多</a:t>
            </a:r>
            <a:r>
              <a:rPr lang="zh-CN" altLang="zh-CN" sz="2000" dirty="0">
                <a:solidFill>
                  <a:schemeClr val="tx1">
                    <a:lumMod val="75000"/>
                    <a:lumOff val="25000"/>
                  </a:schemeClr>
                </a:solidFill>
                <a:latin typeface="微软雅黑" pitchFamily="34" charset="-122"/>
                <a:ea typeface="微软雅黑" pitchFamily="34" charset="-122"/>
              </a:rPr>
              <a:t>家金融机构合作</a:t>
            </a:r>
            <a:endParaRPr lang="zh-CN" altLang="en-US" sz="2000" dirty="0">
              <a:solidFill>
                <a:schemeClr val="tx1">
                  <a:lumMod val="75000"/>
                  <a:lumOff val="25000"/>
                </a:schemeClr>
              </a:solidFill>
              <a:latin typeface="微软雅黑" pitchFamily="34" charset="-122"/>
              <a:ea typeface="微软雅黑" pitchFamily="34" charset="-122"/>
            </a:endParaRPr>
          </a:p>
        </p:txBody>
      </p:sp>
      <p:sp>
        <p:nvSpPr>
          <p:cNvPr id="30" name="矩形 29"/>
          <p:cNvSpPr/>
          <p:nvPr/>
        </p:nvSpPr>
        <p:spPr>
          <a:xfrm>
            <a:off x="4196682" y="987574"/>
            <a:ext cx="4409623" cy="605294"/>
          </a:xfrm>
          <a:prstGeom prst="rect">
            <a:avLst/>
          </a:prstGeom>
          <a:effectLst/>
        </p:spPr>
        <p:txBody>
          <a:bodyPr wrap="square">
            <a:spAutoFit/>
          </a:bodyPr>
          <a:lstStyle/>
          <a:p>
            <a:pPr marL="0" lvl="1" algn="just" defTabSz="330200" eaLnBrk="0" hangingPunct="0">
              <a:lnSpc>
                <a:spcPts val="4000"/>
              </a:lnSpc>
              <a:tabLst>
                <a:tab pos="8521700" algn="r"/>
              </a:tabLst>
            </a:pPr>
            <a:r>
              <a:rPr lang="zh-CN" altLang="en-GB" sz="2000" dirty="0">
                <a:solidFill>
                  <a:schemeClr val="tx1">
                    <a:lumMod val="75000"/>
                    <a:lumOff val="25000"/>
                  </a:schemeClr>
                </a:solidFill>
                <a:latin typeface="微软雅黑" pitchFamily="34" charset="-122"/>
                <a:ea typeface="微软雅黑" pitchFamily="34" charset="-122"/>
              </a:rPr>
              <a:t>签约商家</a:t>
            </a:r>
            <a:r>
              <a:rPr lang="en-US" altLang="zh-CN" sz="2000" dirty="0">
                <a:solidFill>
                  <a:srgbClr val="C00000"/>
                </a:solidFill>
                <a:latin typeface="微软雅黑" pitchFamily="34" charset="-122"/>
                <a:ea typeface="微软雅黑" pitchFamily="34" charset="-122"/>
              </a:rPr>
              <a:t>&gt;20,</a:t>
            </a:r>
            <a:r>
              <a:rPr lang="en-GB" altLang="zh-CN" sz="2000" dirty="0">
                <a:solidFill>
                  <a:srgbClr val="C00000"/>
                </a:solidFill>
                <a:latin typeface="微软雅黑" pitchFamily="34" charset="-122"/>
                <a:ea typeface="微软雅黑" pitchFamily="34" charset="-122"/>
              </a:rPr>
              <a:t>000</a:t>
            </a:r>
            <a:r>
              <a:rPr lang="zh-CN" altLang="en-GB" sz="2000" dirty="0">
                <a:solidFill>
                  <a:schemeClr val="tx1">
                    <a:lumMod val="75000"/>
                    <a:lumOff val="25000"/>
                  </a:schemeClr>
                </a:solidFill>
                <a:latin typeface="微软雅黑" pitchFamily="34" charset="-122"/>
                <a:ea typeface="微软雅黑" pitchFamily="34" charset="-122"/>
              </a:rPr>
              <a:t>个</a:t>
            </a:r>
            <a:endParaRPr lang="en-US" altLang="zh-CN" sz="2000" dirty="0">
              <a:solidFill>
                <a:schemeClr val="tx1">
                  <a:lumMod val="75000"/>
                  <a:lumOff val="25000"/>
                </a:schemeClr>
              </a:solidFill>
              <a:latin typeface="微软雅黑" pitchFamily="34" charset="-122"/>
              <a:ea typeface="微软雅黑" pitchFamily="34" charset="-122"/>
            </a:endParaRPr>
          </a:p>
        </p:txBody>
      </p:sp>
      <p:sp>
        <p:nvSpPr>
          <p:cNvPr id="31" name="Oval 13"/>
          <p:cNvSpPr>
            <a:spLocks noChangeArrowheads="1"/>
          </p:cNvSpPr>
          <p:nvPr/>
        </p:nvSpPr>
        <p:spPr bwMode="auto">
          <a:xfrm>
            <a:off x="3919368" y="3589645"/>
            <a:ext cx="205305" cy="206242"/>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32" name="矩形 31"/>
          <p:cNvSpPr/>
          <p:nvPr/>
        </p:nvSpPr>
        <p:spPr>
          <a:xfrm>
            <a:off x="4196682" y="3363838"/>
            <a:ext cx="3724199" cy="605294"/>
          </a:xfrm>
          <a:prstGeom prst="rect">
            <a:avLst/>
          </a:prstGeom>
          <a:effectLst/>
        </p:spPr>
        <p:txBody>
          <a:bodyPr wrap="square">
            <a:spAutoFit/>
          </a:bodyPr>
          <a:lstStyle/>
          <a:p>
            <a:pPr algn="just" defTabSz="330200">
              <a:lnSpc>
                <a:spcPts val="4000"/>
              </a:lnSpc>
              <a:tabLst>
                <a:tab pos="8521700" algn="r"/>
              </a:tabLst>
            </a:pPr>
            <a:r>
              <a:rPr lang="zh-CN" altLang="en-US" sz="2000" dirty="0" smtClean="0">
                <a:solidFill>
                  <a:schemeClr val="tx1">
                    <a:lumMod val="75000"/>
                    <a:lumOff val="25000"/>
                  </a:schemeClr>
                </a:solidFill>
                <a:latin typeface="微软雅黑" pitchFamily="34" charset="-122"/>
                <a:ea typeface="微软雅黑" pitchFamily="34" charset="-122"/>
              </a:rPr>
              <a:t>覆盖</a:t>
            </a:r>
            <a:r>
              <a:rPr lang="zh-CN" altLang="en-US" sz="2000" dirty="0" smtClean="0">
                <a:solidFill>
                  <a:srgbClr val="C00000"/>
                </a:solidFill>
                <a:latin typeface="微软雅黑" pitchFamily="34" charset="-122"/>
                <a:ea typeface="微软雅黑" pitchFamily="34" charset="-122"/>
              </a:rPr>
              <a:t>三十多个</a:t>
            </a:r>
            <a:r>
              <a:rPr lang="zh-CN" altLang="en-US" sz="2000" dirty="0" smtClean="0">
                <a:solidFill>
                  <a:schemeClr val="tx1">
                    <a:lumMod val="75000"/>
                    <a:lumOff val="25000"/>
                  </a:schemeClr>
                </a:solidFill>
                <a:latin typeface="微软雅黑" pitchFamily="34" charset="-122"/>
                <a:ea typeface="微软雅黑" pitchFamily="34" charset="-122"/>
              </a:rPr>
              <a:t>行业市场</a:t>
            </a:r>
            <a:endParaRPr lang="zh-CN" altLang="en-US" sz="2000" dirty="0">
              <a:solidFill>
                <a:schemeClr val="tx1">
                  <a:lumMod val="75000"/>
                  <a:lumOff val="25000"/>
                </a:schemeClr>
              </a:solidFill>
              <a:latin typeface="微软雅黑" pitchFamily="34" charset="-122"/>
              <a:ea typeface="微软雅黑" pitchFamily="34" charset="-122"/>
            </a:endParaRPr>
          </a:p>
        </p:txBody>
      </p:sp>
      <p:sp>
        <p:nvSpPr>
          <p:cNvPr id="33" name="Oval 13"/>
          <p:cNvSpPr>
            <a:spLocks noChangeArrowheads="1"/>
          </p:cNvSpPr>
          <p:nvPr/>
        </p:nvSpPr>
        <p:spPr bwMode="auto">
          <a:xfrm>
            <a:off x="3919367" y="3088606"/>
            <a:ext cx="205305" cy="206242"/>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34" name="矩形 33"/>
          <p:cNvSpPr/>
          <p:nvPr/>
        </p:nvSpPr>
        <p:spPr>
          <a:xfrm>
            <a:off x="4196681" y="2907496"/>
            <a:ext cx="4047727" cy="528350"/>
          </a:xfrm>
          <a:prstGeom prst="rect">
            <a:avLst/>
          </a:prstGeom>
          <a:effectLst/>
        </p:spPr>
        <p:txBody>
          <a:bodyPr wrap="square">
            <a:spAutoFit/>
          </a:bodyPr>
          <a:lstStyle/>
          <a:p>
            <a:pPr marL="0" lvl="1" algn="just" defTabSz="330200" eaLnBrk="0" hangingPunct="0">
              <a:lnSpc>
                <a:spcPts val="3400"/>
              </a:lnSpc>
              <a:tabLst>
                <a:tab pos="8521700" algn="r"/>
              </a:tabLst>
            </a:pPr>
            <a:r>
              <a:rPr lang="zh-CN" altLang="en-US" sz="2000" dirty="0">
                <a:solidFill>
                  <a:srgbClr val="C00000"/>
                </a:solidFill>
                <a:latin typeface="微软雅黑" pitchFamily="34" charset="-122"/>
                <a:ea typeface="微软雅黑" pitchFamily="34" charset="-122"/>
              </a:rPr>
              <a:t>三大电信运营商</a:t>
            </a:r>
            <a:r>
              <a:rPr lang="zh-CN" altLang="en-US" sz="2000" dirty="0">
                <a:solidFill>
                  <a:schemeClr val="tx1">
                    <a:lumMod val="75000"/>
                    <a:lumOff val="25000"/>
                  </a:schemeClr>
                </a:solidFill>
                <a:latin typeface="微软雅黑" pitchFamily="34" charset="-122"/>
                <a:ea typeface="微软雅黑" pitchFamily="34" charset="-122"/>
              </a:rPr>
              <a:t>的重要合作伙伴</a:t>
            </a:r>
            <a:endParaRPr lang="en-US" altLang="zh-CN" sz="2000" dirty="0">
              <a:solidFill>
                <a:schemeClr val="tx1">
                  <a:lumMod val="75000"/>
                  <a:lumOff val="25000"/>
                </a:schemeClr>
              </a:solidFill>
              <a:latin typeface="微软雅黑" pitchFamily="34" charset="-122"/>
              <a:ea typeface="微软雅黑"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3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300"/>
                                        <p:tgtEl>
                                          <p:spTgt spid="19"/>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right)">
                                      <p:cBhvr>
                                        <p:cTn id="13" dur="300"/>
                                        <p:tgtEl>
                                          <p:spTgt spid="18"/>
                                        </p:tgtEl>
                                      </p:cBhvr>
                                    </p:animEffect>
                                  </p:childTnLst>
                                </p:cTn>
                              </p:par>
                              <p:par>
                                <p:cTn id="14" presetID="18" presetClass="entr" presetSubtype="3"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strips(upRight)">
                                      <p:cBhvr>
                                        <p:cTn id="16" dur="300"/>
                                        <p:tgtEl>
                                          <p:spTgt spid="17"/>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300"/>
                                        <p:tgtEl>
                                          <p:spTgt spid="16"/>
                                        </p:tgtEl>
                                      </p:cBhvr>
                                    </p:animEffect>
                                  </p:childTnLst>
                                </p:cTn>
                              </p:par>
                              <p:par>
                                <p:cTn id="20" presetID="18" presetClass="entr" presetSubtype="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strips(downRight)">
                                      <p:cBhvr>
                                        <p:cTn id="22" dur="300"/>
                                        <p:tgtEl>
                                          <p:spTgt spid="1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par>
                                <p:cTn id="26" presetID="42"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300"/>
                                        <p:tgtEl>
                                          <p:spTgt spid="20"/>
                                        </p:tgtEl>
                                      </p:cBhvr>
                                    </p:animEffect>
                                    <p:anim calcmode="lin" valueType="num">
                                      <p:cBhvr>
                                        <p:cTn id="29" dur="300" fill="hold"/>
                                        <p:tgtEl>
                                          <p:spTgt spid="20"/>
                                        </p:tgtEl>
                                        <p:attrNameLst>
                                          <p:attrName>ppt_x</p:attrName>
                                        </p:attrNameLst>
                                      </p:cBhvr>
                                      <p:tavLst>
                                        <p:tav tm="0">
                                          <p:val>
                                            <p:strVal val="#ppt_x"/>
                                          </p:val>
                                        </p:tav>
                                        <p:tav tm="100000">
                                          <p:val>
                                            <p:strVal val="#ppt_x"/>
                                          </p:val>
                                        </p:tav>
                                      </p:tavLst>
                                    </p:anim>
                                    <p:anim calcmode="lin" valueType="num">
                                      <p:cBhvr>
                                        <p:cTn id="30" dur="3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74"/>
                                        </p:tgtEl>
                                        <p:attrNameLst>
                                          <p:attrName>style.visibility</p:attrName>
                                        </p:attrNameLst>
                                      </p:cBhvr>
                                      <p:to>
                                        <p:strVal val="visible"/>
                                      </p:to>
                                    </p:set>
                                    <p:animEffect transition="in" filter="fade">
                                      <p:cBhvr>
                                        <p:cTn id="35" dur="500"/>
                                        <p:tgtEl>
                                          <p:spTgt spid="307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1+#ppt_h/2"/>
                                          </p:val>
                                        </p:tav>
                                        <p:tav tm="100000">
                                          <p:val>
                                            <p:strVal val="#ppt_y"/>
                                          </p:val>
                                        </p:tav>
                                      </p:tavLst>
                                    </p:anim>
                                  </p:childTnLst>
                                </p:cTn>
                              </p:par>
                              <p:par>
                                <p:cTn id="42" presetID="55"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1000" fill="hold"/>
                                        <p:tgtEl>
                                          <p:spTgt spid="30"/>
                                        </p:tgtEl>
                                        <p:attrNameLst>
                                          <p:attrName>ppt_w</p:attrName>
                                        </p:attrNameLst>
                                      </p:cBhvr>
                                      <p:tavLst>
                                        <p:tav tm="0">
                                          <p:val>
                                            <p:strVal val="#ppt_w*0.70"/>
                                          </p:val>
                                        </p:tav>
                                        <p:tav tm="100000">
                                          <p:val>
                                            <p:strVal val="#ppt_w"/>
                                          </p:val>
                                        </p:tav>
                                      </p:tavLst>
                                    </p:anim>
                                    <p:anim calcmode="lin" valueType="num">
                                      <p:cBhvr>
                                        <p:cTn id="45" dur="1000" fill="hold"/>
                                        <p:tgtEl>
                                          <p:spTgt spid="30"/>
                                        </p:tgtEl>
                                        <p:attrNameLst>
                                          <p:attrName>ppt_h</p:attrName>
                                        </p:attrNameLst>
                                      </p:cBhvr>
                                      <p:tavLst>
                                        <p:tav tm="0">
                                          <p:val>
                                            <p:strVal val="#ppt_h"/>
                                          </p:val>
                                        </p:tav>
                                        <p:tav tm="100000">
                                          <p:val>
                                            <p:strVal val="#ppt_h"/>
                                          </p:val>
                                        </p:tav>
                                      </p:tavLst>
                                    </p:anim>
                                    <p:animEffect transition="in" filter="fade">
                                      <p:cBhvr>
                                        <p:cTn id="46" dur="10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par>
                                <p:cTn id="53" presetID="55"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p:cTn id="55" dur="1000" fill="hold"/>
                                        <p:tgtEl>
                                          <p:spTgt spid="25"/>
                                        </p:tgtEl>
                                        <p:attrNameLst>
                                          <p:attrName>ppt_w</p:attrName>
                                        </p:attrNameLst>
                                      </p:cBhvr>
                                      <p:tavLst>
                                        <p:tav tm="0">
                                          <p:val>
                                            <p:strVal val="#ppt_w*0.70"/>
                                          </p:val>
                                        </p:tav>
                                        <p:tav tm="100000">
                                          <p:val>
                                            <p:strVal val="#ppt_w"/>
                                          </p:val>
                                        </p:tav>
                                      </p:tavLst>
                                    </p:anim>
                                    <p:anim calcmode="lin" valueType="num">
                                      <p:cBhvr>
                                        <p:cTn id="56" dur="1000" fill="hold"/>
                                        <p:tgtEl>
                                          <p:spTgt spid="25"/>
                                        </p:tgtEl>
                                        <p:attrNameLst>
                                          <p:attrName>ppt_h</p:attrName>
                                        </p:attrNameLst>
                                      </p:cBhvr>
                                      <p:tavLst>
                                        <p:tav tm="0">
                                          <p:val>
                                            <p:strVal val="#ppt_h"/>
                                          </p:val>
                                        </p:tav>
                                        <p:tav tm="100000">
                                          <p:val>
                                            <p:strVal val="#ppt_h"/>
                                          </p:val>
                                        </p:tav>
                                      </p:tavLst>
                                    </p:anim>
                                    <p:animEffect transition="in" filter="fade">
                                      <p:cBhvr>
                                        <p:cTn id="57" dur="10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500" fill="hold"/>
                                        <p:tgtEl>
                                          <p:spTgt spid="27"/>
                                        </p:tgtEl>
                                        <p:attrNameLst>
                                          <p:attrName>ppt_x</p:attrName>
                                        </p:attrNameLst>
                                      </p:cBhvr>
                                      <p:tavLst>
                                        <p:tav tm="0">
                                          <p:val>
                                            <p:strVal val="#ppt_x"/>
                                          </p:val>
                                        </p:tav>
                                        <p:tav tm="100000">
                                          <p:val>
                                            <p:strVal val="#ppt_x"/>
                                          </p:val>
                                        </p:tav>
                                      </p:tavLst>
                                    </p:anim>
                                    <p:anim calcmode="lin" valueType="num">
                                      <p:cBhvr additive="base">
                                        <p:cTn id="63" dur="500" fill="hold"/>
                                        <p:tgtEl>
                                          <p:spTgt spid="27"/>
                                        </p:tgtEl>
                                        <p:attrNameLst>
                                          <p:attrName>ppt_y</p:attrName>
                                        </p:attrNameLst>
                                      </p:cBhvr>
                                      <p:tavLst>
                                        <p:tav tm="0">
                                          <p:val>
                                            <p:strVal val="1+#ppt_h/2"/>
                                          </p:val>
                                        </p:tav>
                                        <p:tav tm="100000">
                                          <p:val>
                                            <p:strVal val="#ppt_y"/>
                                          </p:val>
                                        </p:tav>
                                      </p:tavLst>
                                    </p:anim>
                                  </p:childTnLst>
                                </p:cTn>
                              </p:par>
                              <p:par>
                                <p:cTn id="64" presetID="55"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 calcmode="lin" valueType="num">
                                      <p:cBhvr>
                                        <p:cTn id="66" dur="1000" fill="hold"/>
                                        <p:tgtEl>
                                          <p:spTgt spid="23"/>
                                        </p:tgtEl>
                                        <p:attrNameLst>
                                          <p:attrName>ppt_w</p:attrName>
                                        </p:attrNameLst>
                                      </p:cBhvr>
                                      <p:tavLst>
                                        <p:tav tm="0">
                                          <p:val>
                                            <p:strVal val="#ppt_w*0.70"/>
                                          </p:val>
                                        </p:tav>
                                        <p:tav tm="100000">
                                          <p:val>
                                            <p:strVal val="#ppt_w"/>
                                          </p:val>
                                        </p:tav>
                                      </p:tavLst>
                                    </p:anim>
                                    <p:anim calcmode="lin" valueType="num">
                                      <p:cBhvr>
                                        <p:cTn id="67" dur="1000" fill="hold"/>
                                        <p:tgtEl>
                                          <p:spTgt spid="23"/>
                                        </p:tgtEl>
                                        <p:attrNameLst>
                                          <p:attrName>ppt_h</p:attrName>
                                        </p:attrNameLst>
                                      </p:cBhvr>
                                      <p:tavLst>
                                        <p:tav tm="0">
                                          <p:val>
                                            <p:strVal val="#ppt_h"/>
                                          </p:val>
                                        </p:tav>
                                        <p:tav tm="100000">
                                          <p:val>
                                            <p:strVal val="#ppt_h"/>
                                          </p:val>
                                        </p:tav>
                                      </p:tavLst>
                                    </p:anim>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additive="base">
                                        <p:cTn id="73" dur="500" fill="hold"/>
                                        <p:tgtEl>
                                          <p:spTgt spid="28"/>
                                        </p:tgtEl>
                                        <p:attrNameLst>
                                          <p:attrName>ppt_x</p:attrName>
                                        </p:attrNameLst>
                                      </p:cBhvr>
                                      <p:tavLst>
                                        <p:tav tm="0">
                                          <p:val>
                                            <p:strVal val="#ppt_x"/>
                                          </p:val>
                                        </p:tav>
                                        <p:tav tm="100000">
                                          <p:val>
                                            <p:strVal val="#ppt_x"/>
                                          </p:val>
                                        </p:tav>
                                      </p:tavLst>
                                    </p:anim>
                                    <p:anim calcmode="lin" valueType="num">
                                      <p:cBhvr additive="base">
                                        <p:cTn id="74" dur="500" fill="hold"/>
                                        <p:tgtEl>
                                          <p:spTgt spid="28"/>
                                        </p:tgtEl>
                                        <p:attrNameLst>
                                          <p:attrName>ppt_y</p:attrName>
                                        </p:attrNameLst>
                                      </p:cBhvr>
                                      <p:tavLst>
                                        <p:tav tm="0">
                                          <p:val>
                                            <p:strVal val="1+#ppt_h/2"/>
                                          </p:val>
                                        </p:tav>
                                        <p:tav tm="100000">
                                          <p:val>
                                            <p:strVal val="#ppt_y"/>
                                          </p:val>
                                        </p:tav>
                                      </p:tavLst>
                                    </p:anim>
                                  </p:childTnLst>
                                </p:cTn>
                              </p:par>
                              <p:par>
                                <p:cTn id="75" presetID="55"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p:cTn id="77" dur="1000" fill="hold"/>
                                        <p:tgtEl>
                                          <p:spTgt spid="29"/>
                                        </p:tgtEl>
                                        <p:attrNameLst>
                                          <p:attrName>ppt_w</p:attrName>
                                        </p:attrNameLst>
                                      </p:cBhvr>
                                      <p:tavLst>
                                        <p:tav tm="0">
                                          <p:val>
                                            <p:strVal val="#ppt_w*0.70"/>
                                          </p:val>
                                        </p:tav>
                                        <p:tav tm="100000">
                                          <p:val>
                                            <p:strVal val="#ppt_w"/>
                                          </p:val>
                                        </p:tav>
                                      </p:tavLst>
                                    </p:anim>
                                    <p:anim calcmode="lin" valueType="num">
                                      <p:cBhvr>
                                        <p:cTn id="78" dur="1000" fill="hold"/>
                                        <p:tgtEl>
                                          <p:spTgt spid="29"/>
                                        </p:tgtEl>
                                        <p:attrNameLst>
                                          <p:attrName>ppt_h</p:attrName>
                                        </p:attrNameLst>
                                      </p:cBhvr>
                                      <p:tavLst>
                                        <p:tav tm="0">
                                          <p:val>
                                            <p:strVal val="#ppt_h"/>
                                          </p:val>
                                        </p:tav>
                                        <p:tav tm="100000">
                                          <p:val>
                                            <p:strVal val="#ppt_h"/>
                                          </p:val>
                                        </p:tav>
                                      </p:tavLst>
                                    </p:anim>
                                    <p:animEffect transition="in" filter="fade">
                                      <p:cBhvr>
                                        <p:cTn id="79" dur="10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33"/>
                                        </p:tgtEl>
                                        <p:attrNameLst>
                                          <p:attrName>style.visibility</p:attrName>
                                        </p:attrNameLst>
                                      </p:cBhvr>
                                      <p:to>
                                        <p:strVal val="visible"/>
                                      </p:to>
                                    </p:set>
                                    <p:anim calcmode="lin" valueType="num">
                                      <p:cBhvr additive="base">
                                        <p:cTn id="84" dur="500" fill="hold"/>
                                        <p:tgtEl>
                                          <p:spTgt spid="33"/>
                                        </p:tgtEl>
                                        <p:attrNameLst>
                                          <p:attrName>ppt_x</p:attrName>
                                        </p:attrNameLst>
                                      </p:cBhvr>
                                      <p:tavLst>
                                        <p:tav tm="0">
                                          <p:val>
                                            <p:strVal val="#ppt_x"/>
                                          </p:val>
                                        </p:tav>
                                        <p:tav tm="100000">
                                          <p:val>
                                            <p:strVal val="#ppt_x"/>
                                          </p:val>
                                        </p:tav>
                                      </p:tavLst>
                                    </p:anim>
                                    <p:anim calcmode="lin" valueType="num">
                                      <p:cBhvr additive="base">
                                        <p:cTn id="85" dur="500" fill="hold"/>
                                        <p:tgtEl>
                                          <p:spTgt spid="33"/>
                                        </p:tgtEl>
                                        <p:attrNameLst>
                                          <p:attrName>ppt_y</p:attrName>
                                        </p:attrNameLst>
                                      </p:cBhvr>
                                      <p:tavLst>
                                        <p:tav tm="0">
                                          <p:val>
                                            <p:strVal val="1+#ppt_h/2"/>
                                          </p:val>
                                        </p:tav>
                                        <p:tav tm="100000">
                                          <p:val>
                                            <p:strVal val="#ppt_y"/>
                                          </p:val>
                                        </p:tav>
                                      </p:tavLst>
                                    </p:anim>
                                  </p:childTnLst>
                                </p:cTn>
                              </p:par>
                              <p:par>
                                <p:cTn id="86" presetID="55"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 calcmode="lin" valueType="num">
                                      <p:cBhvr>
                                        <p:cTn id="88" dur="1000" fill="hold"/>
                                        <p:tgtEl>
                                          <p:spTgt spid="34"/>
                                        </p:tgtEl>
                                        <p:attrNameLst>
                                          <p:attrName>ppt_w</p:attrName>
                                        </p:attrNameLst>
                                      </p:cBhvr>
                                      <p:tavLst>
                                        <p:tav tm="0">
                                          <p:val>
                                            <p:strVal val="#ppt_w*0.70"/>
                                          </p:val>
                                        </p:tav>
                                        <p:tav tm="100000">
                                          <p:val>
                                            <p:strVal val="#ppt_w"/>
                                          </p:val>
                                        </p:tav>
                                      </p:tavLst>
                                    </p:anim>
                                    <p:anim calcmode="lin" valueType="num">
                                      <p:cBhvr>
                                        <p:cTn id="89" dur="1000" fill="hold"/>
                                        <p:tgtEl>
                                          <p:spTgt spid="34"/>
                                        </p:tgtEl>
                                        <p:attrNameLst>
                                          <p:attrName>ppt_h</p:attrName>
                                        </p:attrNameLst>
                                      </p:cBhvr>
                                      <p:tavLst>
                                        <p:tav tm="0">
                                          <p:val>
                                            <p:strVal val="#ppt_h"/>
                                          </p:val>
                                        </p:tav>
                                        <p:tav tm="100000">
                                          <p:val>
                                            <p:strVal val="#ppt_h"/>
                                          </p:val>
                                        </p:tav>
                                      </p:tavLst>
                                    </p:anim>
                                    <p:animEffect transition="in" filter="fade">
                                      <p:cBhvr>
                                        <p:cTn id="90" dur="1000"/>
                                        <p:tgtEl>
                                          <p:spTgt spid="34"/>
                                        </p:tgtEl>
                                      </p:cBhvr>
                                    </p:animEffec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31"/>
                                        </p:tgtEl>
                                        <p:attrNameLst>
                                          <p:attrName>style.visibility</p:attrName>
                                        </p:attrNameLst>
                                      </p:cBhvr>
                                      <p:to>
                                        <p:strVal val="visible"/>
                                      </p:to>
                                    </p:set>
                                    <p:anim calcmode="lin" valueType="num">
                                      <p:cBhvr additive="base">
                                        <p:cTn id="95" dur="500" fill="hold"/>
                                        <p:tgtEl>
                                          <p:spTgt spid="31"/>
                                        </p:tgtEl>
                                        <p:attrNameLst>
                                          <p:attrName>ppt_x</p:attrName>
                                        </p:attrNameLst>
                                      </p:cBhvr>
                                      <p:tavLst>
                                        <p:tav tm="0">
                                          <p:val>
                                            <p:strVal val="#ppt_x"/>
                                          </p:val>
                                        </p:tav>
                                        <p:tav tm="100000">
                                          <p:val>
                                            <p:strVal val="#ppt_x"/>
                                          </p:val>
                                        </p:tav>
                                      </p:tavLst>
                                    </p:anim>
                                    <p:anim calcmode="lin" valueType="num">
                                      <p:cBhvr additive="base">
                                        <p:cTn id="96" dur="500" fill="hold"/>
                                        <p:tgtEl>
                                          <p:spTgt spid="31"/>
                                        </p:tgtEl>
                                        <p:attrNameLst>
                                          <p:attrName>ppt_y</p:attrName>
                                        </p:attrNameLst>
                                      </p:cBhvr>
                                      <p:tavLst>
                                        <p:tav tm="0">
                                          <p:val>
                                            <p:strVal val="1+#ppt_h/2"/>
                                          </p:val>
                                        </p:tav>
                                        <p:tav tm="100000">
                                          <p:val>
                                            <p:strVal val="#ppt_y"/>
                                          </p:val>
                                        </p:tav>
                                      </p:tavLst>
                                    </p:anim>
                                  </p:childTnLst>
                                </p:cTn>
                              </p:par>
                              <p:par>
                                <p:cTn id="97" presetID="55" presetClass="entr" presetSubtype="0" fill="hold" grpId="0" nodeType="withEffect">
                                  <p:stCondLst>
                                    <p:cond delay="0"/>
                                  </p:stCondLst>
                                  <p:childTnLst>
                                    <p:set>
                                      <p:cBhvr>
                                        <p:cTn id="98" dur="1" fill="hold">
                                          <p:stCondLst>
                                            <p:cond delay="0"/>
                                          </p:stCondLst>
                                        </p:cTn>
                                        <p:tgtEl>
                                          <p:spTgt spid="32"/>
                                        </p:tgtEl>
                                        <p:attrNameLst>
                                          <p:attrName>style.visibility</p:attrName>
                                        </p:attrNameLst>
                                      </p:cBhvr>
                                      <p:to>
                                        <p:strVal val="visible"/>
                                      </p:to>
                                    </p:set>
                                    <p:anim calcmode="lin" valueType="num">
                                      <p:cBhvr>
                                        <p:cTn id="99" dur="1000" fill="hold"/>
                                        <p:tgtEl>
                                          <p:spTgt spid="32"/>
                                        </p:tgtEl>
                                        <p:attrNameLst>
                                          <p:attrName>ppt_w</p:attrName>
                                        </p:attrNameLst>
                                      </p:cBhvr>
                                      <p:tavLst>
                                        <p:tav tm="0">
                                          <p:val>
                                            <p:strVal val="#ppt_w*0.70"/>
                                          </p:val>
                                        </p:tav>
                                        <p:tav tm="100000">
                                          <p:val>
                                            <p:strVal val="#ppt_w"/>
                                          </p:val>
                                        </p:tav>
                                      </p:tavLst>
                                    </p:anim>
                                    <p:anim calcmode="lin" valueType="num">
                                      <p:cBhvr>
                                        <p:cTn id="100" dur="1000" fill="hold"/>
                                        <p:tgtEl>
                                          <p:spTgt spid="32"/>
                                        </p:tgtEl>
                                        <p:attrNameLst>
                                          <p:attrName>ppt_h</p:attrName>
                                        </p:attrNameLst>
                                      </p:cBhvr>
                                      <p:tavLst>
                                        <p:tav tm="0">
                                          <p:val>
                                            <p:strVal val="#ppt_h"/>
                                          </p:val>
                                        </p:tav>
                                        <p:tav tm="100000">
                                          <p:val>
                                            <p:strVal val="#ppt_h"/>
                                          </p:val>
                                        </p:tav>
                                      </p:tavLst>
                                    </p:anim>
                                    <p:animEffect transition="in" filter="fade">
                                      <p:cBhvr>
                                        <p:cTn id="101"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p:bldP spid="21" grpId="0" animBg="1"/>
      <p:bldP spid="23" grpId="0"/>
      <p:bldP spid="25" grpId="0"/>
      <p:bldP spid="26" grpId="0" animBg="1"/>
      <p:bldP spid="27" grpId="0" animBg="1"/>
      <p:bldP spid="28" grpId="0" animBg="1"/>
      <p:bldP spid="29" grpId="0"/>
      <p:bldP spid="30" grpId="0"/>
      <p:bldP spid="31" grpId="0" animBg="1"/>
      <p:bldP spid="32" grpId="0"/>
      <p:bldP spid="33" grpId="0" animBg="1"/>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77"/>
          <p:cNvSpPr txBox="1">
            <a:spLocks noChangeArrowheads="1"/>
          </p:cNvSpPr>
          <p:nvPr/>
        </p:nvSpPr>
        <p:spPr bwMode="auto">
          <a:xfrm>
            <a:off x="5004048" y="4227934"/>
            <a:ext cx="3960440" cy="792088"/>
          </a:xfrm>
          <a:prstGeom prst="rect">
            <a:avLst/>
          </a:prstGeom>
          <a:noFill/>
          <a:ln w="9525">
            <a:noFill/>
            <a:miter lim="800000"/>
            <a:headEnd/>
            <a:tailEnd/>
          </a:ln>
          <a:effectLst/>
        </p:spPr>
        <p:txBody>
          <a:bodyPr anchor="ctr"/>
          <a:lstStyle/>
          <a:p>
            <a:pPr algn="dist">
              <a:spcBef>
                <a:spcPct val="50000"/>
              </a:spcBef>
            </a:pPr>
            <a:r>
              <a:rPr lang="zh-CN" altLang="en-US" sz="32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微软雅黑" pitchFamily="34" charset="-122"/>
                <a:ea typeface="微软雅黑" pitchFamily="34" charset="-122"/>
              </a:rPr>
              <a:t>宝付业绩情况</a:t>
            </a:r>
            <a:endParaRPr lang="en-GB" altLang="zh-CN" sz="32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微软雅黑" pitchFamily="34" charset="-122"/>
              <a:ea typeface="微软雅黑" pitchFamily="34" charset="-122"/>
            </a:endParaRPr>
          </a:p>
        </p:txBody>
      </p:sp>
      <p:sp>
        <p:nvSpPr>
          <p:cNvPr id="22" name="Freeform 4"/>
          <p:cNvSpPr>
            <a:spLocks/>
          </p:cNvSpPr>
          <p:nvPr/>
        </p:nvSpPr>
        <p:spPr bwMode="auto">
          <a:xfrm>
            <a:off x="8100392" y="2355726"/>
            <a:ext cx="201612" cy="1706563"/>
          </a:xfrm>
          <a:custGeom>
            <a:avLst/>
            <a:gdLst/>
            <a:ahLst/>
            <a:cxnLst>
              <a:cxn ang="0">
                <a:pos x="127" y="0"/>
              </a:cxn>
              <a:cxn ang="0">
                <a:pos x="0" y="1075"/>
              </a:cxn>
              <a:cxn ang="0">
                <a:pos x="127" y="0"/>
              </a:cxn>
            </a:cxnLst>
            <a:rect l="0" t="0" r="r" b="b"/>
            <a:pathLst>
              <a:path w="127" h="1075">
                <a:moveTo>
                  <a:pt x="127" y="0"/>
                </a:moveTo>
                <a:lnTo>
                  <a:pt x="0" y="1075"/>
                </a:lnTo>
                <a:lnTo>
                  <a:pt x="127" y="0"/>
                </a:lnTo>
                <a:close/>
              </a:path>
            </a:pathLst>
          </a:custGeom>
          <a:solidFill>
            <a:srgbClr val="FFFFFF"/>
          </a:solidFill>
          <a:ln w="9525">
            <a:noFill/>
            <a:round/>
            <a:headEnd/>
            <a:tailEnd/>
          </a:ln>
        </p:spPr>
        <p:txBody>
          <a:bodyPr/>
          <a:lstStyle/>
          <a:p>
            <a:endParaRPr lang="zh-CN" altLang="en-US">
              <a:latin typeface="微软雅黑" pitchFamily="34" charset="-122"/>
              <a:ea typeface="微软雅黑" pitchFamily="34" charset="-122"/>
            </a:endParaRPr>
          </a:p>
        </p:txBody>
      </p:sp>
      <p:sp>
        <p:nvSpPr>
          <p:cNvPr id="16" name="Oval 13"/>
          <p:cNvSpPr>
            <a:spLocks noChangeArrowheads="1"/>
          </p:cNvSpPr>
          <p:nvPr/>
        </p:nvSpPr>
        <p:spPr bwMode="auto">
          <a:xfrm>
            <a:off x="3238907" y="1151096"/>
            <a:ext cx="216896" cy="217886"/>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sz="1400">
              <a:latin typeface="微软雅黑" pitchFamily="34" charset="-122"/>
              <a:ea typeface="微软雅黑" pitchFamily="34" charset="-122"/>
            </a:endParaRPr>
          </a:p>
        </p:txBody>
      </p:sp>
      <p:sp>
        <p:nvSpPr>
          <p:cNvPr id="17" name="矩形 16"/>
          <p:cNvSpPr/>
          <p:nvPr/>
        </p:nvSpPr>
        <p:spPr>
          <a:xfrm>
            <a:off x="3527811" y="3435846"/>
            <a:ext cx="4425837" cy="461665"/>
          </a:xfrm>
          <a:prstGeom prst="rect">
            <a:avLst/>
          </a:prstGeom>
          <a:effectLst/>
        </p:spPr>
        <p:txBody>
          <a:bodyPr wrap="square">
            <a:spAutoFit/>
          </a:bodyPr>
          <a:lstStyle/>
          <a:p>
            <a:pPr marL="169863" lvl="1" indent="-168275" defTabSz="330200" eaLnBrk="0" hangingPunct="0">
              <a:buClr>
                <a:srgbClr val="33CC33"/>
              </a:buClr>
              <a:buSzPct val="100000"/>
              <a:tabLst>
                <a:tab pos="8521700" algn="r"/>
              </a:tabLst>
            </a:pPr>
            <a:r>
              <a:rPr lang="zh-CN" altLang="zh-CN" sz="1600" dirty="0" smtClean="0">
                <a:solidFill>
                  <a:schemeClr val="tx1">
                    <a:lumMod val="65000"/>
                    <a:lumOff val="35000"/>
                  </a:schemeClr>
                </a:solidFill>
                <a:latin typeface="微软雅黑" pitchFamily="34" charset="-122"/>
                <a:ea typeface="微软雅黑" pitchFamily="34" charset="-122"/>
              </a:rPr>
              <a:t>预计</a:t>
            </a:r>
            <a:r>
              <a:rPr lang="en-US" altLang="zh-CN" sz="1600" dirty="0" smtClean="0">
                <a:solidFill>
                  <a:schemeClr val="tx1">
                    <a:lumMod val="65000"/>
                    <a:lumOff val="35000"/>
                  </a:schemeClr>
                </a:solidFill>
                <a:latin typeface="微软雅黑" pitchFamily="34" charset="-122"/>
                <a:ea typeface="微软雅黑" pitchFamily="34" charset="-122"/>
              </a:rPr>
              <a:t>2014</a:t>
            </a:r>
            <a:r>
              <a:rPr lang="zh-CN" altLang="zh-CN" sz="1600" dirty="0" smtClean="0">
                <a:solidFill>
                  <a:schemeClr val="tx1">
                    <a:lumMod val="65000"/>
                    <a:lumOff val="35000"/>
                  </a:schemeClr>
                </a:solidFill>
                <a:latin typeface="微软雅黑" pitchFamily="34" charset="-122"/>
                <a:ea typeface="微软雅黑" pitchFamily="34" charset="-122"/>
              </a:rPr>
              <a:t>年</a:t>
            </a:r>
            <a:r>
              <a:rPr lang="zh-CN" altLang="en-US" sz="1600" dirty="0" smtClean="0">
                <a:solidFill>
                  <a:schemeClr val="tx1">
                    <a:lumMod val="65000"/>
                    <a:lumOff val="35000"/>
                  </a:schemeClr>
                </a:solidFill>
                <a:latin typeface="微软雅黑" pitchFamily="34" charset="-122"/>
                <a:ea typeface="微软雅黑" pitchFamily="34" charset="-122"/>
              </a:rPr>
              <a:t>将达到</a:t>
            </a:r>
            <a:r>
              <a:rPr lang="en-US" altLang="zh-CN" sz="2400" dirty="0" smtClean="0">
                <a:solidFill>
                  <a:srgbClr val="C00000"/>
                </a:solidFill>
                <a:latin typeface="微软雅黑" pitchFamily="34" charset="-122"/>
                <a:ea typeface="微软雅黑" pitchFamily="34" charset="-122"/>
              </a:rPr>
              <a:t>600</a:t>
            </a:r>
            <a:r>
              <a:rPr lang="zh-CN" altLang="en-US" sz="2400" dirty="0" smtClean="0">
                <a:solidFill>
                  <a:srgbClr val="C00000"/>
                </a:solidFill>
                <a:latin typeface="微软雅黑" pitchFamily="34" charset="-122"/>
                <a:ea typeface="微软雅黑" pitchFamily="34" charset="-122"/>
              </a:rPr>
              <a:t>亿</a:t>
            </a:r>
            <a:r>
              <a:rPr lang="zh-CN" altLang="en-US" sz="1600" dirty="0">
                <a:solidFill>
                  <a:schemeClr val="tx1">
                    <a:lumMod val="65000"/>
                    <a:lumOff val="35000"/>
                  </a:schemeClr>
                </a:solidFill>
                <a:latin typeface="微软雅黑" pitchFamily="34" charset="-122"/>
                <a:ea typeface="微软雅黑" pitchFamily="34" charset="-122"/>
              </a:rPr>
              <a:t>的年</a:t>
            </a:r>
            <a:r>
              <a:rPr lang="zh-CN" altLang="en-US" sz="1600" dirty="0" smtClean="0">
                <a:solidFill>
                  <a:schemeClr val="tx1">
                    <a:lumMod val="65000"/>
                    <a:lumOff val="35000"/>
                  </a:schemeClr>
                </a:solidFill>
                <a:latin typeface="微软雅黑" pitchFamily="34" charset="-122"/>
                <a:ea typeface="微软雅黑" pitchFamily="34" charset="-122"/>
              </a:rPr>
              <a:t>交易量</a:t>
            </a:r>
            <a:endParaRPr lang="en-US" altLang="zh-CN" sz="1600" b="1" dirty="0">
              <a:solidFill>
                <a:schemeClr val="tx1">
                  <a:lumMod val="50000"/>
                  <a:lumOff val="50000"/>
                </a:schemeClr>
              </a:solidFill>
              <a:latin typeface="微软雅黑" pitchFamily="34" charset="-122"/>
              <a:ea typeface="微软雅黑" pitchFamily="34" charset="-122"/>
            </a:endParaRPr>
          </a:p>
        </p:txBody>
      </p:sp>
      <p:sp>
        <p:nvSpPr>
          <p:cNvPr id="18" name="矩形 17"/>
          <p:cNvSpPr/>
          <p:nvPr/>
        </p:nvSpPr>
        <p:spPr>
          <a:xfrm>
            <a:off x="3527811" y="2218835"/>
            <a:ext cx="5315901" cy="461665"/>
          </a:xfrm>
          <a:prstGeom prst="rect">
            <a:avLst/>
          </a:prstGeom>
          <a:effectLst/>
        </p:spPr>
        <p:txBody>
          <a:bodyPr wrap="square">
            <a:spAutoFit/>
          </a:bodyPr>
          <a:lstStyle/>
          <a:p>
            <a:pPr>
              <a:defRPr/>
            </a:pPr>
            <a:r>
              <a:rPr lang="en-US" altLang="zh-CN" sz="1600" dirty="0">
                <a:solidFill>
                  <a:schemeClr val="tx1">
                    <a:lumMod val="65000"/>
                    <a:lumOff val="35000"/>
                  </a:schemeClr>
                </a:solidFill>
                <a:latin typeface="微软雅黑" pitchFamily="34" charset="-122"/>
                <a:ea typeface="微软雅黑" pitchFamily="34" charset="-122"/>
              </a:rPr>
              <a:t>2013</a:t>
            </a:r>
            <a:r>
              <a:rPr lang="zh-CN" altLang="en-US" sz="1600" dirty="0">
                <a:solidFill>
                  <a:schemeClr val="tx1">
                    <a:lumMod val="65000"/>
                    <a:lumOff val="35000"/>
                  </a:schemeClr>
                </a:solidFill>
                <a:latin typeface="微软雅黑" pitchFamily="34" charset="-122"/>
                <a:ea typeface="微软雅黑" pitchFamily="34" charset="-122"/>
              </a:rPr>
              <a:t>年上半年营业</a:t>
            </a:r>
            <a:r>
              <a:rPr lang="zh-CN" altLang="en-US" sz="1600" dirty="0" smtClean="0">
                <a:solidFill>
                  <a:schemeClr val="tx1">
                    <a:lumMod val="65000"/>
                    <a:lumOff val="35000"/>
                  </a:schemeClr>
                </a:solidFill>
                <a:latin typeface="微软雅黑" pitchFamily="34" charset="-122"/>
                <a:ea typeface="微软雅黑" pitchFamily="34" charset="-122"/>
              </a:rPr>
              <a:t>收入</a:t>
            </a:r>
            <a:r>
              <a:rPr lang="en-US" altLang="zh-CN" sz="2400" dirty="0" smtClean="0">
                <a:solidFill>
                  <a:srgbClr val="C00000"/>
                </a:solidFill>
                <a:latin typeface="微软雅黑" pitchFamily="34" charset="-122"/>
                <a:ea typeface="微软雅黑" pitchFamily="34" charset="-122"/>
              </a:rPr>
              <a:t>5000</a:t>
            </a:r>
            <a:r>
              <a:rPr lang="zh-CN" altLang="en-US" sz="2400" dirty="0">
                <a:solidFill>
                  <a:srgbClr val="C00000"/>
                </a:solidFill>
                <a:latin typeface="微软雅黑" pitchFamily="34" charset="-122"/>
                <a:ea typeface="微软雅黑" pitchFamily="34" charset="-122"/>
              </a:rPr>
              <a:t>万元</a:t>
            </a:r>
            <a:endParaRPr lang="en-US" altLang="zh-CN" sz="2400" b="1" dirty="0">
              <a:solidFill>
                <a:schemeClr val="tx1">
                  <a:lumMod val="50000"/>
                  <a:lumOff val="50000"/>
                </a:schemeClr>
              </a:solidFill>
              <a:latin typeface="微软雅黑" pitchFamily="34" charset="-122"/>
              <a:ea typeface="微软雅黑" pitchFamily="34" charset="-122"/>
            </a:endParaRPr>
          </a:p>
        </p:txBody>
      </p:sp>
      <p:sp>
        <p:nvSpPr>
          <p:cNvPr id="19" name="Oval 13"/>
          <p:cNvSpPr>
            <a:spLocks noChangeArrowheads="1"/>
          </p:cNvSpPr>
          <p:nvPr/>
        </p:nvSpPr>
        <p:spPr bwMode="auto">
          <a:xfrm>
            <a:off x="3238907" y="1757822"/>
            <a:ext cx="216896" cy="217886"/>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sz="1400">
              <a:latin typeface="微软雅黑" pitchFamily="34" charset="-122"/>
              <a:ea typeface="微软雅黑" pitchFamily="34" charset="-122"/>
            </a:endParaRPr>
          </a:p>
        </p:txBody>
      </p:sp>
      <p:sp>
        <p:nvSpPr>
          <p:cNvPr id="23" name="Oval 13"/>
          <p:cNvSpPr>
            <a:spLocks noChangeArrowheads="1"/>
          </p:cNvSpPr>
          <p:nvPr/>
        </p:nvSpPr>
        <p:spPr bwMode="auto">
          <a:xfrm>
            <a:off x="3238907" y="2364548"/>
            <a:ext cx="216896" cy="217886"/>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sz="1400">
              <a:latin typeface="微软雅黑" pitchFamily="34" charset="-122"/>
              <a:ea typeface="微软雅黑" pitchFamily="34" charset="-122"/>
            </a:endParaRPr>
          </a:p>
        </p:txBody>
      </p:sp>
      <p:sp>
        <p:nvSpPr>
          <p:cNvPr id="35" name="Oval 13"/>
          <p:cNvSpPr>
            <a:spLocks noChangeArrowheads="1"/>
          </p:cNvSpPr>
          <p:nvPr/>
        </p:nvSpPr>
        <p:spPr bwMode="auto">
          <a:xfrm>
            <a:off x="3238907" y="2971274"/>
            <a:ext cx="216896" cy="217886"/>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sz="1400">
              <a:latin typeface="微软雅黑" pitchFamily="34" charset="-122"/>
              <a:ea typeface="微软雅黑" pitchFamily="34" charset="-122"/>
            </a:endParaRPr>
          </a:p>
        </p:txBody>
      </p:sp>
      <p:sp>
        <p:nvSpPr>
          <p:cNvPr id="36" name="Oval 13"/>
          <p:cNvSpPr>
            <a:spLocks noChangeArrowheads="1"/>
          </p:cNvSpPr>
          <p:nvPr/>
        </p:nvSpPr>
        <p:spPr bwMode="auto">
          <a:xfrm>
            <a:off x="3238907" y="3578000"/>
            <a:ext cx="216896" cy="217886"/>
          </a:xfrm>
          <a:prstGeom prst="ellipse">
            <a:avLst/>
          </a:prstGeom>
          <a:solidFill>
            <a:schemeClr val="accent1">
              <a:lumMod val="75000"/>
            </a:schemeClr>
          </a:solidFill>
          <a:ln w="33338">
            <a:solidFill>
              <a:schemeClr val="accent1">
                <a:lumMod val="60000"/>
                <a:lumOff val="40000"/>
              </a:schemeClr>
            </a:solidFill>
            <a:miter lim="800000"/>
            <a:headEnd/>
            <a:tailEnd/>
          </a:ln>
        </p:spPr>
        <p:txBody>
          <a:bodyPr/>
          <a:lstStyle/>
          <a:p>
            <a:endParaRPr lang="zh-CN" altLang="en-US" sz="1400">
              <a:latin typeface="微软雅黑" pitchFamily="34" charset="-122"/>
              <a:ea typeface="微软雅黑" pitchFamily="34" charset="-122"/>
            </a:endParaRPr>
          </a:p>
        </p:txBody>
      </p:sp>
      <p:sp>
        <p:nvSpPr>
          <p:cNvPr id="37" name="矩形 36"/>
          <p:cNvSpPr/>
          <p:nvPr/>
        </p:nvSpPr>
        <p:spPr>
          <a:xfrm>
            <a:off x="3527811" y="2830165"/>
            <a:ext cx="5532914" cy="461665"/>
          </a:xfrm>
          <a:prstGeom prst="rect">
            <a:avLst/>
          </a:prstGeom>
          <a:effectLst/>
        </p:spPr>
        <p:txBody>
          <a:bodyPr wrap="square">
            <a:spAutoFit/>
          </a:bodyPr>
          <a:lstStyle/>
          <a:p>
            <a:r>
              <a:rPr lang="en-US" altLang="zh-CN" sz="1600" dirty="0" smtClean="0">
                <a:solidFill>
                  <a:schemeClr val="tx1">
                    <a:lumMod val="65000"/>
                    <a:lumOff val="35000"/>
                  </a:schemeClr>
                </a:solidFill>
                <a:latin typeface="微软雅黑" pitchFamily="34" charset="-122"/>
                <a:ea typeface="微软雅黑" pitchFamily="34" charset="-122"/>
              </a:rPr>
              <a:t>2013</a:t>
            </a:r>
            <a:r>
              <a:rPr lang="zh-CN" altLang="en-US" sz="1600" dirty="0" smtClean="0">
                <a:solidFill>
                  <a:schemeClr val="tx1">
                    <a:lumMod val="65000"/>
                    <a:lumOff val="35000"/>
                  </a:schemeClr>
                </a:solidFill>
                <a:latin typeface="微软雅黑" pitchFamily="34" charset="-122"/>
                <a:ea typeface="微软雅黑" pitchFamily="34" charset="-122"/>
              </a:rPr>
              <a:t>年</a:t>
            </a:r>
            <a:r>
              <a:rPr lang="zh-CN" altLang="zh-CN" sz="1600" dirty="0" smtClean="0">
                <a:solidFill>
                  <a:schemeClr val="tx1">
                    <a:lumMod val="65000"/>
                    <a:lumOff val="35000"/>
                  </a:schemeClr>
                </a:solidFill>
                <a:latin typeface="微软雅黑" pitchFamily="34" charset="-122"/>
                <a:ea typeface="微软雅黑" pitchFamily="34" charset="-122"/>
              </a:rPr>
              <a:t>全年</a:t>
            </a:r>
            <a:r>
              <a:rPr lang="zh-CN" altLang="zh-CN" sz="1600" dirty="0">
                <a:solidFill>
                  <a:schemeClr val="tx1">
                    <a:lumMod val="65000"/>
                    <a:lumOff val="35000"/>
                  </a:schemeClr>
                </a:solidFill>
                <a:latin typeface="微软雅黑" pitchFamily="34" charset="-122"/>
                <a:ea typeface="微软雅黑" pitchFamily="34" charset="-122"/>
              </a:rPr>
              <a:t>交易</a:t>
            </a:r>
            <a:r>
              <a:rPr lang="zh-CN" altLang="zh-CN" sz="1600" dirty="0" smtClean="0">
                <a:solidFill>
                  <a:schemeClr val="tx1">
                    <a:lumMod val="65000"/>
                    <a:lumOff val="35000"/>
                  </a:schemeClr>
                </a:solidFill>
                <a:latin typeface="微软雅黑" pitchFamily="34" charset="-122"/>
                <a:ea typeface="微软雅黑" pitchFamily="34" charset="-122"/>
              </a:rPr>
              <a:t>量突破</a:t>
            </a:r>
            <a:r>
              <a:rPr lang="en-US" altLang="zh-CN" sz="2400" dirty="0" smtClean="0">
                <a:solidFill>
                  <a:srgbClr val="C00000"/>
                </a:solidFill>
                <a:latin typeface="微软雅黑" pitchFamily="34" charset="-122"/>
                <a:ea typeface="微软雅黑" pitchFamily="34" charset="-122"/>
              </a:rPr>
              <a:t>200</a:t>
            </a:r>
            <a:r>
              <a:rPr lang="zh-CN" altLang="zh-CN" sz="2400" dirty="0">
                <a:solidFill>
                  <a:srgbClr val="C00000"/>
                </a:solidFill>
                <a:latin typeface="微软雅黑" pitchFamily="34" charset="-122"/>
                <a:ea typeface="微软雅黑" pitchFamily="34" charset="-122"/>
              </a:rPr>
              <a:t>亿</a:t>
            </a:r>
            <a:endParaRPr lang="zh-CN" altLang="en-US" sz="1600" b="1" dirty="0">
              <a:solidFill>
                <a:schemeClr val="tx1">
                  <a:lumMod val="50000"/>
                  <a:lumOff val="50000"/>
                </a:schemeClr>
              </a:solidFill>
              <a:latin typeface="微软雅黑" pitchFamily="34" charset="-122"/>
              <a:ea typeface="微软雅黑" pitchFamily="34" charset="-122"/>
            </a:endParaRPr>
          </a:p>
        </p:txBody>
      </p:sp>
      <p:sp>
        <p:nvSpPr>
          <p:cNvPr id="38" name="矩形 37"/>
          <p:cNvSpPr/>
          <p:nvPr/>
        </p:nvSpPr>
        <p:spPr>
          <a:xfrm>
            <a:off x="3527812" y="977905"/>
            <a:ext cx="4425836" cy="461665"/>
          </a:xfrm>
          <a:prstGeom prst="rect">
            <a:avLst/>
          </a:prstGeom>
          <a:effectLst/>
        </p:spPr>
        <p:txBody>
          <a:bodyPr wrap="square">
            <a:spAutoFit/>
          </a:bodyPr>
          <a:lstStyle/>
          <a:p>
            <a:pPr marL="169863" lvl="1" indent="-168275" defTabSz="330200" eaLnBrk="0" hangingPunct="0">
              <a:spcBef>
                <a:spcPts val="100"/>
              </a:spcBef>
              <a:spcAft>
                <a:spcPts val="600"/>
              </a:spcAft>
              <a:buClr>
                <a:srgbClr val="33CC33"/>
              </a:buClr>
              <a:buSzPct val="100000"/>
              <a:tabLst>
                <a:tab pos="8521700" algn="r"/>
              </a:tabLst>
            </a:pPr>
            <a:r>
              <a:rPr lang="en-US" altLang="zh-CN" sz="1600" dirty="0">
                <a:solidFill>
                  <a:schemeClr val="tx1">
                    <a:lumMod val="65000"/>
                    <a:lumOff val="35000"/>
                  </a:schemeClr>
                </a:solidFill>
                <a:latin typeface="微软雅黑" pitchFamily="34" charset="-122"/>
                <a:ea typeface="微软雅黑" pitchFamily="34" charset="-122"/>
              </a:rPr>
              <a:t>2012</a:t>
            </a:r>
            <a:r>
              <a:rPr lang="zh-CN" altLang="zh-CN" sz="1600" dirty="0">
                <a:solidFill>
                  <a:schemeClr val="tx1">
                    <a:lumMod val="65000"/>
                    <a:lumOff val="35000"/>
                  </a:schemeClr>
                </a:solidFill>
                <a:latin typeface="微软雅黑" pitchFamily="34" charset="-122"/>
                <a:ea typeface="微软雅黑" pitchFamily="34" charset="-122"/>
              </a:rPr>
              <a:t>年整年交易流水增长了</a:t>
            </a:r>
            <a:r>
              <a:rPr lang="en-US" altLang="zh-CN" sz="2400" dirty="0">
                <a:solidFill>
                  <a:srgbClr val="C00000"/>
                </a:solidFill>
                <a:latin typeface="微软雅黑" pitchFamily="34" charset="-122"/>
                <a:ea typeface="微软雅黑" pitchFamily="34" charset="-122"/>
              </a:rPr>
              <a:t>12.5</a:t>
            </a:r>
            <a:r>
              <a:rPr lang="zh-CN" altLang="zh-CN" sz="1600" dirty="0">
                <a:solidFill>
                  <a:schemeClr val="tx1">
                    <a:lumMod val="65000"/>
                    <a:lumOff val="35000"/>
                  </a:schemeClr>
                </a:solidFill>
                <a:latin typeface="微软雅黑" pitchFamily="34" charset="-122"/>
                <a:ea typeface="微软雅黑" pitchFamily="34" charset="-122"/>
              </a:rPr>
              <a:t>倍</a:t>
            </a:r>
            <a:endParaRPr lang="en-US" altLang="zh-CN" sz="1600" b="1" dirty="0" smtClean="0">
              <a:solidFill>
                <a:schemeClr val="tx1">
                  <a:lumMod val="50000"/>
                  <a:lumOff val="50000"/>
                </a:schemeClr>
              </a:solidFill>
              <a:effectLst/>
              <a:latin typeface="微软雅黑" pitchFamily="34" charset="-122"/>
              <a:ea typeface="微软雅黑" pitchFamily="34" charset="-122"/>
            </a:endParaRPr>
          </a:p>
        </p:txBody>
      </p:sp>
      <p:sp>
        <p:nvSpPr>
          <p:cNvPr id="39" name="矩形 38"/>
          <p:cNvSpPr/>
          <p:nvPr/>
        </p:nvSpPr>
        <p:spPr>
          <a:xfrm>
            <a:off x="3527812" y="1625977"/>
            <a:ext cx="5436676" cy="461665"/>
          </a:xfrm>
          <a:prstGeom prst="rect">
            <a:avLst/>
          </a:prstGeom>
          <a:effectLst/>
        </p:spPr>
        <p:txBody>
          <a:bodyPr wrap="square">
            <a:spAutoFit/>
          </a:bodyPr>
          <a:lstStyle/>
          <a:p>
            <a:r>
              <a:rPr lang="en-US" altLang="zh-CN" sz="1600" dirty="0">
                <a:solidFill>
                  <a:schemeClr val="tx1">
                    <a:lumMod val="65000"/>
                    <a:lumOff val="35000"/>
                  </a:schemeClr>
                </a:solidFill>
                <a:latin typeface="微软雅黑" pitchFamily="34" charset="-122"/>
                <a:ea typeface="微软雅黑" pitchFamily="34" charset="-122"/>
              </a:rPr>
              <a:t>2013</a:t>
            </a:r>
            <a:r>
              <a:rPr lang="zh-CN" altLang="zh-CN" sz="1600" dirty="0">
                <a:solidFill>
                  <a:schemeClr val="tx1">
                    <a:lumMod val="65000"/>
                    <a:lumOff val="35000"/>
                  </a:schemeClr>
                </a:solidFill>
                <a:latin typeface="微软雅黑" pitchFamily="34" charset="-122"/>
                <a:ea typeface="微软雅黑" pitchFamily="34" charset="-122"/>
              </a:rPr>
              <a:t>年</a:t>
            </a:r>
            <a:r>
              <a:rPr lang="en-US" altLang="zh-CN" sz="1600" dirty="0">
                <a:solidFill>
                  <a:schemeClr val="tx1">
                    <a:lumMod val="65000"/>
                    <a:lumOff val="35000"/>
                  </a:schemeClr>
                </a:solidFill>
                <a:latin typeface="微软雅黑" pitchFamily="34" charset="-122"/>
                <a:ea typeface="微软雅黑" pitchFamily="34" charset="-122"/>
              </a:rPr>
              <a:t>1-7</a:t>
            </a:r>
            <a:r>
              <a:rPr lang="zh-CN" altLang="zh-CN" sz="1600" dirty="0">
                <a:solidFill>
                  <a:schemeClr val="tx1">
                    <a:lumMod val="65000"/>
                    <a:lumOff val="35000"/>
                  </a:schemeClr>
                </a:solidFill>
                <a:latin typeface="微软雅黑" pitchFamily="34" charset="-122"/>
                <a:ea typeface="微软雅黑" pitchFamily="34" charset="-122"/>
              </a:rPr>
              <a:t>月份月平均增长率为</a:t>
            </a:r>
            <a:r>
              <a:rPr lang="en-US" altLang="zh-CN" sz="2400" dirty="0">
                <a:solidFill>
                  <a:srgbClr val="C00000"/>
                </a:solidFill>
                <a:latin typeface="微软雅黑" pitchFamily="34" charset="-122"/>
                <a:ea typeface="微软雅黑" pitchFamily="34" charset="-122"/>
              </a:rPr>
              <a:t>105%</a:t>
            </a:r>
            <a:endParaRPr lang="zh-CN" altLang="en-US" sz="2400" b="1" dirty="0" smtClean="0">
              <a:solidFill>
                <a:srgbClr val="C00000"/>
              </a:solidFill>
              <a:effectLst/>
              <a:latin typeface="微软雅黑" pitchFamily="34" charset="-122"/>
              <a:ea typeface="微软雅黑" pitchFamily="34" charset="-122"/>
            </a:endParaRPr>
          </a:p>
        </p:txBody>
      </p:sp>
      <p:sp>
        <p:nvSpPr>
          <p:cNvPr id="40" name="Line 28"/>
          <p:cNvSpPr>
            <a:spLocks noChangeShapeType="1"/>
          </p:cNvSpPr>
          <p:nvPr/>
        </p:nvSpPr>
        <p:spPr bwMode="auto">
          <a:xfrm>
            <a:off x="3203848" y="4371950"/>
            <a:ext cx="5940151" cy="0"/>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41" name="Freeform 180"/>
          <p:cNvSpPr>
            <a:spLocks/>
          </p:cNvSpPr>
          <p:nvPr/>
        </p:nvSpPr>
        <p:spPr bwMode="auto">
          <a:xfrm>
            <a:off x="0" y="4011910"/>
            <a:ext cx="3203848" cy="360040"/>
          </a:xfrm>
          <a:custGeom>
            <a:avLst/>
            <a:gdLst/>
            <a:ahLst/>
            <a:cxnLst>
              <a:cxn ang="0">
                <a:pos x="0" y="0"/>
              </a:cxn>
              <a:cxn ang="0">
                <a:pos x="639" y="0"/>
              </a:cxn>
              <a:cxn ang="0">
                <a:pos x="639" y="303"/>
              </a:cxn>
            </a:cxnLst>
            <a:rect l="0" t="0" r="r" b="b"/>
            <a:pathLst>
              <a:path w="639" h="303">
                <a:moveTo>
                  <a:pt x="0" y="0"/>
                </a:moveTo>
                <a:lnTo>
                  <a:pt x="639" y="0"/>
                </a:lnTo>
                <a:lnTo>
                  <a:pt x="639" y="303"/>
                </a:ln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Tree>
    <p:extLst>
      <p:ext uri="{BB962C8B-B14F-4D97-AF65-F5344CB8AC3E}">
        <p14:creationId xmlns:p14="http://schemas.microsoft.com/office/powerpoint/2010/main" val="3737606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downRight)">
                                      <p:cBhvr>
                                        <p:cTn id="7" dur="300"/>
                                        <p:tgtEl>
                                          <p:spTgt spid="4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300"/>
                                        <p:tgtEl>
                                          <p:spTgt spid="20"/>
                                        </p:tgtEl>
                                      </p:cBhvr>
                                    </p:animEffect>
                                    <p:anim calcmode="lin" valueType="num">
                                      <p:cBhvr>
                                        <p:cTn id="14" dur="300" fill="hold"/>
                                        <p:tgtEl>
                                          <p:spTgt spid="20"/>
                                        </p:tgtEl>
                                        <p:attrNameLst>
                                          <p:attrName>ppt_x</p:attrName>
                                        </p:attrNameLst>
                                      </p:cBhvr>
                                      <p:tavLst>
                                        <p:tav tm="0">
                                          <p:val>
                                            <p:strVal val="#ppt_x"/>
                                          </p:val>
                                        </p:tav>
                                        <p:tav tm="100000">
                                          <p:val>
                                            <p:strVal val="#ppt_x"/>
                                          </p:val>
                                        </p:tav>
                                      </p:tavLst>
                                    </p:anim>
                                    <p:anim calcmode="lin" valueType="num">
                                      <p:cBhvr>
                                        <p:cTn id="15" dur="3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par>
                                <p:cTn id="22" presetID="55"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1000" fill="hold"/>
                                        <p:tgtEl>
                                          <p:spTgt spid="38"/>
                                        </p:tgtEl>
                                        <p:attrNameLst>
                                          <p:attrName>ppt_w</p:attrName>
                                        </p:attrNameLst>
                                      </p:cBhvr>
                                      <p:tavLst>
                                        <p:tav tm="0">
                                          <p:val>
                                            <p:strVal val="#ppt_w*0.70"/>
                                          </p:val>
                                        </p:tav>
                                        <p:tav tm="100000">
                                          <p:val>
                                            <p:strVal val="#ppt_w"/>
                                          </p:val>
                                        </p:tav>
                                      </p:tavLst>
                                    </p:anim>
                                    <p:anim calcmode="lin" valueType="num">
                                      <p:cBhvr>
                                        <p:cTn id="25" dur="1000" fill="hold"/>
                                        <p:tgtEl>
                                          <p:spTgt spid="38"/>
                                        </p:tgtEl>
                                        <p:attrNameLst>
                                          <p:attrName>ppt_h</p:attrName>
                                        </p:attrNameLst>
                                      </p:cBhvr>
                                      <p:tavLst>
                                        <p:tav tm="0">
                                          <p:val>
                                            <p:strVal val="#ppt_h"/>
                                          </p:val>
                                        </p:tav>
                                        <p:tav tm="100000">
                                          <p:val>
                                            <p:strVal val="#ppt_h"/>
                                          </p:val>
                                        </p:tav>
                                      </p:tavLst>
                                    </p:anim>
                                    <p:animEffect transition="in" filter="fade">
                                      <p:cBhvr>
                                        <p:cTn id="26" dur="10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55"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p:cTn id="35" dur="1000" fill="hold"/>
                                        <p:tgtEl>
                                          <p:spTgt spid="39"/>
                                        </p:tgtEl>
                                        <p:attrNameLst>
                                          <p:attrName>ppt_w</p:attrName>
                                        </p:attrNameLst>
                                      </p:cBhvr>
                                      <p:tavLst>
                                        <p:tav tm="0">
                                          <p:val>
                                            <p:strVal val="#ppt_w*0.70"/>
                                          </p:val>
                                        </p:tav>
                                        <p:tav tm="100000">
                                          <p:val>
                                            <p:strVal val="#ppt_w"/>
                                          </p:val>
                                        </p:tav>
                                      </p:tavLst>
                                    </p:anim>
                                    <p:anim calcmode="lin" valueType="num">
                                      <p:cBhvr>
                                        <p:cTn id="36" dur="1000" fill="hold"/>
                                        <p:tgtEl>
                                          <p:spTgt spid="39"/>
                                        </p:tgtEl>
                                        <p:attrNameLst>
                                          <p:attrName>ppt_h</p:attrName>
                                        </p:attrNameLst>
                                      </p:cBhvr>
                                      <p:tavLst>
                                        <p:tav tm="0">
                                          <p:val>
                                            <p:strVal val="#ppt_h"/>
                                          </p:val>
                                        </p:tav>
                                        <p:tav tm="100000">
                                          <p:val>
                                            <p:strVal val="#ppt_h"/>
                                          </p:val>
                                        </p:tav>
                                      </p:tavLst>
                                    </p:anim>
                                    <p:animEffect transition="in" filter="fade">
                                      <p:cBhvr>
                                        <p:cTn id="37" dur="10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ppt_x"/>
                                          </p:val>
                                        </p:tav>
                                        <p:tav tm="100000">
                                          <p:val>
                                            <p:strVal val="#ppt_x"/>
                                          </p:val>
                                        </p:tav>
                                      </p:tavLst>
                                    </p:anim>
                                    <p:anim calcmode="lin" valueType="num">
                                      <p:cBhvr additive="base">
                                        <p:cTn id="43" dur="500" fill="hold"/>
                                        <p:tgtEl>
                                          <p:spTgt spid="23"/>
                                        </p:tgtEl>
                                        <p:attrNameLst>
                                          <p:attrName>ppt_y</p:attrName>
                                        </p:attrNameLst>
                                      </p:cBhvr>
                                      <p:tavLst>
                                        <p:tav tm="0">
                                          <p:val>
                                            <p:strVal val="1+#ppt_h/2"/>
                                          </p:val>
                                        </p:tav>
                                        <p:tav tm="100000">
                                          <p:val>
                                            <p:strVal val="#ppt_y"/>
                                          </p:val>
                                        </p:tav>
                                      </p:tavLst>
                                    </p:anim>
                                  </p:childTnLst>
                                </p:cTn>
                              </p:par>
                              <p:par>
                                <p:cTn id="44" presetID="55"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1000" fill="hold"/>
                                        <p:tgtEl>
                                          <p:spTgt spid="18"/>
                                        </p:tgtEl>
                                        <p:attrNameLst>
                                          <p:attrName>ppt_w</p:attrName>
                                        </p:attrNameLst>
                                      </p:cBhvr>
                                      <p:tavLst>
                                        <p:tav tm="0">
                                          <p:val>
                                            <p:strVal val="#ppt_w*0.70"/>
                                          </p:val>
                                        </p:tav>
                                        <p:tav tm="100000">
                                          <p:val>
                                            <p:strVal val="#ppt_w"/>
                                          </p:val>
                                        </p:tav>
                                      </p:tavLst>
                                    </p:anim>
                                    <p:anim calcmode="lin" valueType="num">
                                      <p:cBhvr>
                                        <p:cTn id="47" dur="1000" fill="hold"/>
                                        <p:tgtEl>
                                          <p:spTgt spid="18"/>
                                        </p:tgtEl>
                                        <p:attrNameLst>
                                          <p:attrName>ppt_h</p:attrName>
                                        </p:attrNameLst>
                                      </p:cBhvr>
                                      <p:tavLst>
                                        <p:tav tm="0">
                                          <p:val>
                                            <p:strVal val="#ppt_h"/>
                                          </p:val>
                                        </p:tav>
                                        <p:tav tm="100000">
                                          <p:val>
                                            <p:strVal val="#ppt_h"/>
                                          </p:val>
                                        </p:tav>
                                      </p:tavLst>
                                    </p:anim>
                                    <p:animEffect transition="in" filter="fade">
                                      <p:cBhvr>
                                        <p:cTn id="48" dur="10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fill="hold"/>
                                        <p:tgtEl>
                                          <p:spTgt spid="35"/>
                                        </p:tgtEl>
                                        <p:attrNameLst>
                                          <p:attrName>ppt_x</p:attrName>
                                        </p:attrNameLst>
                                      </p:cBhvr>
                                      <p:tavLst>
                                        <p:tav tm="0">
                                          <p:val>
                                            <p:strVal val="#ppt_x"/>
                                          </p:val>
                                        </p:tav>
                                        <p:tav tm="100000">
                                          <p:val>
                                            <p:strVal val="#ppt_x"/>
                                          </p:val>
                                        </p:tav>
                                      </p:tavLst>
                                    </p:anim>
                                    <p:anim calcmode="lin" valueType="num">
                                      <p:cBhvr additive="base">
                                        <p:cTn id="54" dur="500" fill="hold"/>
                                        <p:tgtEl>
                                          <p:spTgt spid="35"/>
                                        </p:tgtEl>
                                        <p:attrNameLst>
                                          <p:attrName>ppt_y</p:attrName>
                                        </p:attrNameLst>
                                      </p:cBhvr>
                                      <p:tavLst>
                                        <p:tav tm="0">
                                          <p:val>
                                            <p:strVal val="1+#ppt_h/2"/>
                                          </p:val>
                                        </p:tav>
                                        <p:tav tm="100000">
                                          <p:val>
                                            <p:strVal val="#ppt_y"/>
                                          </p:val>
                                        </p:tav>
                                      </p:tavLst>
                                    </p:anim>
                                  </p:childTnLst>
                                </p:cTn>
                              </p:par>
                              <p:par>
                                <p:cTn id="55" presetID="55"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p:cTn id="57" dur="1000" fill="hold"/>
                                        <p:tgtEl>
                                          <p:spTgt spid="37"/>
                                        </p:tgtEl>
                                        <p:attrNameLst>
                                          <p:attrName>ppt_w</p:attrName>
                                        </p:attrNameLst>
                                      </p:cBhvr>
                                      <p:tavLst>
                                        <p:tav tm="0">
                                          <p:val>
                                            <p:strVal val="#ppt_w*0.70"/>
                                          </p:val>
                                        </p:tav>
                                        <p:tav tm="100000">
                                          <p:val>
                                            <p:strVal val="#ppt_w"/>
                                          </p:val>
                                        </p:tav>
                                      </p:tavLst>
                                    </p:anim>
                                    <p:anim calcmode="lin" valueType="num">
                                      <p:cBhvr>
                                        <p:cTn id="58" dur="1000" fill="hold"/>
                                        <p:tgtEl>
                                          <p:spTgt spid="37"/>
                                        </p:tgtEl>
                                        <p:attrNameLst>
                                          <p:attrName>ppt_h</p:attrName>
                                        </p:attrNameLst>
                                      </p:cBhvr>
                                      <p:tavLst>
                                        <p:tav tm="0">
                                          <p:val>
                                            <p:strVal val="#ppt_h"/>
                                          </p:val>
                                        </p:tav>
                                        <p:tav tm="100000">
                                          <p:val>
                                            <p:strVal val="#ppt_h"/>
                                          </p:val>
                                        </p:tav>
                                      </p:tavLst>
                                    </p:anim>
                                    <p:animEffect transition="in" filter="fade">
                                      <p:cBhvr>
                                        <p:cTn id="59" dur="100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36"/>
                                        </p:tgtEl>
                                        <p:attrNameLst>
                                          <p:attrName>style.visibility</p:attrName>
                                        </p:attrNameLst>
                                      </p:cBhvr>
                                      <p:to>
                                        <p:strVal val="visible"/>
                                      </p:to>
                                    </p:set>
                                    <p:anim calcmode="lin" valueType="num">
                                      <p:cBhvr additive="base">
                                        <p:cTn id="64" dur="500" fill="hold"/>
                                        <p:tgtEl>
                                          <p:spTgt spid="36"/>
                                        </p:tgtEl>
                                        <p:attrNameLst>
                                          <p:attrName>ppt_x</p:attrName>
                                        </p:attrNameLst>
                                      </p:cBhvr>
                                      <p:tavLst>
                                        <p:tav tm="0">
                                          <p:val>
                                            <p:strVal val="#ppt_x"/>
                                          </p:val>
                                        </p:tav>
                                        <p:tav tm="100000">
                                          <p:val>
                                            <p:strVal val="#ppt_x"/>
                                          </p:val>
                                        </p:tav>
                                      </p:tavLst>
                                    </p:anim>
                                    <p:anim calcmode="lin" valueType="num">
                                      <p:cBhvr additive="base">
                                        <p:cTn id="65" dur="500" fill="hold"/>
                                        <p:tgtEl>
                                          <p:spTgt spid="36"/>
                                        </p:tgtEl>
                                        <p:attrNameLst>
                                          <p:attrName>ppt_y</p:attrName>
                                        </p:attrNameLst>
                                      </p:cBhvr>
                                      <p:tavLst>
                                        <p:tav tm="0">
                                          <p:val>
                                            <p:strVal val="1+#ppt_h/2"/>
                                          </p:val>
                                        </p:tav>
                                        <p:tav tm="100000">
                                          <p:val>
                                            <p:strVal val="#ppt_y"/>
                                          </p:val>
                                        </p:tav>
                                      </p:tavLst>
                                    </p:anim>
                                  </p:childTnLst>
                                </p:cTn>
                              </p:par>
                              <p:par>
                                <p:cTn id="66" presetID="55" presetClass="entr" presetSubtype="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p:cTn id="68" dur="1000" fill="hold"/>
                                        <p:tgtEl>
                                          <p:spTgt spid="17"/>
                                        </p:tgtEl>
                                        <p:attrNameLst>
                                          <p:attrName>ppt_w</p:attrName>
                                        </p:attrNameLst>
                                      </p:cBhvr>
                                      <p:tavLst>
                                        <p:tav tm="0">
                                          <p:val>
                                            <p:strVal val="#ppt_w*0.70"/>
                                          </p:val>
                                        </p:tav>
                                        <p:tav tm="100000">
                                          <p:val>
                                            <p:strVal val="#ppt_w"/>
                                          </p:val>
                                        </p:tav>
                                      </p:tavLst>
                                    </p:anim>
                                    <p:anim calcmode="lin" valueType="num">
                                      <p:cBhvr>
                                        <p:cTn id="69" dur="1000" fill="hold"/>
                                        <p:tgtEl>
                                          <p:spTgt spid="17"/>
                                        </p:tgtEl>
                                        <p:attrNameLst>
                                          <p:attrName>ppt_h</p:attrName>
                                        </p:attrNameLst>
                                      </p:cBhvr>
                                      <p:tavLst>
                                        <p:tav tm="0">
                                          <p:val>
                                            <p:strVal val="#ppt_h"/>
                                          </p:val>
                                        </p:tav>
                                        <p:tav tm="100000">
                                          <p:val>
                                            <p:strVal val="#ppt_h"/>
                                          </p:val>
                                        </p:tav>
                                      </p:tavLst>
                                    </p:anim>
                                    <p:animEffect transition="in" filter="fade">
                                      <p:cBhvr>
                                        <p:cTn id="70"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6" grpId="0" animBg="1"/>
      <p:bldP spid="17" grpId="0"/>
      <p:bldP spid="18" grpId="0"/>
      <p:bldP spid="19" grpId="0" animBg="1"/>
      <p:bldP spid="23" grpId="0" animBg="1"/>
      <p:bldP spid="35" grpId="0" animBg="1"/>
      <p:bldP spid="36" grpId="0" animBg="1"/>
      <p:bldP spid="37" grpId="0"/>
      <p:bldP spid="38" grpId="0"/>
      <p:bldP spid="39" grpId="0"/>
      <p:bldP spid="40" grpId="0" animBg="1"/>
      <p:bldP spid="4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77"/>
          <p:cNvSpPr txBox="1">
            <a:spLocks noChangeArrowheads="1"/>
          </p:cNvSpPr>
          <p:nvPr/>
        </p:nvSpPr>
        <p:spPr bwMode="auto">
          <a:xfrm>
            <a:off x="3563888" y="4299942"/>
            <a:ext cx="5400600" cy="792088"/>
          </a:xfrm>
          <a:prstGeom prst="rect">
            <a:avLst/>
          </a:prstGeom>
          <a:noFill/>
          <a:ln w="9525">
            <a:noFill/>
            <a:miter lim="800000"/>
            <a:headEnd/>
            <a:tailEnd/>
          </a:ln>
          <a:effectLst/>
        </p:spPr>
        <p:txBody>
          <a:bodyPr anchor="ctr"/>
          <a:lstStyle/>
          <a:p>
            <a:pPr algn="dist">
              <a:spcBef>
                <a:spcPct val="50000"/>
              </a:spcBef>
            </a:pPr>
            <a:r>
              <a:rPr lang="zh-CN" altLang="en-US" sz="32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微软雅黑" pitchFamily="34" charset="-122"/>
                <a:ea typeface="微软雅黑" pitchFamily="34" charset="-122"/>
              </a:rPr>
              <a:t>宝付月度业绩增长情况</a:t>
            </a:r>
            <a:endParaRPr lang="en-GB" altLang="zh-CN" sz="32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微软雅黑" pitchFamily="34" charset="-122"/>
              <a:ea typeface="微软雅黑" pitchFamily="34" charset="-122"/>
            </a:endParaRPr>
          </a:p>
        </p:txBody>
      </p:sp>
      <p:graphicFrame>
        <p:nvGraphicFramePr>
          <p:cNvPr id="23" name="图表 22"/>
          <p:cNvGraphicFramePr/>
          <p:nvPr>
            <p:extLst>
              <p:ext uri="{D42A27DB-BD31-4B8C-83A1-F6EECF244321}">
                <p14:modId xmlns:p14="http://schemas.microsoft.com/office/powerpoint/2010/main" val="3971219894"/>
              </p:ext>
            </p:extLst>
          </p:nvPr>
        </p:nvGraphicFramePr>
        <p:xfrm>
          <a:off x="1475656" y="784091"/>
          <a:ext cx="6389948" cy="3443843"/>
        </p:xfrm>
        <a:graphic>
          <a:graphicData uri="http://schemas.openxmlformats.org/drawingml/2006/chart">
            <c:chart xmlns:c="http://schemas.openxmlformats.org/drawingml/2006/chart" xmlns:r="http://schemas.openxmlformats.org/officeDocument/2006/relationships" r:id="rId2"/>
          </a:graphicData>
        </a:graphic>
      </p:graphicFrame>
      <p:sp>
        <p:nvSpPr>
          <p:cNvPr id="11" name="Line 28"/>
          <p:cNvSpPr>
            <a:spLocks noChangeShapeType="1"/>
          </p:cNvSpPr>
          <p:nvPr/>
        </p:nvSpPr>
        <p:spPr bwMode="auto">
          <a:xfrm>
            <a:off x="3203848" y="4371950"/>
            <a:ext cx="5940151" cy="0"/>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12" name="Freeform 180"/>
          <p:cNvSpPr>
            <a:spLocks/>
          </p:cNvSpPr>
          <p:nvPr/>
        </p:nvSpPr>
        <p:spPr bwMode="auto">
          <a:xfrm>
            <a:off x="0" y="4011910"/>
            <a:ext cx="3203848" cy="360040"/>
          </a:xfrm>
          <a:custGeom>
            <a:avLst/>
            <a:gdLst/>
            <a:ahLst/>
            <a:cxnLst>
              <a:cxn ang="0">
                <a:pos x="0" y="0"/>
              </a:cxn>
              <a:cxn ang="0">
                <a:pos x="639" y="0"/>
              </a:cxn>
              <a:cxn ang="0">
                <a:pos x="639" y="303"/>
              </a:cxn>
            </a:cxnLst>
            <a:rect l="0" t="0" r="r" b="b"/>
            <a:pathLst>
              <a:path w="639" h="303">
                <a:moveTo>
                  <a:pt x="0" y="0"/>
                </a:moveTo>
                <a:lnTo>
                  <a:pt x="639" y="0"/>
                </a:lnTo>
                <a:lnTo>
                  <a:pt x="639" y="303"/>
                </a:ln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Tree>
    <p:extLst>
      <p:ext uri="{BB962C8B-B14F-4D97-AF65-F5344CB8AC3E}">
        <p14:creationId xmlns:p14="http://schemas.microsoft.com/office/powerpoint/2010/main" val="189574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Right)">
                                      <p:cBhvr>
                                        <p:cTn id="7" dur="3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300"/>
                                        <p:tgtEl>
                                          <p:spTgt spid="20"/>
                                        </p:tgtEl>
                                      </p:cBhvr>
                                    </p:animEffect>
                                    <p:anim calcmode="lin" valueType="num">
                                      <p:cBhvr>
                                        <p:cTn id="14" dur="300" fill="hold"/>
                                        <p:tgtEl>
                                          <p:spTgt spid="20"/>
                                        </p:tgtEl>
                                        <p:attrNameLst>
                                          <p:attrName>ppt_x</p:attrName>
                                        </p:attrNameLst>
                                      </p:cBhvr>
                                      <p:tavLst>
                                        <p:tav tm="0">
                                          <p:val>
                                            <p:strVal val="#ppt_x"/>
                                          </p:val>
                                        </p:tav>
                                        <p:tav tm="100000">
                                          <p:val>
                                            <p:strVal val="#ppt_x"/>
                                          </p:val>
                                        </p:tav>
                                      </p:tavLst>
                                    </p:anim>
                                    <p:anim calcmode="lin" valueType="num">
                                      <p:cBhvr>
                                        <p:cTn id="15" dur="3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up)">
                                      <p:cBhvr>
                                        <p:cTn id="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Graphic spid="23" grpId="0">
        <p:bldAsOne/>
      </p:bldGraphic>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Line 9"/>
          <p:cNvSpPr>
            <a:spLocks noChangeShapeType="1"/>
          </p:cNvSpPr>
          <p:nvPr/>
        </p:nvSpPr>
        <p:spPr bwMode="auto">
          <a:xfrm flipH="1" flipV="1">
            <a:off x="-31750" y="3815978"/>
            <a:ext cx="552450" cy="88900"/>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22" name="Line 10"/>
          <p:cNvSpPr>
            <a:spLocks noChangeShapeType="1"/>
          </p:cNvSpPr>
          <p:nvPr/>
        </p:nvSpPr>
        <p:spPr bwMode="auto">
          <a:xfrm>
            <a:off x="2128838" y="4257303"/>
            <a:ext cx="7015162" cy="0"/>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23" name="Freeform 12"/>
          <p:cNvSpPr>
            <a:spLocks/>
          </p:cNvSpPr>
          <p:nvPr/>
        </p:nvSpPr>
        <p:spPr bwMode="auto">
          <a:xfrm>
            <a:off x="1766888" y="2563441"/>
            <a:ext cx="504825" cy="1693862"/>
          </a:xfrm>
          <a:custGeom>
            <a:avLst/>
            <a:gdLst/>
            <a:ahLst/>
            <a:cxnLst>
              <a:cxn ang="0">
                <a:pos x="134" y="0"/>
              </a:cxn>
              <a:cxn ang="0">
                <a:pos x="135" y="17"/>
              </a:cxn>
              <a:cxn ang="0">
                <a:pos x="0" y="215"/>
              </a:cxn>
              <a:cxn ang="0">
                <a:pos x="129" y="292"/>
              </a:cxn>
              <a:cxn ang="0">
                <a:pos x="177" y="438"/>
              </a:cxn>
              <a:cxn ang="0">
                <a:pos x="132" y="595"/>
              </a:cxn>
            </a:cxnLst>
            <a:rect l="0" t="0" r="r" b="b"/>
            <a:pathLst>
              <a:path w="177" h="595">
                <a:moveTo>
                  <a:pt x="134" y="0"/>
                </a:moveTo>
                <a:cubicBezTo>
                  <a:pt x="135" y="6"/>
                  <a:pt x="135" y="11"/>
                  <a:pt x="135" y="17"/>
                </a:cubicBezTo>
                <a:cubicBezTo>
                  <a:pt x="135" y="99"/>
                  <a:pt x="90" y="165"/>
                  <a:pt x="0" y="215"/>
                </a:cubicBezTo>
                <a:cubicBezTo>
                  <a:pt x="53" y="226"/>
                  <a:pt x="96" y="252"/>
                  <a:pt x="129" y="292"/>
                </a:cubicBezTo>
                <a:cubicBezTo>
                  <a:pt x="161" y="333"/>
                  <a:pt x="177" y="381"/>
                  <a:pt x="177" y="438"/>
                </a:cubicBezTo>
                <a:cubicBezTo>
                  <a:pt x="177" y="497"/>
                  <a:pt x="162" y="549"/>
                  <a:pt x="132" y="595"/>
                </a:cubicBez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24" name="Freeform 13"/>
          <p:cNvSpPr>
            <a:spLocks/>
          </p:cNvSpPr>
          <p:nvPr/>
        </p:nvSpPr>
        <p:spPr bwMode="auto">
          <a:xfrm>
            <a:off x="541338" y="1923678"/>
            <a:ext cx="1608137" cy="666750"/>
          </a:xfrm>
          <a:custGeom>
            <a:avLst/>
            <a:gdLst/>
            <a:ahLst/>
            <a:cxnLst>
              <a:cxn ang="0">
                <a:pos x="0" y="234"/>
              </a:cxn>
              <a:cxn ang="0">
                <a:pos x="50" y="110"/>
              </a:cxn>
              <a:cxn ang="0">
                <a:pos x="147" y="29"/>
              </a:cxn>
              <a:cxn ang="0">
                <a:pos x="287" y="0"/>
              </a:cxn>
              <a:cxn ang="0">
                <a:pos x="500" y="85"/>
              </a:cxn>
              <a:cxn ang="0">
                <a:pos x="565" y="225"/>
              </a:cxn>
            </a:cxnLst>
            <a:rect l="0" t="0" r="r" b="b"/>
            <a:pathLst>
              <a:path w="565" h="234">
                <a:moveTo>
                  <a:pt x="0" y="234"/>
                </a:moveTo>
                <a:cubicBezTo>
                  <a:pt x="12" y="183"/>
                  <a:pt x="28" y="142"/>
                  <a:pt x="50" y="110"/>
                </a:cubicBezTo>
                <a:cubicBezTo>
                  <a:pt x="73" y="76"/>
                  <a:pt x="105" y="49"/>
                  <a:pt x="147" y="29"/>
                </a:cubicBezTo>
                <a:cubicBezTo>
                  <a:pt x="189" y="10"/>
                  <a:pt x="235" y="0"/>
                  <a:pt x="287" y="0"/>
                </a:cubicBezTo>
                <a:cubicBezTo>
                  <a:pt x="375" y="0"/>
                  <a:pt x="446" y="28"/>
                  <a:pt x="500" y="85"/>
                </a:cubicBezTo>
                <a:cubicBezTo>
                  <a:pt x="540" y="127"/>
                  <a:pt x="561" y="174"/>
                  <a:pt x="565" y="225"/>
                </a:cubicBez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25" name="Freeform 14"/>
          <p:cNvSpPr>
            <a:spLocks/>
          </p:cNvSpPr>
          <p:nvPr/>
        </p:nvSpPr>
        <p:spPr bwMode="auto">
          <a:xfrm>
            <a:off x="531813" y="2350716"/>
            <a:ext cx="1104900" cy="355600"/>
          </a:xfrm>
          <a:custGeom>
            <a:avLst/>
            <a:gdLst/>
            <a:ahLst/>
            <a:cxnLst>
              <a:cxn ang="0">
                <a:pos x="388" y="94"/>
              </a:cxn>
              <a:cxn ang="0">
                <a:pos x="360" y="28"/>
              </a:cxn>
              <a:cxn ang="0">
                <a:pos x="285" y="0"/>
              </a:cxn>
              <a:cxn ang="0">
                <a:pos x="206" y="32"/>
              </a:cxn>
              <a:cxn ang="0">
                <a:pos x="167" y="125"/>
              </a:cxn>
              <a:cxn ang="0">
                <a:pos x="0" y="97"/>
              </a:cxn>
              <a:cxn ang="0">
                <a:pos x="3" y="84"/>
              </a:cxn>
            </a:cxnLst>
            <a:rect l="0" t="0" r="r" b="b"/>
            <a:pathLst>
              <a:path w="388" h="125">
                <a:moveTo>
                  <a:pt x="388" y="94"/>
                </a:moveTo>
                <a:cubicBezTo>
                  <a:pt x="386" y="67"/>
                  <a:pt x="377" y="45"/>
                  <a:pt x="360" y="28"/>
                </a:cubicBezTo>
                <a:cubicBezTo>
                  <a:pt x="341" y="10"/>
                  <a:pt x="316" y="0"/>
                  <a:pt x="285" y="0"/>
                </a:cubicBezTo>
                <a:cubicBezTo>
                  <a:pt x="254" y="0"/>
                  <a:pt x="228" y="11"/>
                  <a:pt x="206" y="32"/>
                </a:cubicBezTo>
                <a:cubicBezTo>
                  <a:pt x="185" y="53"/>
                  <a:pt x="171" y="85"/>
                  <a:pt x="167" y="125"/>
                </a:cubicBezTo>
                <a:cubicBezTo>
                  <a:pt x="0" y="97"/>
                  <a:pt x="0" y="97"/>
                  <a:pt x="0" y="97"/>
                </a:cubicBezTo>
                <a:cubicBezTo>
                  <a:pt x="1" y="93"/>
                  <a:pt x="2" y="88"/>
                  <a:pt x="3" y="84"/>
                </a:cubicBez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26" name="Freeform 15"/>
          <p:cNvSpPr>
            <a:spLocks/>
          </p:cNvSpPr>
          <p:nvPr/>
        </p:nvSpPr>
        <p:spPr bwMode="auto">
          <a:xfrm>
            <a:off x="1209675" y="2617416"/>
            <a:ext cx="427038" cy="398462"/>
          </a:xfrm>
          <a:custGeom>
            <a:avLst/>
            <a:gdLst/>
            <a:ahLst/>
            <a:cxnLst>
              <a:cxn ang="0">
                <a:pos x="0" y="140"/>
              </a:cxn>
              <a:cxn ang="0">
                <a:pos x="1" y="131"/>
              </a:cxn>
              <a:cxn ang="0">
                <a:pos x="112" y="99"/>
              </a:cxn>
              <a:cxn ang="0">
                <a:pos x="150" y="10"/>
              </a:cxn>
              <a:cxn ang="0">
                <a:pos x="150" y="0"/>
              </a:cxn>
            </a:cxnLst>
            <a:rect l="0" t="0" r="r" b="b"/>
            <a:pathLst>
              <a:path w="150" h="140">
                <a:moveTo>
                  <a:pt x="0" y="140"/>
                </a:moveTo>
                <a:cubicBezTo>
                  <a:pt x="1" y="131"/>
                  <a:pt x="1" y="131"/>
                  <a:pt x="1" y="131"/>
                </a:cubicBezTo>
                <a:cubicBezTo>
                  <a:pt x="49" y="132"/>
                  <a:pt x="86" y="121"/>
                  <a:pt x="112" y="99"/>
                </a:cubicBezTo>
                <a:cubicBezTo>
                  <a:pt x="137" y="77"/>
                  <a:pt x="150" y="47"/>
                  <a:pt x="150" y="10"/>
                </a:cubicBezTo>
                <a:cubicBezTo>
                  <a:pt x="150" y="6"/>
                  <a:pt x="150" y="3"/>
                  <a:pt x="150" y="0"/>
                </a:cubicBez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0" name="Freeform 16"/>
          <p:cNvSpPr>
            <a:spLocks/>
          </p:cNvSpPr>
          <p:nvPr/>
        </p:nvSpPr>
        <p:spPr bwMode="auto">
          <a:xfrm>
            <a:off x="1155700" y="3015878"/>
            <a:ext cx="469900" cy="447675"/>
          </a:xfrm>
          <a:custGeom>
            <a:avLst/>
            <a:gdLst/>
            <a:ahLst/>
            <a:cxnLst>
              <a:cxn ang="0">
                <a:pos x="165" y="157"/>
              </a:cxn>
              <a:cxn ang="0">
                <a:pos x="82" y="123"/>
              </a:cxn>
              <a:cxn ang="0">
                <a:pos x="0" y="137"/>
              </a:cxn>
              <a:cxn ang="0">
                <a:pos x="19" y="0"/>
              </a:cxn>
            </a:cxnLst>
            <a:rect l="0" t="0" r="r" b="b"/>
            <a:pathLst>
              <a:path w="165" h="157">
                <a:moveTo>
                  <a:pt x="165" y="157"/>
                </a:moveTo>
                <a:cubicBezTo>
                  <a:pt x="142" y="134"/>
                  <a:pt x="114" y="123"/>
                  <a:pt x="82" y="123"/>
                </a:cubicBezTo>
                <a:cubicBezTo>
                  <a:pt x="59" y="123"/>
                  <a:pt x="32" y="128"/>
                  <a:pt x="0" y="137"/>
                </a:cubicBezTo>
                <a:cubicBezTo>
                  <a:pt x="19" y="0"/>
                  <a:pt x="19" y="0"/>
                  <a:pt x="19" y="0"/>
                </a:cubicBez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1" name="Freeform 17"/>
          <p:cNvSpPr>
            <a:spLocks/>
          </p:cNvSpPr>
          <p:nvPr/>
        </p:nvSpPr>
        <p:spPr bwMode="auto">
          <a:xfrm>
            <a:off x="1392238" y="3463553"/>
            <a:ext cx="352425" cy="768350"/>
          </a:xfrm>
          <a:custGeom>
            <a:avLst/>
            <a:gdLst/>
            <a:ahLst/>
            <a:cxnLst>
              <a:cxn ang="0">
                <a:pos x="0" y="270"/>
              </a:cxn>
              <a:cxn ang="0">
                <a:pos x="86" y="228"/>
              </a:cxn>
              <a:cxn ang="0">
                <a:pos x="124" y="114"/>
              </a:cxn>
              <a:cxn ang="0">
                <a:pos x="88" y="6"/>
              </a:cxn>
              <a:cxn ang="0">
                <a:pos x="82" y="0"/>
              </a:cxn>
            </a:cxnLst>
            <a:rect l="0" t="0" r="r" b="b"/>
            <a:pathLst>
              <a:path w="124" h="270">
                <a:moveTo>
                  <a:pt x="0" y="270"/>
                </a:moveTo>
                <a:cubicBezTo>
                  <a:pt x="34" y="269"/>
                  <a:pt x="63" y="255"/>
                  <a:pt x="86" y="228"/>
                </a:cubicBezTo>
                <a:cubicBezTo>
                  <a:pt x="111" y="200"/>
                  <a:pt x="124" y="162"/>
                  <a:pt x="124" y="114"/>
                </a:cubicBezTo>
                <a:cubicBezTo>
                  <a:pt x="124" y="68"/>
                  <a:pt x="112" y="33"/>
                  <a:pt x="88" y="6"/>
                </a:cubicBezTo>
                <a:cubicBezTo>
                  <a:pt x="86" y="4"/>
                  <a:pt x="84" y="2"/>
                  <a:pt x="82" y="0"/>
                </a:cubicBez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2" name="Freeform 18"/>
          <p:cNvSpPr>
            <a:spLocks/>
          </p:cNvSpPr>
          <p:nvPr/>
        </p:nvSpPr>
        <p:spPr bwMode="auto">
          <a:xfrm>
            <a:off x="998538" y="3869953"/>
            <a:ext cx="393700" cy="365125"/>
          </a:xfrm>
          <a:custGeom>
            <a:avLst/>
            <a:gdLst/>
            <a:ahLst/>
            <a:cxnLst>
              <a:cxn ang="0">
                <a:pos x="0" y="0"/>
              </a:cxn>
              <a:cxn ang="0">
                <a:pos x="43" y="92"/>
              </a:cxn>
              <a:cxn ang="0">
                <a:pos x="131" y="128"/>
              </a:cxn>
              <a:cxn ang="0">
                <a:pos x="138" y="127"/>
              </a:cxn>
            </a:cxnLst>
            <a:rect l="0" t="0" r="r" b="b"/>
            <a:pathLst>
              <a:path w="138" h="128">
                <a:moveTo>
                  <a:pt x="0" y="0"/>
                </a:moveTo>
                <a:cubicBezTo>
                  <a:pt x="6" y="40"/>
                  <a:pt x="20" y="71"/>
                  <a:pt x="43" y="92"/>
                </a:cubicBezTo>
                <a:cubicBezTo>
                  <a:pt x="67" y="116"/>
                  <a:pt x="96" y="128"/>
                  <a:pt x="131" y="128"/>
                </a:cubicBezTo>
                <a:cubicBezTo>
                  <a:pt x="133" y="128"/>
                  <a:pt x="136" y="128"/>
                  <a:pt x="138" y="127"/>
                </a:cubicBez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3" name="Freeform 19"/>
          <p:cNvSpPr>
            <a:spLocks/>
          </p:cNvSpPr>
          <p:nvPr/>
        </p:nvSpPr>
        <p:spPr bwMode="auto">
          <a:xfrm>
            <a:off x="515938" y="3844553"/>
            <a:ext cx="482600" cy="60325"/>
          </a:xfrm>
          <a:custGeom>
            <a:avLst/>
            <a:gdLst/>
            <a:ahLst/>
            <a:cxnLst>
              <a:cxn ang="0">
                <a:pos x="0" y="21"/>
              </a:cxn>
              <a:cxn ang="0">
                <a:pos x="168" y="0"/>
              </a:cxn>
              <a:cxn ang="0">
                <a:pos x="170" y="9"/>
              </a:cxn>
            </a:cxnLst>
            <a:rect l="0" t="0" r="r" b="b"/>
            <a:pathLst>
              <a:path w="170" h="21">
                <a:moveTo>
                  <a:pt x="0" y="21"/>
                </a:moveTo>
                <a:cubicBezTo>
                  <a:pt x="168" y="0"/>
                  <a:pt x="168" y="0"/>
                  <a:pt x="168" y="0"/>
                </a:cubicBezTo>
                <a:cubicBezTo>
                  <a:pt x="169" y="3"/>
                  <a:pt x="169" y="6"/>
                  <a:pt x="170" y="9"/>
                </a:cubicBez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pic>
        <p:nvPicPr>
          <p:cNvPr id="18" name="Picture 2"/>
          <p:cNvPicPr>
            <a:picLocks noChangeAspect="1" noChangeArrowheads="1"/>
          </p:cNvPicPr>
          <p:nvPr/>
        </p:nvPicPr>
        <p:blipFill>
          <a:blip r:embed="rId2" cstate="print"/>
          <a:srcRect/>
          <a:stretch>
            <a:fillRect/>
          </a:stretch>
        </p:blipFill>
        <p:spPr bwMode="auto">
          <a:xfrm>
            <a:off x="2915816" y="843558"/>
            <a:ext cx="5544616" cy="3242678"/>
          </a:xfrm>
          <a:prstGeom prst="rect">
            <a:avLst/>
          </a:prstGeom>
          <a:noFill/>
          <a:ln w="9525">
            <a:noFill/>
            <a:miter lim="800000"/>
            <a:headEnd/>
            <a:tailEnd/>
          </a:ln>
        </p:spPr>
      </p:pic>
      <p:sp>
        <p:nvSpPr>
          <p:cNvPr id="29" name="Text Box 77"/>
          <p:cNvSpPr txBox="1">
            <a:spLocks noChangeArrowheads="1"/>
          </p:cNvSpPr>
          <p:nvPr/>
        </p:nvSpPr>
        <p:spPr bwMode="auto">
          <a:xfrm>
            <a:off x="4572000" y="4227934"/>
            <a:ext cx="4392488" cy="792088"/>
          </a:xfrm>
          <a:prstGeom prst="rect">
            <a:avLst/>
          </a:prstGeom>
          <a:noFill/>
          <a:ln w="9525">
            <a:noFill/>
            <a:miter lim="800000"/>
            <a:headEnd/>
            <a:tailEnd/>
          </a:ln>
          <a:effectLst/>
        </p:spPr>
        <p:txBody>
          <a:bodyPr anchor="ctr"/>
          <a:lstStyle/>
          <a:p>
            <a:pPr algn="dist">
              <a:spcBef>
                <a:spcPct val="50000"/>
              </a:spcBef>
            </a:pPr>
            <a:r>
              <a:rPr lang="zh-CN" altLang="en-US" sz="32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微软雅黑" pitchFamily="34" charset="-122"/>
                <a:ea typeface="微软雅黑" pitchFamily="34" charset="-122"/>
              </a:rPr>
              <a:t>战略目标</a:t>
            </a:r>
            <a:endParaRPr lang="en-GB" altLang="zh-CN" sz="32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微软雅黑" pitchFamily="34" charset="-122"/>
              <a:ea typeface="微软雅黑" pitchFamily="34" charset="-122"/>
            </a:endParaRPr>
          </a:p>
        </p:txBody>
      </p:sp>
      <p:sp>
        <p:nvSpPr>
          <p:cNvPr id="36" name="Rectangle 37"/>
          <p:cNvSpPr>
            <a:spLocks noChangeArrowheads="1"/>
          </p:cNvSpPr>
          <p:nvPr/>
        </p:nvSpPr>
        <p:spPr bwMode="auto">
          <a:xfrm>
            <a:off x="3419872" y="1059582"/>
            <a:ext cx="4824536" cy="2664296"/>
          </a:xfrm>
          <a:prstGeom prst="rect">
            <a:avLst/>
          </a:prstGeom>
          <a:noFill/>
          <a:ln w="9525" algn="ctr">
            <a:noFill/>
            <a:miter lim="800000"/>
            <a:headEnd/>
            <a:tailEnd/>
          </a:ln>
          <a:effectLst/>
        </p:spPr>
        <p:txBody>
          <a:bodyPr anchor="t"/>
          <a:lstStyle/>
          <a:p>
            <a:pPr indent="144000" algn="just" defTabSz="330200">
              <a:lnSpc>
                <a:spcPts val="2600"/>
              </a:lnSpc>
              <a:spcBef>
                <a:spcPts val="600"/>
              </a:spcBef>
              <a:buFont typeface="Arial" pitchFamily="34" charset="0"/>
              <a:buChar char="•"/>
              <a:tabLst>
                <a:tab pos="8521700" algn="r"/>
              </a:tabLst>
            </a:pPr>
            <a:r>
              <a:rPr lang="zh-CN" altLang="en-US" dirty="0" smtClean="0">
                <a:solidFill>
                  <a:schemeClr val="tx1">
                    <a:lumMod val="75000"/>
                    <a:lumOff val="25000"/>
                  </a:schemeClr>
                </a:solidFill>
                <a:latin typeface="微软雅黑" pitchFamily="34" charset="-122"/>
                <a:ea typeface="微软雅黑" pitchFamily="34" charset="-122"/>
              </a:rPr>
              <a:t>打造灵活自助的支付平台</a:t>
            </a:r>
            <a:endParaRPr lang="en-US" altLang="zh-CN" dirty="0" smtClean="0">
              <a:solidFill>
                <a:schemeClr val="tx1">
                  <a:lumMod val="75000"/>
                  <a:lumOff val="25000"/>
                </a:schemeClr>
              </a:solidFill>
              <a:latin typeface="微软雅黑" pitchFamily="34" charset="-122"/>
              <a:ea typeface="微软雅黑" pitchFamily="34" charset="-122"/>
            </a:endParaRPr>
          </a:p>
          <a:p>
            <a:pPr indent="144000" algn="just" defTabSz="330200">
              <a:lnSpc>
                <a:spcPts val="2600"/>
              </a:lnSpc>
              <a:spcBef>
                <a:spcPts val="600"/>
              </a:spcBef>
              <a:buFont typeface="Arial" pitchFamily="34" charset="0"/>
              <a:buChar char="•"/>
              <a:tabLst>
                <a:tab pos="8521700" algn="r"/>
              </a:tabLst>
            </a:pPr>
            <a:r>
              <a:rPr lang="zh-CN" altLang="en-US" dirty="0" smtClean="0">
                <a:solidFill>
                  <a:schemeClr val="tx1">
                    <a:lumMod val="75000"/>
                    <a:lumOff val="25000"/>
                  </a:schemeClr>
                </a:solidFill>
                <a:latin typeface="微软雅黑" pitchFamily="34" charset="-122"/>
                <a:ea typeface="微软雅黑" pitchFamily="34" charset="-122"/>
              </a:rPr>
              <a:t>整合资源，聚焦关键行业应用</a:t>
            </a:r>
            <a:endParaRPr lang="en-US" altLang="zh-CN" dirty="0" smtClean="0">
              <a:solidFill>
                <a:schemeClr val="tx1">
                  <a:lumMod val="75000"/>
                  <a:lumOff val="25000"/>
                </a:schemeClr>
              </a:solidFill>
              <a:latin typeface="微软雅黑" pitchFamily="34" charset="-122"/>
              <a:ea typeface="微软雅黑" pitchFamily="34" charset="-122"/>
            </a:endParaRPr>
          </a:p>
          <a:p>
            <a:pPr indent="144000" algn="just" defTabSz="330200">
              <a:lnSpc>
                <a:spcPts val="2600"/>
              </a:lnSpc>
              <a:spcBef>
                <a:spcPts val="600"/>
              </a:spcBef>
              <a:buFont typeface="Arial" pitchFamily="34" charset="0"/>
              <a:buChar char="•"/>
              <a:tabLst>
                <a:tab pos="8521700" algn="r"/>
              </a:tabLst>
            </a:pPr>
            <a:r>
              <a:rPr lang="zh-CN" altLang="en-US" dirty="0" smtClean="0">
                <a:solidFill>
                  <a:schemeClr val="tx1">
                    <a:lumMod val="75000"/>
                    <a:lumOff val="25000"/>
                  </a:schemeClr>
                </a:solidFill>
                <a:latin typeface="微软雅黑" pitchFamily="34" charset="-122"/>
                <a:ea typeface="微软雅黑" pitchFamily="34" charset="-122"/>
              </a:rPr>
              <a:t>加强与各大银行及政府机构的深度合作</a:t>
            </a:r>
          </a:p>
          <a:p>
            <a:pPr indent="144000" algn="just" defTabSz="330200">
              <a:lnSpc>
                <a:spcPts val="2600"/>
              </a:lnSpc>
              <a:spcBef>
                <a:spcPts val="600"/>
              </a:spcBef>
              <a:buFont typeface="Arial" pitchFamily="34" charset="0"/>
              <a:buChar char="•"/>
              <a:tabLst>
                <a:tab pos="8521700" algn="r"/>
              </a:tabLst>
            </a:pPr>
            <a:r>
              <a:rPr lang="zh-CN" altLang="en-US" dirty="0" smtClean="0">
                <a:solidFill>
                  <a:schemeClr val="tx1">
                    <a:lumMod val="75000"/>
                    <a:lumOff val="25000"/>
                  </a:schemeClr>
                </a:solidFill>
                <a:latin typeface="微软雅黑" pitchFamily="34" charset="-122"/>
                <a:ea typeface="微软雅黑" pitchFamily="34" charset="-122"/>
              </a:rPr>
              <a:t>提高宝付核心竞争力</a:t>
            </a:r>
            <a:endParaRPr lang="en-US" altLang="zh-CN" dirty="0" smtClean="0">
              <a:solidFill>
                <a:schemeClr val="tx1">
                  <a:lumMod val="75000"/>
                  <a:lumOff val="25000"/>
                </a:schemeClr>
              </a:solidFill>
              <a:latin typeface="微软雅黑" pitchFamily="34" charset="-122"/>
              <a:ea typeface="微软雅黑" pitchFamily="34" charset="-122"/>
            </a:endParaRPr>
          </a:p>
          <a:p>
            <a:pPr indent="144000" algn="just" defTabSz="330200">
              <a:lnSpc>
                <a:spcPts val="2600"/>
              </a:lnSpc>
              <a:spcBef>
                <a:spcPts val="600"/>
              </a:spcBef>
              <a:buFont typeface="Arial" pitchFamily="34" charset="0"/>
              <a:buChar char="•"/>
              <a:tabLst>
                <a:tab pos="8521700" algn="r"/>
              </a:tabLst>
            </a:pPr>
            <a:r>
              <a:rPr lang="zh-CN" altLang="en-US" dirty="0" smtClean="0">
                <a:solidFill>
                  <a:schemeClr val="tx1">
                    <a:lumMod val="75000"/>
                    <a:lumOff val="25000"/>
                  </a:schemeClr>
                </a:solidFill>
                <a:latin typeface="微软雅黑" pitchFamily="34" charset="-122"/>
                <a:ea typeface="微软雅黑" pitchFamily="34" charset="-122"/>
              </a:rPr>
              <a:t>完善的运营安全和风险管理</a:t>
            </a:r>
          </a:p>
          <a:p>
            <a:pPr indent="144000" algn="just" defTabSz="330200">
              <a:lnSpc>
                <a:spcPts val="2600"/>
              </a:lnSpc>
              <a:spcBef>
                <a:spcPts val="600"/>
              </a:spcBef>
              <a:buFont typeface="Arial" pitchFamily="34" charset="0"/>
              <a:buChar char="•"/>
              <a:tabLst>
                <a:tab pos="8521700" algn="r"/>
              </a:tabLst>
            </a:pPr>
            <a:r>
              <a:rPr lang="zh-CN" altLang="en-US" dirty="0" smtClean="0">
                <a:solidFill>
                  <a:schemeClr val="tx1">
                    <a:lumMod val="75000"/>
                    <a:lumOff val="25000"/>
                  </a:schemeClr>
                </a:solidFill>
                <a:latin typeface="微软雅黑" pitchFamily="34" charset="-122"/>
                <a:ea typeface="微软雅黑" pitchFamily="34" charset="-122"/>
              </a:rPr>
              <a:t>提供一站式支付解决方案</a:t>
            </a:r>
            <a:endParaRPr lang="en-US" altLang="zh-CN" dirty="0" smtClean="0">
              <a:solidFill>
                <a:schemeClr val="tx1">
                  <a:lumMod val="75000"/>
                  <a:lumOff val="25000"/>
                </a:schemeClr>
              </a:solidFill>
              <a:latin typeface="微软雅黑" pitchFamily="34" charset="-122"/>
              <a:ea typeface="微软雅黑" pitchFamily="34" charset="-122"/>
            </a:endParaRPr>
          </a:p>
          <a:p>
            <a:pPr indent="144000" algn="just" defTabSz="330200">
              <a:lnSpc>
                <a:spcPts val="2600"/>
              </a:lnSpc>
              <a:spcBef>
                <a:spcPts val="600"/>
              </a:spcBef>
              <a:buFont typeface="Arial" pitchFamily="34" charset="0"/>
              <a:buChar char="•"/>
              <a:tabLst>
                <a:tab pos="8521700" algn="r"/>
              </a:tabLst>
            </a:pPr>
            <a:r>
              <a:rPr lang="zh-CN" altLang="zh-CN" dirty="0" smtClean="0">
                <a:solidFill>
                  <a:schemeClr val="tx1">
                    <a:lumMod val="75000"/>
                    <a:lumOff val="25000"/>
                  </a:schemeClr>
                </a:solidFill>
                <a:latin typeface="微软雅黑" pitchFamily="34" charset="-122"/>
                <a:ea typeface="微软雅黑" pitchFamily="34" charset="-122"/>
              </a:rPr>
              <a:t>一流的网上支付平台</a:t>
            </a:r>
            <a:endParaRPr lang="zh-CN" altLang="en-GB" dirty="0" smtClean="0">
              <a:solidFill>
                <a:schemeClr val="tx1">
                  <a:lumMod val="75000"/>
                  <a:lumOff val="25000"/>
                </a:schemeClr>
              </a:solidFill>
              <a:latin typeface="微软雅黑" pitchFamily="34" charset="-122"/>
              <a:ea typeface="微软雅黑"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200"/>
                                        <p:tgtEl>
                                          <p:spTgt spid="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200"/>
                                        <p:tgtEl>
                                          <p:spTgt spid="3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200"/>
                                        <p:tgtEl>
                                          <p:spTgt spid="3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200"/>
                                        <p:tgtEl>
                                          <p:spTgt spid="31"/>
                                        </p:tgtEl>
                                      </p:cBhvr>
                                    </p:animEffect>
                                  </p:childTnLst>
                                </p:cTn>
                              </p:par>
                              <p:par>
                                <p:cTn id="17" presetID="18" presetClass="entr" presetSubtype="9"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strips(upLeft)">
                                      <p:cBhvr>
                                        <p:cTn id="19" dur="200"/>
                                        <p:tgtEl>
                                          <p:spTgt spid="3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200"/>
                                        <p:tgtEl>
                                          <p:spTgt spid="26"/>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right)">
                                      <p:cBhvr>
                                        <p:cTn id="25" dur="200"/>
                                        <p:tgtEl>
                                          <p:spTgt spid="2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200"/>
                                        <p:tgtEl>
                                          <p:spTgt spid="24"/>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up)">
                                      <p:cBhvr>
                                        <p:cTn id="31" dur="200"/>
                                        <p:tgtEl>
                                          <p:spTgt spid="2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300"/>
                                        <p:tgtEl>
                                          <p:spTgt spid="22"/>
                                        </p:tgtEl>
                                      </p:cBhvr>
                                    </p:animEffect>
                                  </p:childTnLst>
                                </p:cTn>
                              </p:par>
                              <p:par>
                                <p:cTn id="35" presetID="42"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300"/>
                                        <p:tgtEl>
                                          <p:spTgt spid="29"/>
                                        </p:tgtEl>
                                      </p:cBhvr>
                                    </p:animEffect>
                                    <p:anim calcmode="lin" valueType="num">
                                      <p:cBhvr>
                                        <p:cTn id="38" dur="300" fill="hold"/>
                                        <p:tgtEl>
                                          <p:spTgt spid="29"/>
                                        </p:tgtEl>
                                        <p:attrNameLst>
                                          <p:attrName>ppt_x</p:attrName>
                                        </p:attrNameLst>
                                      </p:cBhvr>
                                      <p:tavLst>
                                        <p:tav tm="0">
                                          <p:val>
                                            <p:strVal val="#ppt_x"/>
                                          </p:val>
                                        </p:tav>
                                        <p:tav tm="100000">
                                          <p:val>
                                            <p:strVal val="#ppt_x"/>
                                          </p:val>
                                        </p:tav>
                                      </p:tavLst>
                                    </p:anim>
                                    <p:anim calcmode="lin" valueType="num">
                                      <p:cBhvr>
                                        <p:cTn id="39" dur="3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wipe(up)">
                                      <p:cBhvr>
                                        <p:cTn id="49" dur="3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30" grpId="0" animBg="1"/>
      <p:bldP spid="31" grpId="0" animBg="1"/>
      <p:bldP spid="32" grpId="0" animBg="1"/>
      <p:bldP spid="33" grpId="0" animBg="1"/>
      <p:bldP spid="29"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77"/>
          <p:cNvSpPr txBox="1">
            <a:spLocks noChangeArrowheads="1"/>
          </p:cNvSpPr>
          <p:nvPr/>
        </p:nvSpPr>
        <p:spPr bwMode="auto">
          <a:xfrm>
            <a:off x="4572000" y="4227934"/>
            <a:ext cx="4392488" cy="792088"/>
          </a:xfrm>
          <a:prstGeom prst="rect">
            <a:avLst/>
          </a:prstGeom>
          <a:noFill/>
          <a:ln w="9525">
            <a:noFill/>
            <a:miter lim="800000"/>
            <a:headEnd/>
            <a:tailEnd/>
          </a:ln>
          <a:effectLst/>
        </p:spPr>
        <p:txBody>
          <a:bodyPr anchor="ctr"/>
          <a:lstStyle/>
          <a:p>
            <a:pPr algn="dist">
              <a:spcBef>
                <a:spcPct val="50000"/>
              </a:spcBef>
            </a:pPr>
            <a:r>
              <a:rPr lang="zh-CN" altLang="en-US" sz="32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微软雅黑" pitchFamily="34" charset="-122"/>
                <a:ea typeface="微软雅黑" pitchFamily="34" charset="-122"/>
              </a:rPr>
              <a:t>企业文化</a:t>
            </a:r>
            <a:endParaRPr lang="en-GB" altLang="zh-CN" sz="32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微软雅黑" pitchFamily="34" charset="-122"/>
              <a:ea typeface="微软雅黑" pitchFamily="34" charset="-122"/>
            </a:endParaRPr>
          </a:p>
        </p:txBody>
      </p:sp>
      <p:sp>
        <p:nvSpPr>
          <p:cNvPr id="18" name="Line 10"/>
          <p:cNvSpPr>
            <a:spLocks noChangeShapeType="1"/>
          </p:cNvSpPr>
          <p:nvPr/>
        </p:nvSpPr>
        <p:spPr bwMode="auto">
          <a:xfrm>
            <a:off x="0" y="3720703"/>
            <a:ext cx="1417638" cy="1588"/>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19" name="Line 11"/>
          <p:cNvSpPr>
            <a:spLocks noChangeShapeType="1"/>
          </p:cNvSpPr>
          <p:nvPr/>
        </p:nvSpPr>
        <p:spPr bwMode="auto">
          <a:xfrm>
            <a:off x="1909763" y="4299942"/>
            <a:ext cx="7234237" cy="0"/>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28" name="Freeform 44"/>
          <p:cNvSpPr>
            <a:spLocks/>
          </p:cNvSpPr>
          <p:nvPr/>
        </p:nvSpPr>
        <p:spPr bwMode="auto">
          <a:xfrm>
            <a:off x="1924050" y="3234928"/>
            <a:ext cx="312738" cy="1065014"/>
          </a:xfrm>
          <a:custGeom>
            <a:avLst/>
            <a:gdLst/>
            <a:ahLst/>
            <a:cxnLst>
              <a:cxn ang="0">
                <a:pos x="197" y="0"/>
              </a:cxn>
              <a:cxn ang="0">
                <a:pos x="0" y="0"/>
              </a:cxn>
              <a:cxn ang="0">
                <a:pos x="0" y="306"/>
              </a:cxn>
            </a:cxnLst>
            <a:rect l="0" t="0" r="r" b="b"/>
            <a:pathLst>
              <a:path w="197" h="306">
                <a:moveTo>
                  <a:pt x="197" y="0"/>
                </a:moveTo>
                <a:lnTo>
                  <a:pt x="0" y="0"/>
                </a:lnTo>
                <a:lnTo>
                  <a:pt x="0" y="306"/>
                </a:ln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29" name="Freeform 45"/>
          <p:cNvSpPr>
            <a:spLocks/>
          </p:cNvSpPr>
          <p:nvPr/>
        </p:nvSpPr>
        <p:spPr bwMode="auto">
          <a:xfrm>
            <a:off x="1508125" y="980678"/>
            <a:ext cx="763588" cy="2254250"/>
          </a:xfrm>
          <a:custGeom>
            <a:avLst/>
            <a:gdLst/>
            <a:ahLst/>
            <a:cxnLst>
              <a:cxn ang="0">
                <a:pos x="0" y="0"/>
              </a:cxn>
              <a:cxn ang="0">
                <a:pos x="262" y="0"/>
              </a:cxn>
              <a:cxn ang="0">
                <a:pos x="262" y="1122"/>
              </a:cxn>
              <a:cxn ang="0">
                <a:pos x="481" y="1122"/>
              </a:cxn>
              <a:cxn ang="0">
                <a:pos x="481" y="1420"/>
              </a:cxn>
              <a:cxn ang="0">
                <a:pos x="459" y="1420"/>
              </a:cxn>
            </a:cxnLst>
            <a:rect l="0" t="0" r="r" b="b"/>
            <a:pathLst>
              <a:path w="481" h="1420">
                <a:moveTo>
                  <a:pt x="0" y="0"/>
                </a:moveTo>
                <a:lnTo>
                  <a:pt x="262" y="0"/>
                </a:lnTo>
                <a:lnTo>
                  <a:pt x="262" y="1122"/>
                </a:lnTo>
                <a:lnTo>
                  <a:pt x="481" y="1122"/>
                </a:lnTo>
                <a:lnTo>
                  <a:pt x="481" y="1420"/>
                </a:lnTo>
                <a:lnTo>
                  <a:pt x="459" y="1420"/>
                </a:ln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4" name="Freeform 46"/>
          <p:cNvSpPr>
            <a:spLocks/>
          </p:cNvSpPr>
          <p:nvPr/>
        </p:nvSpPr>
        <p:spPr bwMode="auto">
          <a:xfrm>
            <a:off x="255588" y="980678"/>
            <a:ext cx="1252537" cy="2219325"/>
          </a:xfrm>
          <a:custGeom>
            <a:avLst/>
            <a:gdLst/>
            <a:ahLst/>
            <a:cxnLst>
              <a:cxn ang="0">
                <a:pos x="0" y="1398"/>
              </a:cxn>
              <a:cxn ang="0">
                <a:pos x="0" y="1124"/>
              </a:cxn>
              <a:cxn ang="0">
                <a:pos x="764" y="0"/>
              </a:cxn>
              <a:cxn ang="0">
                <a:pos x="789" y="0"/>
              </a:cxn>
            </a:cxnLst>
            <a:rect l="0" t="0" r="r" b="b"/>
            <a:pathLst>
              <a:path w="789" h="1398">
                <a:moveTo>
                  <a:pt x="0" y="1398"/>
                </a:moveTo>
                <a:lnTo>
                  <a:pt x="0" y="1124"/>
                </a:lnTo>
                <a:lnTo>
                  <a:pt x="764" y="0"/>
                </a:lnTo>
                <a:lnTo>
                  <a:pt x="789" y="0"/>
                </a:ln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5" name="Freeform 47"/>
          <p:cNvSpPr>
            <a:spLocks/>
          </p:cNvSpPr>
          <p:nvPr/>
        </p:nvSpPr>
        <p:spPr bwMode="auto">
          <a:xfrm>
            <a:off x="255588" y="3200003"/>
            <a:ext cx="1144587" cy="523875"/>
          </a:xfrm>
          <a:custGeom>
            <a:avLst/>
            <a:gdLst/>
            <a:ahLst/>
            <a:cxnLst>
              <a:cxn ang="0">
                <a:pos x="721" y="330"/>
              </a:cxn>
              <a:cxn ang="0">
                <a:pos x="721" y="22"/>
              </a:cxn>
              <a:cxn ang="0">
                <a:pos x="0" y="22"/>
              </a:cxn>
              <a:cxn ang="0">
                <a:pos x="0" y="0"/>
              </a:cxn>
            </a:cxnLst>
            <a:rect l="0" t="0" r="r" b="b"/>
            <a:pathLst>
              <a:path w="721" h="330">
                <a:moveTo>
                  <a:pt x="721" y="330"/>
                </a:moveTo>
                <a:lnTo>
                  <a:pt x="721" y="22"/>
                </a:lnTo>
                <a:lnTo>
                  <a:pt x="0" y="22"/>
                </a:lnTo>
                <a:lnTo>
                  <a:pt x="0" y="0"/>
                </a:ln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6" name="Freeform 48"/>
          <p:cNvSpPr>
            <a:spLocks/>
          </p:cNvSpPr>
          <p:nvPr/>
        </p:nvSpPr>
        <p:spPr bwMode="auto">
          <a:xfrm>
            <a:off x="760413" y="1807766"/>
            <a:ext cx="639762" cy="954087"/>
          </a:xfrm>
          <a:custGeom>
            <a:avLst/>
            <a:gdLst/>
            <a:ahLst/>
            <a:cxnLst>
              <a:cxn ang="0">
                <a:pos x="403" y="601"/>
              </a:cxn>
              <a:cxn ang="0">
                <a:pos x="403" y="0"/>
              </a:cxn>
              <a:cxn ang="0">
                <a:pos x="0" y="601"/>
              </a:cxn>
              <a:cxn ang="0">
                <a:pos x="403" y="601"/>
              </a:cxn>
            </a:cxnLst>
            <a:rect l="0" t="0" r="r" b="b"/>
            <a:pathLst>
              <a:path w="403" h="601">
                <a:moveTo>
                  <a:pt x="403" y="601"/>
                </a:moveTo>
                <a:lnTo>
                  <a:pt x="403" y="0"/>
                </a:lnTo>
                <a:lnTo>
                  <a:pt x="0" y="601"/>
                </a:lnTo>
                <a:lnTo>
                  <a:pt x="403" y="601"/>
                </a:lnTo>
                <a:close/>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24" name="Rectangle 1"/>
          <p:cNvSpPr>
            <a:spLocks noChangeArrowheads="1"/>
          </p:cNvSpPr>
          <p:nvPr/>
        </p:nvSpPr>
        <p:spPr bwMode="auto">
          <a:xfrm>
            <a:off x="2255023" y="765448"/>
            <a:ext cx="3861781" cy="34624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algn="l" defTabSz="914400" rtl="0" eaLnBrk="1" fontAlgn="base" latinLnBrk="0" hangingPunct="1">
              <a:lnSpc>
                <a:spcPct val="100000"/>
              </a:lnSpc>
              <a:buClrTx/>
              <a:buSzTx/>
              <a:buFontTx/>
              <a:buNone/>
              <a:tabLst/>
            </a:pPr>
            <a:r>
              <a:rPr lang="zh-CN" altLang="en-US" sz="1600" b="1" dirty="0" smtClean="0">
                <a:solidFill>
                  <a:schemeClr val="tx1">
                    <a:lumMod val="75000"/>
                    <a:lumOff val="25000"/>
                  </a:schemeClr>
                </a:solidFill>
                <a:latin typeface="微软雅黑" pitchFamily="34" charset="-122"/>
                <a:ea typeface="微软雅黑" pitchFamily="34" charset="-122"/>
              </a:rPr>
              <a:t>我们的理念：</a:t>
            </a:r>
            <a:r>
              <a:rPr lang="zh-CN" altLang="en-US" sz="1600" dirty="0" smtClean="0">
                <a:solidFill>
                  <a:schemeClr val="tx1">
                    <a:lumMod val="75000"/>
                    <a:lumOff val="25000"/>
                  </a:schemeClr>
                </a:solidFill>
                <a:latin typeface="微软雅黑" pitchFamily="34" charset="-122"/>
                <a:ea typeface="微软雅黑" pitchFamily="34" charset="-122"/>
              </a:rPr>
              <a:t>灵活自助</a:t>
            </a:r>
          </a:p>
          <a:p>
            <a:pPr marL="0" marR="0" lvl="0" algn="l" defTabSz="914400" rtl="0" eaLnBrk="0" fontAlgn="base" latinLnBrk="0" hangingPunct="0">
              <a:lnSpc>
                <a:spcPct val="100000"/>
              </a:lnSpc>
              <a:buClrTx/>
              <a:buSzTx/>
              <a:buFontTx/>
              <a:buNone/>
              <a:tabLst/>
            </a:pPr>
            <a:r>
              <a:rPr lang="zh-CN" altLang="en-US" sz="1600" b="1" dirty="0" smtClean="0">
                <a:solidFill>
                  <a:schemeClr val="tx1">
                    <a:lumMod val="75000"/>
                    <a:lumOff val="25000"/>
                  </a:schemeClr>
                </a:solidFill>
                <a:latin typeface="微软雅黑" pitchFamily="34" charset="-122"/>
                <a:ea typeface="微软雅黑" pitchFamily="34" charset="-122"/>
              </a:rPr>
              <a:t>我们的价值观：</a:t>
            </a:r>
            <a:r>
              <a:rPr lang="zh-CN" altLang="zh-CN" sz="1600" dirty="0" smtClean="0">
                <a:solidFill>
                  <a:schemeClr val="tx1">
                    <a:lumMod val="75000"/>
                    <a:lumOff val="25000"/>
                  </a:schemeClr>
                </a:solidFill>
                <a:latin typeface="微软雅黑" pitchFamily="34" charset="-122"/>
                <a:ea typeface="微软雅黑" pitchFamily="34" charset="-122"/>
              </a:rPr>
              <a:t>融通四海</a:t>
            </a:r>
            <a:endParaRPr lang="en-US" altLang="zh-CN" sz="1600" dirty="0" smtClean="0">
              <a:solidFill>
                <a:schemeClr val="tx1">
                  <a:lumMod val="75000"/>
                  <a:lumOff val="25000"/>
                </a:schemeClr>
              </a:solidFill>
              <a:latin typeface="微软雅黑" pitchFamily="34" charset="-122"/>
              <a:ea typeface="微软雅黑" pitchFamily="34" charset="-122"/>
            </a:endParaRPr>
          </a:p>
          <a:p>
            <a:pPr lvl="0"/>
            <a:r>
              <a:rPr lang="zh-CN" altLang="zh-CN" sz="1100" b="1" dirty="0">
                <a:latin typeface="微软雅黑" panose="020B0503020204020204" pitchFamily="34" charset="-122"/>
                <a:ea typeface="微软雅黑" panose="020B0503020204020204" pitchFamily="34" charset="-122"/>
              </a:rPr>
              <a:t>漫道人，追求卓越</a:t>
            </a:r>
            <a:endParaRPr lang="zh-CN" altLang="zh-CN" sz="1000" dirty="0">
              <a:latin typeface="微软雅黑" panose="020B0503020204020204" pitchFamily="34" charset="-122"/>
              <a:ea typeface="微软雅黑" panose="020B0503020204020204" pitchFamily="34" charset="-122"/>
            </a:endParaRPr>
          </a:p>
          <a:p>
            <a:pPr marL="172800" lvl="1" indent="-171450">
              <a:buFont typeface="Arial" panose="020B0604020202020204" pitchFamily="34" charset="0"/>
              <a:buChar char="•"/>
            </a:pPr>
            <a:r>
              <a:rPr lang="zh-CN" altLang="zh-CN" sz="1100" dirty="0">
                <a:latin typeface="微软雅黑" panose="020B0503020204020204" pitchFamily="34" charset="-122"/>
                <a:ea typeface="微软雅黑" panose="020B0503020204020204" pitchFamily="34" charset="-122"/>
              </a:rPr>
              <a:t>严格要求自己的言行举止，珍惜个人信用：言必行、行必果。</a:t>
            </a:r>
            <a:endParaRPr lang="zh-CN" altLang="zh-CN" sz="1000" dirty="0">
              <a:latin typeface="微软雅黑" panose="020B0503020204020204" pitchFamily="34" charset="-122"/>
              <a:ea typeface="微软雅黑" panose="020B0503020204020204" pitchFamily="34" charset="-122"/>
            </a:endParaRPr>
          </a:p>
          <a:p>
            <a:pPr marL="172800" lvl="1" indent="-171450">
              <a:buFont typeface="Arial" panose="020B0604020202020204" pitchFamily="34" charset="0"/>
              <a:buChar char="•"/>
            </a:pPr>
            <a:r>
              <a:rPr lang="zh-CN" altLang="zh-CN" sz="1100" dirty="0">
                <a:latin typeface="微软雅黑" panose="020B0503020204020204" pitchFamily="34" charset="-122"/>
                <a:ea typeface="微软雅黑" panose="020B0503020204020204" pitchFamily="34" charset="-122"/>
              </a:rPr>
              <a:t>高质高效完成工作，并设定更高更远目标。</a:t>
            </a:r>
            <a:endParaRPr lang="zh-CN" altLang="zh-CN" sz="1000" dirty="0">
              <a:latin typeface="微软雅黑" panose="020B0503020204020204" pitchFamily="34" charset="-122"/>
              <a:ea typeface="微软雅黑" panose="020B0503020204020204" pitchFamily="34" charset="-122"/>
            </a:endParaRPr>
          </a:p>
          <a:p>
            <a:pPr marL="172800" lvl="1" indent="-171450">
              <a:buFont typeface="Arial" panose="020B0604020202020204" pitchFamily="34" charset="0"/>
              <a:buChar char="•"/>
            </a:pPr>
            <a:r>
              <a:rPr lang="zh-CN" altLang="zh-CN" sz="1100" dirty="0">
                <a:latin typeface="微软雅黑" panose="020B0503020204020204" pitchFamily="34" charset="-122"/>
                <a:ea typeface="微软雅黑" panose="020B0503020204020204" pitchFamily="34" charset="-122"/>
              </a:rPr>
              <a:t>敢于并积极挑担子、挑大担子，并挑出成绩。</a:t>
            </a:r>
            <a:endParaRPr lang="zh-CN" altLang="zh-CN" sz="1000" dirty="0">
              <a:latin typeface="微软雅黑" panose="020B0503020204020204" pitchFamily="34" charset="-122"/>
              <a:ea typeface="微软雅黑" panose="020B0503020204020204" pitchFamily="34" charset="-122"/>
            </a:endParaRPr>
          </a:p>
          <a:p>
            <a:pPr marL="172800" lvl="1" indent="-171450">
              <a:buFont typeface="Arial" panose="020B0604020202020204" pitchFamily="34" charset="0"/>
              <a:buChar char="•"/>
            </a:pPr>
            <a:r>
              <a:rPr lang="zh-CN" altLang="zh-CN" sz="1100" dirty="0">
                <a:latin typeface="微软雅黑" panose="020B0503020204020204" pitchFamily="34" charset="-122"/>
                <a:ea typeface="微软雅黑" panose="020B0503020204020204" pitchFamily="34" charset="-122"/>
              </a:rPr>
              <a:t>专业化生存：制造行业内领先思想和产品。</a:t>
            </a:r>
            <a:endParaRPr lang="zh-CN" altLang="zh-CN" sz="1000" dirty="0">
              <a:latin typeface="微软雅黑" panose="020B0503020204020204" pitchFamily="34" charset="-122"/>
              <a:ea typeface="微软雅黑" panose="020B0503020204020204" pitchFamily="34" charset="-122"/>
            </a:endParaRPr>
          </a:p>
          <a:p>
            <a:pPr marL="172800" lvl="1" indent="-171450">
              <a:buFont typeface="Arial" panose="020B0604020202020204" pitchFamily="34" charset="0"/>
              <a:buChar char="•"/>
            </a:pPr>
            <a:r>
              <a:rPr lang="zh-CN" altLang="zh-CN" sz="1100" dirty="0">
                <a:latin typeface="微软雅黑" panose="020B0503020204020204" pitchFamily="34" charset="-122"/>
                <a:ea typeface="微软雅黑" panose="020B0503020204020204" pitchFamily="34" charset="-122"/>
              </a:rPr>
              <a:t>没有机会创造机会，没有平台创造平台。</a:t>
            </a:r>
            <a:endParaRPr lang="zh-CN" altLang="zh-CN" sz="1000" dirty="0">
              <a:latin typeface="微软雅黑" panose="020B0503020204020204" pitchFamily="34" charset="-122"/>
              <a:ea typeface="微软雅黑" panose="020B0503020204020204" pitchFamily="34" charset="-122"/>
            </a:endParaRPr>
          </a:p>
          <a:p>
            <a:pPr lvl="0"/>
            <a:r>
              <a:rPr lang="zh-CN" altLang="zh-CN" sz="1100" b="1" dirty="0">
                <a:latin typeface="微软雅黑" panose="020B0503020204020204" pitchFamily="34" charset="-122"/>
                <a:ea typeface="微软雅黑" panose="020B0503020204020204" pitchFamily="34" charset="-122"/>
              </a:rPr>
              <a:t>漫道团队</a:t>
            </a:r>
            <a:endParaRPr lang="zh-CN" altLang="zh-CN" sz="1000" dirty="0">
              <a:latin typeface="微软雅黑" panose="020B0503020204020204" pitchFamily="34" charset="-122"/>
              <a:ea typeface="微软雅黑" panose="020B0503020204020204" pitchFamily="34" charset="-122"/>
            </a:endParaRPr>
          </a:p>
          <a:p>
            <a:pPr marL="172800" lvl="1" indent="-171450">
              <a:buFont typeface="Arial" panose="020B0604020202020204" pitchFamily="34" charset="0"/>
              <a:buChar char="•"/>
            </a:pPr>
            <a:r>
              <a:rPr lang="zh-CN" altLang="zh-CN" sz="1100" dirty="0">
                <a:latin typeface="微软雅黑" panose="020B0503020204020204" pitchFamily="34" charset="-122"/>
                <a:ea typeface="微软雅黑" panose="020B0503020204020204" pitchFamily="34" charset="-122"/>
              </a:rPr>
              <a:t>遵循流程和制度，对阶段性存在的问题提出自己的完善意见并运做快速执行。</a:t>
            </a:r>
          </a:p>
          <a:p>
            <a:pPr marL="172800" lvl="1" indent="-171450">
              <a:buFont typeface="Arial" panose="020B0604020202020204" pitchFamily="34" charset="0"/>
              <a:buChar char="•"/>
            </a:pPr>
            <a:r>
              <a:rPr lang="zh-CN" altLang="zh-CN" sz="1100" dirty="0">
                <a:latin typeface="微软雅黑" panose="020B0503020204020204" pitchFamily="34" charset="-122"/>
                <a:ea typeface="微软雅黑" panose="020B0503020204020204" pitchFamily="34" charset="-122"/>
              </a:rPr>
              <a:t>积极沟通深入磨合，勇于承认错误，处理问题公开透明、公正合理。</a:t>
            </a:r>
          </a:p>
          <a:p>
            <a:pPr marL="172800" lvl="1" indent="-171450">
              <a:buFont typeface="Arial" panose="020B0604020202020204" pitchFamily="34" charset="0"/>
              <a:buChar char="•"/>
            </a:pPr>
            <a:r>
              <a:rPr lang="zh-CN" altLang="zh-CN" sz="1100" dirty="0">
                <a:latin typeface="微软雅黑" panose="020B0503020204020204" pitchFamily="34" charset="-122"/>
                <a:ea typeface="微软雅黑" panose="020B0503020204020204" pitchFamily="34" charset="-122"/>
              </a:rPr>
              <a:t>不传播负面消息，随时随地展示胸怀与大爱，正确引导他人。</a:t>
            </a:r>
          </a:p>
          <a:p>
            <a:pPr marL="172800" lvl="1" indent="-171450">
              <a:buFont typeface="Arial" panose="020B0604020202020204" pitchFamily="34" charset="0"/>
              <a:buChar char="•"/>
            </a:pPr>
            <a:r>
              <a:rPr lang="zh-CN" altLang="zh-CN" sz="1100" dirty="0">
                <a:latin typeface="微软雅黑" panose="020B0503020204020204" pitchFamily="34" charset="-122"/>
                <a:ea typeface="微软雅黑" panose="020B0503020204020204" pitchFamily="34" charset="-122"/>
              </a:rPr>
              <a:t>制造和拥抱变化，对变化产生的困难能够迅速调整，抓住背后的机会。</a:t>
            </a:r>
          </a:p>
          <a:p>
            <a:pPr marL="172800" lvl="1" indent="-171450">
              <a:buFont typeface="Arial" panose="020B0604020202020204" pitchFamily="34" charset="0"/>
              <a:buChar char="•"/>
            </a:pPr>
            <a:r>
              <a:rPr lang="zh-CN" altLang="zh-CN" sz="1100" dirty="0">
                <a:latin typeface="微软雅黑" panose="020B0503020204020204" pitchFamily="34" charset="-122"/>
                <a:ea typeface="微软雅黑" panose="020B0503020204020204" pitchFamily="34" charset="-122"/>
              </a:rPr>
              <a:t>抛弃个人英雄主义，怀感恩之心共同携手低调前行</a:t>
            </a:r>
            <a:r>
              <a:rPr lang="zh-CN" altLang="zh-CN" sz="1100" dirty="0" smtClean="0">
                <a:latin typeface="微软雅黑" panose="020B0503020204020204" pitchFamily="34" charset="-122"/>
                <a:ea typeface="微软雅黑" panose="020B0503020204020204" pitchFamily="34" charset="-122"/>
              </a:rPr>
              <a:t>。</a:t>
            </a:r>
            <a:endParaRPr lang="zh-CN" altLang="zh-CN" sz="1100" dirty="0">
              <a:latin typeface="微软雅黑" panose="020B0503020204020204" pitchFamily="34" charset="-122"/>
              <a:ea typeface="微软雅黑" panose="020B0503020204020204" pitchFamily="34" charset="-122"/>
            </a:endParaRPr>
          </a:p>
        </p:txBody>
      </p:sp>
      <p:grpSp>
        <p:nvGrpSpPr>
          <p:cNvPr id="25" name="组合 24"/>
          <p:cNvGrpSpPr/>
          <p:nvPr/>
        </p:nvGrpSpPr>
        <p:grpSpPr>
          <a:xfrm>
            <a:off x="6156175" y="699542"/>
            <a:ext cx="2987826" cy="3322888"/>
            <a:chOff x="6156175" y="483518"/>
            <a:chExt cx="2996243" cy="3744416"/>
          </a:xfrm>
        </p:grpSpPr>
        <p:pic>
          <p:nvPicPr>
            <p:cNvPr id="13313" name="Picture 1"/>
            <p:cNvPicPr>
              <a:picLocks noChangeAspect="1" noChangeArrowheads="1"/>
            </p:cNvPicPr>
            <p:nvPr/>
          </p:nvPicPr>
          <p:blipFill>
            <a:blip r:embed="rId2" cstate="print"/>
            <a:srcRect/>
            <a:stretch>
              <a:fillRect/>
            </a:stretch>
          </p:blipFill>
          <p:spPr bwMode="auto">
            <a:xfrm>
              <a:off x="6156175" y="2355726"/>
              <a:ext cx="2996243" cy="1872208"/>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6156176" y="504519"/>
              <a:ext cx="1224136" cy="1851207"/>
            </a:xfrm>
            <a:prstGeom prst="rect">
              <a:avLst/>
            </a:prstGeom>
            <a:noFill/>
            <a:ln w="9525">
              <a:noFill/>
              <a:miter lim="800000"/>
              <a:headEnd/>
              <a:tailEnd/>
            </a:ln>
          </p:spPr>
        </p:pic>
        <p:pic>
          <p:nvPicPr>
            <p:cNvPr id="13316" name="Picture 4"/>
            <p:cNvPicPr>
              <a:picLocks noChangeAspect="1" noChangeArrowheads="1"/>
            </p:cNvPicPr>
            <p:nvPr/>
          </p:nvPicPr>
          <p:blipFill>
            <a:blip r:embed="rId4" cstate="print"/>
            <a:srcRect r="10374"/>
            <a:stretch>
              <a:fillRect/>
            </a:stretch>
          </p:blipFill>
          <p:spPr bwMode="auto">
            <a:xfrm>
              <a:off x="7380312" y="483518"/>
              <a:ext cx="1763688" cy="1872208"/>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300"/>
                                        <p:tgtEl>
                                          <p:spTgt spid="18"/>
                                        </p:tgtEl>
                                      </p:cBhvr>
                                    </p:animEffect>
                                  </p:childTnLst>
                                </p:cTn>
                              </p:par>
                              <p:par>
                                <p:cTn id="8" presetID="18" presetClass="entr" presetSubtype="9"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strips(upLeft)">
                                      <p:cBhvr>
                                        <p:cTn id="10" dur="200"/>
                                        <p:tgtEl>
                                          <p:spTgt spid="3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left)">
                                      <p:cBhvr>
                                        <p:cTn id="13" dur="200"/>
                                        <p:tgtEl>
                                          <p:spTgt spid="34"/>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strips(downRight)">
                                      <p:cBhvr>
                                        <p:cTn id="16" dur="200"/>
                                        <p:tgtEl>
                                          <p:spTgt spid="29"/>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up)">
                                      <p:cBhvr>
                                        <p:cTn id="19" dur="200"/>
                                        <p:tgtEl>
                                          <p:spTgt spid="36"/>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strips(downLeft)">
                                      <p:cBhvr>
                                        <p:cTn id="22" dur="200"/>
                                        <p:tgtEl>
                                          <p:spTgt spid="2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300"/>
                                        <p:tgtEl>
                                          <p:spTgt spid="19"/>
                                        </p:tgtEl>
                                      </p:cBhvr>
                                    </p:animEffect>
                                  </p:childTnLst>
                                </p:cTn>
                              </p:par>
                              <p:par>
                                <p:cTn id="26" presetID="42"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300"/>
                                        <p:tgtEl>
                                          <p:spTgt spid="20"/>
                                        </p:tgtEl>
                                      </p:cBhvr>
                                    </p:animEffect>
                                    <p:anim calcmode="lin" valueType="num">
                                      <p:cBhvr>
                                        <p:cTn id="29" dur="300" fill="hold"/>
                                        <p:tgtEl>
                                          <p:spTgt spid="20"/>
                                        </p:tgtEl>
                                        <p:attrNameLst>
                                          <p:attrName>ppt_x</p:attrName>
                                        </p:attrNameLst>
                                      </p:cBhvr>
                                      <p:tavLst>
                                        <p:tav tm="0">
                                          <p:val>
                                            <p:strVal val="#ppt_x"/>
                                          </p:val>
                                        </p:tav>
                                        <p:tav tm="100000">
                                          <p:val>
                                            <p:strVal val="#ppt_x"/>
                                          </p:val>
                                        </p:tav>
                                      </p:tavLst>
                                    </p:anim>
                                    <p:anim calcmode="lin" valueType="num">
                                      <p:cBhvr>
                                        <p:cTn id="30" dur="3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up)">
                                      <p:cBhvr>
                                        <p:cTn id="40"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8" grpId="0" animBg="1"/>
      <p:bldP spid="19" grpId="0" animBg="1"/>
      <p:bldP spid="28" grpId="0" animBg="1"/>
      <p:bldP spid="29" grpId="0" animBg="1"/>
      <p:bldP spid="34" grpId="0" animBg="1"/>
      <p:bldP spid="35" grpId="0" animBg="1"/>
      <p:bldP spid="36" grpId="0" animBg="1"/>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77"/>
          <p:cNvSpPr txBox="1">
            <a:spLocks noChangeArrowheads="1"/>
          </p:cNvSpPr>
          <p:nvPr/>
        </p:nvSpPr>
        <p:spPr bwMode="auto">
          <a:xfrm>
            <a:off x="4572000" y="4227934"/>
            <a:ext cx="4392488" cy="792088"/>
          </a:xfrm>
          <a:prstGeom prst="rect">
            <a:avLst/>
          </a:prstGeom>
          <a:noFill/>
          <a:ln w="9525">
            <a:noFill/>
            <a:miter lim="800000"/>
            <a:headEnd/>
            <a:tailEnd/>
          </a:ln>
          <a:effectLst/>
        </p:spPr>
        <p:txBody>
          <a:bodyPr anchor="ctr"/>
          <a:lstStyle/>
          <a:p>
            <a:pPr algn="dist">
              <a:spcBef>
                <a:spcPct val="50000"/>
              </a:spcBef>
            </a:pPr>
            <a:r>
              <a:rPr lang="zh-CN" altLang="en-US" sz="32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微软雅黑" pitchFamily="34" charset="-122"/>
                <a:ea typeface="微软雅黑" pitchFamily="34" charset="-122"/>
              </a:rPr>
              <a:t>企业文化</a:t>
            </a:r>
            <a:endParaRPr lang="en-GB" altLang="zh-CN" sz="32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微软雅黑" pitchFamily="34" charset="-122"/>
              <a:ea typeface="微软雅黑" pitchFamily="34" charset="-122"/>
            </a:endParaRPr>
          </a:p>
        </p:txBody>
      </p:sp>
      <p:sp>
        <p:nvSpPr>
          <p:cNvPr id="18" name="Line 10"/>
          <p:cNvSpPr>
            <a:spLocks noChangeShapeType="1"/>
          </p:cNvSpPr>
          <p:nvPr/>
        </p:nvSpPr>
        <p:spPr bwMode="auto">
          <a:xfrm>
            <a:off x="0" y="3720703"/>
            <a:ext cx="1417638" cy="1588"/>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19" name="Line 11"/>
          <p:cNvSpPr>
            <a:spLocks noChangeShapeType="1"/>
          </p:cNvSpPr>
          <p:nvPr/>
        </p:nvSpPr>
        <p:spPr bwMode="auto">
          <a:xfrm>
            <a:off x="1909763" y="4299942"/>
            <a:ext cx="7234237" cy="0"/>
          </a:xfrm>
          <a:prstGeom prst="line">
            <a:avLst/>
          </a:prstGeom>
          <a:noFill/>
          <a:ln w="57150">
            <a:solidFill>
              <a:schemeClr val="accent1">
                <a:lumMod val="60000"/>
                <a:lumOff val="40000"/>
              </a:schemeClr>
            </a:solidFill>
            <a:miter lim="800000"/>
            <a:headEnd/>
            <a:tailEnd/>
          </a:ln>
        </p:spPr>
        <p:txBody>
          <a:bodyPr/>
          <a:lstStyle/>
          <a:p>
            <a:endParaRPr lang="zh-CN" altLang="en-US">
              <a:latin typeface="微软雅黑" pitchFamily="34" charset="-122"/>
              <a:ea typeface="微软雅黑" pitchFamily="34" charset="-122"/>
            </a:endParaRPr>
          </a:p>
        </p:txBody>
      </p:sp>
      <p:sp>
        <p:nvSpPr>
          <p:cNvPr id="28" name="Freeform 44"/>
          <p:cNvSpPr>
            <a:spLocks/>
          </p:cNvSpPr>
          <p:nvPr/>
        </p:nvSpPr>
        <p:spPr bwMode="auto">
          <a:xfrm>
            <a:off x="1924050" y="3234928"/>
            <a:ext cx="312738" cy="1065014"/>
          </a:xfrm>
          <a:custGeom>
            <a:avLst/>
            <a:gdLst/>
            <a:ahLst/>
            <a:cxnLst>
              <a:cxn ang="0">
                <a:pos x="197" y="0"/>
              </a:cxn>
              <a:cxn ang="0">
                <a:pos x="0" y="0"/>
              </a:cxn>
              <a:cxn ang="0">
                <a:pos x="0" y="306"/>
              </a:cxn>
            </a:cxnLst>
            <a:rect l="0" t="0" r="r" b="b"/>
            <a:pathLst>
              <a:path w="197" h="306">
                <a:moveTo>
                  <a:pt x="197" y="0"/>
                </a:moveTo>
                <a:lnTo>
                  <a:pt x="0" y="0"/>
                </a:lnTo>
                <a:lnTo>
                  <a:pt x="0" y="306"/>
                </a:ln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29" name="Freeform 45"/>
          <p:cNvSpPr>
            <a:spLocks/>
          </p:cNvSpPr>
          <p:nvPr/>
        </p:nvSpPr>
        <p:spPr bwMode="auto">
          <a:xfrm>
            <a:off x="1508125" y="980678"/>
            <a:ext cx="763588" cy="2254250"/>
          </a:xfrm>
          <a:custGeom>
            <a:avLst/>
            <a:gdLst/>
            <a:ahLst/>
            <a:cxnLst>
              <a:cxn ang="0">
                <a:pos x="0" y="0"/>
              </a:cxn>
              <a:cxn ang="0">
                <a:pos x="262" y="0"/>
              </a:cxn>
              <a:cxn ang="0">
                <a:pos x="262" y="1122"/>
              </a:cxn>
              <a:cxn ang="0">
                <a:pos x="481" y="1122"/>
              </a:cxn>
              <a:cxn ang="0">
                <a:pos x="481" y="1420"/>
              </a:cxn>
              <a:cxn ang="0">
                <a:pos x="459" y="1420"/>
              </a:cxn>
            </a:cxnLst>
            <a:rect l="0" t="0" r="r" b="b"/>
            <a:pathLst>
              <a:path w="481" h="1420">
                <a:moveTo>
                  <a:pt x="0" y="0"/>
                </a:moveTo>
                <a:lnTo>
                  <a:pt x="262" y="0"/>
                </a:lnTo>
                <a:lnTo>
                  <a:pt x="262" y="1122"/>
                </a:lnTo>
                <a:lnTo>
                  <a:pt x="481" y="1122"/>
                </a:lnTo>
                <a:lnTo>
                  <a:pt x="481" y="1420"/>
                </a:lnTo>
                <a:lnTo>
                  <a:pt x="459" y="1420"/>
                </a:ln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4" name="Freeform 46"/>
          <p:cNvSpPr>
            <a:spLocks/>
          </p:cNvSpPr>
          <p:nvPr/>
        </p:nvSpPr>
        <p:spPr bwMode="auto">
          <a:xfrm>
            <a:off x="255588" y="980678"/>
            <a:ext cx="1252537" cy="2219325"/>
          </a:xfrm>
          <a:custGeom>
            <a:avLst/>
            <a:gdLst/>
            <a:ahLst/>
            <a:cxnLst>
              <a:cxn ang="0">
                <a:pos x="0" y="1398"/>
              </a:cxn>
              <a:cxn ang="0">
                <a:pos x="0" y="1124"/>
              </a:cxn>
              <a:cxn ang="0">
                <a:pos x="764" y="0"/>
              </a:cxn>
              <a:cxn ang="0">
                <a:pos x="789" y="0"/>
              </a:cxn>
            </a:cxnLst>
            <a:rect l="0" t="0" r="r" b="b"/>
            <a:pathLst>
              <a:path w="789" h="1398">
                <a:moveTo>
                  <a:pt x="0" y="1398"/>
                </a:moveTo>
                <a:lnTo>
                  <a:pt x="0" y="1124"/>
                </a:lnTo>
                <a:lnTo>
                  <a:pt x="764" y="0"/>
                </a:lnTo>
                <a:lnTo>
                  <a:pt x="789" y="0"/>
                </a:ln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5" name="Freeform 47"/>
          <p:cNvSpPr>
            <a:spLocks/>
          </p:cNvSpPr>
          <p:nvPr/>
        </p:nvSpPr>
        <p:spPr bwMode="auto">
          <a:xfrm>
            <a:off x="255588" y="3200003"/>
            <a:ext cx="1144587" cy="523875"/>
          </a:xfrm>
          <a:custGeom>
            <a:avLst/>
            <a:gdLst/>
            <a:ahLst/>
            <a:cxnLst>
              <a:cxn ang="0">
                <a:pos x="721" y="330"/>
              </a:cxn>
              <a:cxn ang="0">
                <a:pos x="721" y="22"/>
              </a:cxn>
              <a:cxn ang="0">
                <a:pos x="0" y="22"/>
              </a:cxn>
              <a:cxn ang="0">
                <a:pos x="0" y="0"/>
              </a:cxn>
            </a:cxnLst>
            <a:rect l="0" t="0" r="r" b="b"/>
            <a:pathLst>
              <a:path w="721" h="330">
                <a:moveTo>
                  <a:pt x="721" y="330"/>
                </a:moveTo>
                <a:lnTo>
                  <a:pt x="721" y="22"/>
                </a:lnTo>
                <a:lnTo>
                  <a:pt x="0" y="22"/>
                </a:lnTo>
                <a:lnTo>
                  <a:pt x="0" y="0"/>
                </a:lnTo>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36" name="Freeform 48"/>
          <p:cNvSpPr>
            <a:spLocks/>
          </p:cNvSpPr>
          <p:nvPr/>
        </p:nvSpPr>
        <p:spPr bwMode="auto">
          <a:xfrm>
            <a:off x="760413" y="1807766"/>
            <a:ext cx="639762" cy="954087"/>
          </a:xfrm>
          <a:custGeom>
            <a:avLst/>
            <a:gdLst/>
            <a:ahLst/>
            <a:cxnLst>
              <a:cxn ang="0">
                <a:pos x="403" y="601"/>
              </a:cxn>
              <a:cxn ang="0">
                <a:pos x="403" y="0"/>
              </a:cxn>
              <a:cxn ang="0">
                <a:pos x="0" y="601"/>
              </a:cxn>
              <a:cxn ang="0">
                <a:pos x="403" y="601"/>
              </a:cxn>
            </a:cxnLst>
            <a:rect l="0" t="0" r="r" b="b"/>
            <a:pathLst>
              <a:path w="403" h="601">
                <a:moveTo>
                  <a:pt x="403" y="601"/>
                </a:moveTo>
                <a:lnTo>
                  <a:pt x="403" y="0"/>
                </a:lnTo>
                <a:lnTo>
                  <a:pt x="0" y="601"/>
                </a:lnTo>
                <a:lnTo>
                  <a:pt x="403" y="601"/>
                </a:lnTo>
                <a:close/>
              </a:path>
            </a:pathLst>
          </a:custGeom>
          <a:noFill/>
          <a:ln w="57150" cap="flat">
            <a:solidFill>
              <a:schemeClr val="accent1">
                <a:lumMod val="60000"/>
                <a:lumOff val="40000"/>
              </a:schemeClr>
            </a:solidFill>
            <a:prstDash val="solid"/>
            <a:miter lim="800000"/>
            <a:headEnd/>
            <a:tailEnd/>
          </a:ln>
        </p:spPr>
        <p:txBody>
          <a:bodyPr/>
          <a:lstStyle/>
          <a:p>
            <a:endParaRPr lang="zh-CN" altLang="en-US">
              <a:latin typeface="微软雅黑" pitchFamily="34" charset="-122"/>
              <a:ea typeface="微软雅黑" pitchFamily="34" charset="-122"/>
            </a:endParaRPr>
          </a:p>
        </p:txBody>
      </p:sp>
      <p:sp>
        <p:nvSpPr>
          <p:cNvPr id="24" name="Rectangle 1"/>
          <p:cNvSpPr>
            <a:spLocks noChangeArrowheads="1"/>
          </p:cNvSpPr>
          <p:nvPr/>
        </p:nvSpPr>
        <p:spPr bwMode="auto">
          <a:xfrm>
            <a:off x="2242111" y="966668"/>
            <a:ext cx="3861781" cy="26314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zh-CN" altLang="zh-CN" sz="1100" b="1" dirty="0" smtClean="0">
                <a:latin typeface="微软雅黑" panose="020B0503020204020204" pitchFamily="34" charset="-122"/>
                <a:ea typeface="微软雅黑" panose="020B0503020204020204" pitchFamily="34" charset="-122"/>
              </a:rPr>
              <a:t>客户</a:t>
            </a:r>
            <a:r>
              <a:rPr lang="zh-CN" altLang="zh-CN" sz="1100" b="1" dirty="0">
                <a:latin typeface="微软雅黑" panose="020B0503020204020204" pitchFamily="34" charset="-122"/>
                <a:ea typeface="微软雅黑" panose="020B0503020204020204" pitchFamily="34" charset="-122"/>
              </a:rPr>
              <a:t>伙伴</a:t>
            </a:r>
            <a:endParaRPr lang="zh-CN" altLang="zh-CN" sz="1000" dirty="0">
              <a:latin typeface="微软雅黑" panose="020B0503020204020204" pitchFamily="34" charset="-122"/>
              <a:ea typeface="微软雅黑" panose="020B0503020204020204" pitchFamily="34" charset="-122"/>
            </a:endParaRPr>
          </a:p>
          <a:p>
            <a:pPr marL="171450" lvl="1" indent="-171450">
              <a:buFont typeface="Arial" panose="020B0604020202020204" pitchFamily="34" charset="0"/>
              <a:buChar char="•"/>
            </a:pPr>
            <a:r>
              <a:rPr lang="zh-CN" altLang="zh-CN" sz="1100" dirty="0">
                <a:latin typeface="微软雅黑" panose="020B0503020204020204" pitchFamily="34" charset="-122"/>
                <a:ea typeface="微软雅黑" panose="020B0503020204020204" pitchFamily="34" charset="-122"/>
              </a:rPr>
              <a:t>培养服务意识和心态，不找任何借口。</a:t>
            </a:r>
            <a:endParaRPr lang="zh-CN" altLang="zh-CN" sz="1000" dirty="0">
              <a:latin typeface="微软雅黑" panose="020B0503020204020204" pitchFamily="34" charset="-122"/>
              <a:ea typeface="微软雅黑" panose="020B0503020204020204" pitchFamily="34" charset="-122"/>
            </a:endParaRPr>
          </a:p>
          <a:p>
            <a:pPr marL="171450" lvl="1" indent="-171450">
              <a:buFont typeface="Arial" panose="020B0604020202020204" pitchFamily="34" charset="0"/>
              <a:buChar char="•"/>
            </a:pPr>
            <a:r>
              <a:rPr lang="zh-CN" altLang="zh-CN" sz="1100" dirty="0">
                <a:latin typeface="微软雅黑" panose="020B0503020204020204" pitchFamily="34" charset="-122"/>
                <a:ea typeface="微软雅黑" panose="020B0503020204020204" pitchFamily="34" charset="-122"/>
              </a:rPr>
              <a:t>第一时间第一现场为客户彻底解决问题，超出客户期望值。</a:t>
            </a:r>
            <a:endParaRPr lang="zh-CN" altLang="zh-CN" sz="1000" dirty="0">
              <a:latin typeface="微软雅黑" panose="020B0503020204020204" pitchFamily="34" charset="-122"/>
              <a:ea typeface="微软雅黑" panose="020B0503020204020204" pitchFamily="34" charset="-122"/>
            </a:endParaRPr>
          </a:p>
          <a:p>
            <a:pPr marL="171450" lvl="1" indent="-171450">
              <a:buFont typeface="Arial" panose="020B0604020202020204" pitchFamily="34" charset="0"/>
              <a:buChar char="•"/>
            </a:pPr>
            <a:r>
              <a:rPr lang="zh-CN" altLang="zh-CN" sz="1100" dirty="0">
                <a:latin typeface="微软雅黑" panose="020B0503020204020204" pitchFamily="34" charset="-122"/>
                <a:ea typeface="微软雅黑" panose="020B0503020204020204" pitchFamily="34" charset="-122"/>
              </a:rPr>
              <a:t>发现和探索客户潜在、长远需求，与客户建立长期共赢互利关系。</a:t>
            </a:r>
            <a:endParaRPr lang="zh-CN" altLang="zh-CN" sz="1000" dirty="0">
              <a:latin typeface="微软雅黑" panose="020B0503020204020204" pitchFamily="34" charset="-122"/>
              <a:ea typeface="微软雅黑" panose="020B0503020204020204" pitchFamily="34" charset="-122"/>
            </a:endParaRPr>
          </a:p>
          <a:p>
            <a:pPr marL="171450" lvl="1" indent="-171450">
              <a:buFont typeface="Arial" panose="020B0604020202020204" pitchFamily="34" charset="0"/>
              <a:buChar char="•"/>
            </a:pPr>
            <a:r>
              <a:rPr lang="zh-CN" altLang="zh-CN" sz="1100" dirty="0">
                <a:latin typeface="微软雅黑" panose="020B0503020204020204" pitchFamily="34" charset="-122"/>
                <a:ea typeface="微软雅黑" panose="020B0503020204020204" pitchFamily="34" charset="-122"/>
              </a:rPr>
              <a:t>致力与各行业或领域内顶尖企业和关键人物成为亲密合作伙伴关系。</a:t>
            </a:r>
            <a:endParaRPr lang="zh-CN" altLang="zh-CN" sz="1000" dirty="0">
              <a:latin typeface="微软雅黑" panose="020B0503020204020204" pitchFamily="34" charset="-122"/>
              <a:ea typeface="微软雅黑" panose="020B0503020204020204" pitchFamily="34" charset="-122"/>
            </a:endParaRPr>
          </a:p>
          <a:p>
            <a:pPr marL="171450" lvl="1" indent="-171450">
              <a:buFont typeface="Arial" panose="020B0604020202020204" pitchFamily="34" charset="0"/>
              <a:buChar char="•"/>
            </a:pPr>
            <a:r>
              <a:rPr lang="zh-CN" altLang="zh-CN" sz="1100" dirty="0">
                <a:latin typeface="微软雅黑" panose="020B0503020204020204" pitchFamily="34" charset="-122"/>
                <a:ea typeface="微软雅黑" panose="020B0503020204020204" pitchFamily="34" charset="-122"/>
              </a:rPr>
              <a:t>建立广泛的人脉关系，伙伴资源取之不尽用之不竭。</a:t>
            </a:r>
            <a:endParaRPr lang="zh-CN" altLang="zh-CN" sz="1000" dirty="0">
              <a:latin typeface="微软雅黑" panose="020B0503020204020204" pitchFamily="34" charset="-122"/>
              <a:ea typeface="微软雅黑" panose="020B0503020204020204" pitchFamily="34" charset="-122"/>
            </a:endParaRPr>
          </a:p>
          <a:p>
            <a:pPr lvl="0"/>
            <a:r>
              <a:rPr lang="zh-CN" altLang="zh-CN" sz="1100" b="1" dirty="0">
                <a:latin typeface="微软雅黑" panose="020B0503020204020204" pitchFamily="34" charset="-122"/>
                <a:ea typeface="微软雅黑" panose="020B0503020204020204" pitchFamily="34" charset="-122"/>
              </a:rPr>
              <a:t>漫道，永无止境</a:t>
            </a:r>
            <a:endParaRPr lang="zh-CN" altLang="zh-CN" sz="1000" dirty="0">
              <a:latin typeface="微软雅黑" panose="020B0503020204020204" pitchFamily="34" charset="-122"/>
              <a:ea typeface="微软雅黑" panose="020B0503020204020204" pitchFamily="34" charset="-122"/>
            </a:endParaRPr>
          </a:p>
          <a:p>
            <a:pPr marL="171450" lvl="1" indent="-171450">
              <a:buFont typeface="Arial" panose="020B0604020202020204" pitchFamily="34" charset="0"/>
              <a:buChar char="•"/>
            </a:pPr>
            <a:r>
              <a:rPr lang="zh-CN" altLang="zh-CN" sz="1100" dirty="0">
                <a:latin typeface="微软雅黑" panose="020B0503020204020204" pitchFamily="34" charset="-122"/>
                <a:ea typeface="微软雅黑" panose="020B0503020204020204" pitchFamily="34" charset="-122"/>
              </a:rPr>
              <a:t>认可漫道文化，与家人好友分享工作快乐与激情。</a:t>
            </a:r>
            <a:endParaRPr lang="zh-CN" altLang="zh-CN" sz="1000" dirty="0">
              <a:latin typeface="微软雅黑" panose="020B0503020204020204" pitchFamily="34" charset="-122"/>
              <a:ea typeface="微软雅黑" panose="020B0503020204020204" pitchFamily="34" charset="-122"/>
            </a:endParaRPr>
          </a:p>
          <a:p>
            <a:pPr marL="171450" lvl="1" indent="-171450">
              <a:buFont typeface="Arial" panose="020B0604020202020204" pitchFamily="34" charset="0"/>
              <a:buChar char="•"/>
            </a:pPr>
            <a:r>
              <a:rPr lang="zh-CN" altLang="zh-CN" sz="1100" dirty="0">
                <a:latin typeface="微软雅黑" panose="020B0503020204020204" pitchFamily="34" charset="-122"/>
                <a:ea typeface="微软雅黑" panose="020B0503020204020204" pitchFamily="34" charset="-122"/>
              </a:rPr>
              <a:t>勤俭付出，务实为企业创造价值，不计较阶段性的个人得失。</a:t>
            </a:r>
            <a:endParaRPr lang="zh-CN" altLang="zh-CN" sz="1000" dirty="0">
              <a:latin typeface="微软雅黑" panose="020B0503020204020204" pitchFamily="34" charset="-122"/>
              <a:ea typeface="微软雅黑" panose="020B0503020204020204" pitchFamily="34" charset="-122"/>
            </a:endParaRPr>
          </a:p>
          <a:p>
            <a:pPr marL="171450" lvl="1" indent="-171450">
              <a:buFont typeface="Arial" panose="020B0604020202020204" pitchFamily="34" charset="0"/>
              <a:buChar char="•"/>
            </a:pPr>
            <a:r>
              <a:rPr lang="zh-CN" altLang="zh-CN" sz="1100" dirty="0">
                <a:latin typeface="微软雅黑" panose="020B0503020204020204" pitchFamily="34" charset="-122"/>
                <a:ea typeface="微软雅黑" panose="020B0503020204020204" pitchFamily="34" charset="-122"/>
              </a:rPr>
              <a:t>孝顺长辈，企业就是家庭，工作就是生活。</a:t>
            </a:r>
            <a:endParaRPr lang="zh-CN" altLang="zh-CN" sz="1000" dirty="0">
              <a:latin typeface="微软雅黑" panose="020B0503020204020204" pitchFamily="34" charset="-122"/>
              <a:ea typeface="微软雅黑" panose="020B0503020204020204" pitchFamily="34" charset="-122"/>
            </a:endParaRPr>
          </a:p>
          <a:p>
            <a:pPr marL="171450" lvl="1" indent="-171450">
              <a:buFont typeface="Arial" panose="020B0604020202020204" pitchFamily="34" charset="0"/>
              <a:buChar char="•"/>
            </a:pPr>
            <a:r>
              <a:rPr lang="zh-CN" altLang="zh-CN" sz="1100" dirty="0">
                <a:latin typeface="微软雅黑" panose="020B0503020204020204" pitchFamily="34" charset="-122"/>
                <a:ea typeface="微软雅黑" panose="020B0503020204020204" pitchFamily="34" charset="-122"/>
              </a:rPr>
              <a:t>用“一辈子的合作伙伴”来实现投入产出比的价值最大化。</a:t>
            </a:r>
            <a:endParaRPr lang="zh-CN" altLang="zh-CN" sz="1000" dirty="0">
              <a:latin typeface="微软雅黑" panose="020B0503020204020204" pitchFamily="34" charset="-122"/>
              <a:ea typeface="微软雅黑" panose="020B0503020204020204" pitchFamily="34" charset="-122"/>
            </a:endParaRPr>
          </a:p>
          <a:p>
            <a:pPr marL="171450" lvl="1" indent="-171450">
              <a:buFont typeface="Arial" panose="020B0604020202020204" pitchFamily="34" charset="0"/>
              <a:buChar char="•"/>
            </a:pPr>
            <a:r>
              <a:rPr lang="zh-CN" altLang="zh-CN" sz="1100" dirty="0">
                <a:latin typeface="微软雅黑" panose="020B0503020204020204" pitchFamily="34" charset="-122"/>
                <a:ea typeface="微软雅黑" panose="020B0503020204020204" pitchFamily="34" charset="-122"/>
              </a:rPr>
              <a:t>共同打造“没有家族的世代合作家族企业”。</a:t>
            </a:r>
            <a:endParaRPr lang="zh-CN" altLang="zh-CN" sz="1000" dirty="0">
              <a:latin typeface="微软雅黑" panose="020B0503020204020204" pitchFamily="34" charset="-122"/>
              <a:ea typeface="微软雅黑" panose="020B0503020204020204" pitchFamily="34" charset="-122"/>
            </a:endParaRPr>
          </a:p>
        </p:txBody>
      </p:sp>
      <p:grpSp>
        <p:nvGrpSpPr>
          <p:cNvPr id="25" name="组合 24"/>
          <p:cNvGrpSpPr/>
          <p:nvPr/>
        </p:nvGrpSpPr>
        <p:grpSpPr>
          <a:xfrm>
            <a:off x="6156175" y="699542"/>
            <a:ext cx="2987826" cy="3322888"/>
            <a:chOff x="6156175" y="483518"/>
            <a:chExt cx="2996243" cy="3744416"/>
          </a:xfrm>
        </p:grpSpPr>
        <p:pic>
          <p:nvPicPr>
            <p:cNvPr id="13313" name="Picture 1"/>
            <p:cNvPicPr>
              <a:picLocks noChangeAspect="1" noChangeArrowheads="1"/>
            </p:cNvPicPr>
            <p:nvPr/>
          </p:nvPicPr>
          <p:blipFill>
            <a:blip r:embed="rId2" cstate="print"/>
            <a:srcRect/>
            <a:stretch>
              <a:fillRect/>
            </a:stretch>
          </p:blipFill>
          <p:spPr bwMode="auto">
            <a:xfrm>
              <a:off x="6156175" y="2355726"/>
              <a:ext cx="2996243" cy="1872208"/>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6156176" y="504519"/>
              <a:ext cx="1224136" cy="1851207"/>
            </a:xfrm>
            <a:prstGeom prst="rect">
              <a:avLst/>
            </a:prstGeom>
            <a:noFill/>
            <a:ln w="9525">
              <a:noFill/>
              <a:miter lim="800000"/>
              <a:headEnd/>
              <a:tailEnd/>
            </a:ln>
          </p:spPr>
        </p:pic>
        <p:pic>
          <p:nvPicPr>
            <p:cNvPr id="13316" name="Picture 4"/>
            <p:cNvPicPr>
              <a:picLocks noChangeAspect="1" noChangeArrowheads="1"/>
            </p:cNvPicPr>
            <p:nvPr/>
          </p:nvPicPr>
          <p:blipFill>
            <a:blip r:embed="rId4" cstate="print"/>
            <a:srcRect r="10374"/>
            <a:stretch>
              <a:fillRect/>
            </a:stretch>
          </p:blipFill>
          <p:spPr bwMode="auto">
            <a:xfrm>
              <a:off x="7380312" y="483518"/>
              <a:ext cx="1763688" cy="1872208"/>
            </a:xfrm>
            <a:prstGeom prst="rect">
              <a:avLst/>
            </a:prstGeom>
            <a:noFill/>
            <a:ln w="9525">
              <a:noFill/>
              <a:miter lim="800000"/>
              <a:headEnd/>
              <a:tailEnd/>
            </a:ln>
          </p:spPr>
        </p:pic>
      </p:grpSp>
    </p:spTree>
    <p:extLst>
      <p:ext uri="{BB962C8B-B14F-4D97-AF65-F5344CB8AC3E}">
        <p14:creationId xmlns:p14="http://schemas.microsoft.com/office/powerpoint/2010/main" val="906447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300"/>
                                        <p:tgtEl>
                                          <p:spTgt spid="18"/>
                                        </p:tgtEl>
                                      </p:cBhvr>
                                    </p:animEffect>
                                  </p:childTnLst>
                                </p:cTn>
                              </p:par>
                              <p:par>
                                <p:cTn id="8" presetID="18" presetClass="entr" presetSubtype="9"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strips(upLeft)">
                                      <p:cBhvr>
                                        <p:cTn id="10" dur="200"/>
                                        <p:tgtEl>
                                          <p:spTgt spid="3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left)">
                                      <p:cBhvr>
                                        <p:cTn id="13" dur="200"/>
                                        <p:tgtEl>
                                          <p:spTgt spid="34"/>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strips(downRight)">
                                      <p:cBhvr>
                                        <p:cTn id="16" dur="200"/>
                                        <p:tgtEl>
                                          <p:spTgt spid="29"/>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up)">
                                      <p:cBhvr>
                                        <p:cTn id="19" dur="200"/>
                                        <p:tgtEl>
                                          <p:spTgt spid="36"/>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strips(downLeft)">
                                      <p:cBhvr>
                                        <p:cTn id="22" dur="200"/>
                                        <p:tgtEl>
                                          <p:spTgt spid="2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300"/>
                                        <p:tgtEl>
                                          <p:spTgt spid="19"/>
                                        </p:tgtEl>
                                      </p:cBhvr>
                                    </p:animEffect>
                                  </p:childTnLst>
                                </p:cTn>
                              </p:par>
                              <p:par>
                                <p:cTn id="26" presetID="42"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300"/>
                                        <p:tgtEl>
                                          <p:spTgt spid="20"/>
                                        </p:tgtEl>
                                      </p:cBhvr>
                                    </p:animEffect>
                                    <p:anim calcmode="lin" valueType="num">
                                      <p:cBhvr>
                                        <p:cTn id="29" dur="300" fill="hold"/>
                                        <p:tgtEl>
                                          <p:spTgt spid="20"/>
                                        </p:tgtEl>
                                        <p:attrNameLst>
                                          <p:attrName>ppt_x</p:attrName>
                                        </p:attrNameLst>
                                      </p:cBhvr>
                                      <p:tavLst>
                                        <p:tav tm="0">
                                          <p:val>
                                            <p:strVal val="#ppt_x"/>
                                          </p:val>
                                        </p:tav>
                                        <p:tav tm="100000">
                                          <p:val>
                                            <p:strVal val="#ppt_x"/>
                                          </p:val>
                                        </p:tav>
                                      </p:tavLst>
                                    </p:anim>
                                    <p:anim calcmode="lin" valueType="num">
                                      <p:cBhvr>
                                        <p:cTn id="30" dur="3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up)">
                                      <p:cBhvr>
                                        <p:cTn id="40"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8" grpId="0" animBg="1"/>
      <p:bldP spid="19" grpId="0" animBg="1"/>
      <p:bldP spid="28" grpId="0" animBg="1"/>
      <p:bldP spid="29" grpId="0" animBg="1"/>
      <p:bldP spid="34" grpId="0" animBg="1"/>
      <p:bldP spid="35" grpId="0" animBg="1"/>
      <p:bldP spid="36" grpId="0" animBg="1"/>
      <p:bldP spid="24" grpId="0"/>
    </p:bldLst>
  </p:timing>
</p:sld>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5124</TotalTime>
  <Words>2087</Words>
  <Application>Microsoft Office PowerPoint</Application>
  <PresentationFormat>全屏显示(16:9)</PresentationFormat>
  <Paragraphs>182</Paragraphs>
  <Slides>31</Slides>
  <Notes>1</Notes>
  <HiddenSlides>0</HiddenSlides>
  <MMClips>1</MMClips>
  <ScaleCrop>false</ScaleCrop>
  <HeadingPairs>
    <vt:vector size="6" baseType="variant">
      <vt:variant>
        <vt:lpstr>已用的字体</vt:lpstr>
      </vt:variant>
      <vt:variant>
        <vt:i4>6</vt:i4>
      </vt:variant>
      <vt:variant>
        <vt:lpstr>主题</vt:lpstr>
      </vt:variant>
      <vt:variant>
        <vt:i4>4</vt:i4>
      </vt:variant>
      <vt:variant>
        <vt:lpstr>幻灯片标题</vt:lpstr>
      </vt:variant>
      <vt:variant>
        <vt:i4>31</vt:i4>
      </vt:variant>
    </vt:vector>
  </HeadingPairs>
  <TitlesOfParts>
    <vt:vector size="41" baseType="lpstr">
      <vt:lpstr>HY각헤드라인M</vt:lpstr>
      <vt:lpstr>宋体</vt:lpstr>
      <vt:lpstr>微软雅黑</vt:lpstr>
      <vt:lpstr>Arial</vt:lpstr>
      <vt:lpstr>Calibri</vt:lpstr>
      <vt:lpstr>Times New Roman</vt:lpstr>
      <vt:lpstr>2_Office 主题</vt:lpstr>
      <vt:lpstr>2_自定义设计方案</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cy</cp:lastModifiedBy>
  <cp:revision>349</cp:revision>
  <cp:lastPrinted>2013-10-24T03:37:15Z</cp:lastPrinted>
  <dcterms:created xsi:type="dcterms:W3CDTF">2012-06-15T02:53:05Z</dcterms:created>
  <dcterms:modified xsi:type="dcterms:W3CDTF">2014-11-27T02:47:04Z</dcterms:modified>
</cp:coreProperties>
</file>